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41" r:id="rId3"/>
    <p:sldId id="343" r:id="rId4"/>
    <p:sldId id="344" r:id="rId5"/>
    <p:sldId id="345" r:id="rId6"/>
    <p:sldId id="346" r:id="rId7"/>
    <p:sldId id="388" r:id="rId8"/>
    <p:sldId id="389" r:id="rId9"/>
    <p:sldId id="432" r:id="rId10"/>
    <p:sldId id="455" r:id="rId11"/>
    <p:sldId id="399" r:id="rId12"/>
    <p:sldId id="401" r:id="rId13"/>
    <p:sldId id="400" r:id="rId14"/>
    <p:sldId id="402" r:id="rId15"/>
    <p:sldId id="354" r:id="rId16"/>
    <p:sldId id="353" r:id="rId17"/>
    <p:sldId id="385" r:id="rId18"/>
    <p:sldId id="387" r:id="rId19"/>
    <p:sldId id="390" r:id="rId20"/>
    <p:sldId id="355" r:id="rId21"/>
    <p:sldId id="393" r:id="rId22"/>
    <p:sldId id="392" r:id="rId23"/>
    <p:sldId id="356" r:id="rId24"/>
    <p:sldId id="357" r:id="rId25"/>
    <p:sldId id="383" r:id="rId26"/>
    <p:sldId id="405" r:id="rId27"/>
    <p:sldId id="460" r:id="rId28"/>
    <p:sldId id="461" r:id="rId29"/>
    <p:sldId id="492" r:id="rId30"/>
    <p:sldId id="493" r:id="rId31"/>
    <p:sldId id="462" r:id="rId32"/>
    <p:sldId id="410" r:id="rId33"/>
    <p:sldId id="457" r:id="rId34"/>
    <p:sldId id="459" r:id="rId35"/>
    <p:sldId id="409" r:id="rId36"/>
    <p:sldId id="317" r:id="rId37"/>
    <p:sldId id="318" r:id="rId38"/>
    <p:sldId id="319" r:id="rId39"/>
    <p:sldId id="320" r:id="rId40"/>
    <p:sldId id="321" r:id="rId41"/>
    <p:sldId id="413" r:id="rId42"/>
    <p:sldId id="441" r:id="rId43"/>
    <p:sldId id="442" r:id="rId44"/>
    <p:sldId id="336" r:id="rId45"/>
    <p:sldId id="358" r:id="rId46"/>
    <p:sldId id="415" r:id="rId47"/>
    <p:sldId id="464" r:id="rId48"/>
    <p:sldId id="337" r:id="rId49"/>
    <p:sldId id="422" r:id="rId50"/>
    <p:sldId id="423" r:id="rId51"/>
    <p:sldId id="463" r:id="rId52"/>
    <p:sldId id="450" r:id="rId53"/>
    <p:sldId id="313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D2DE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42" autoAdjust="0"/>
  </p:normalViewPr>
  <p:slideViewPr>
    <p:cSldViewPr snapToGrid="0">
      <p:cViewPr varScale="1">
        <p:scale>
          <a:sx n="86" d="100"/>
          <a:sy n="86" d="100"/>
        </p:scale>
        <p:origin x="93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4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50BD0-FD99-414F-8C23-CF49EF7D0948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E7DA-77EF-4613-BDD2-E62984511C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6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FFAA-FB4F-4000-A578-CD731E13CD5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61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E7DA-77EF-4613-BDD2-E62984511CC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64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88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92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65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0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6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3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33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88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1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81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4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F893-DE60-47B5-8962-AB682F912A47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01E4-6E17-4E9E-82D2-FF13535C0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7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2723" y="1274763"/>
            <a:ext cx="8358554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Progress of </a:t>
            </a:r>
            <a:br>
              <a:rPr lang="en-US" altLang="zh-CN" dirty="0" smtClean="0"/>
            </a:br>
            <a:r>
              <a:rPr lang="en-US" altLang="zh-CN" dirty="0" smtClean="0"/>
              <a:t>Concurrent Objects with Partial Methods</a:t>
            </a:r>
            <a:endParaRPr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612531" y="4489939"/>
            <a:ext cx="7918939" cy="2022229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Hongjin Liang  and  </a:t>
            </a:r>
            <a:r>
              <a:rPr lang="en-US" altLang="zh-CN" sz="2600" b="1" u="sng" dirty="0" err="1" smtClean="0"/>
              <a:t>Xinyu</a:t>
            </a:r>
            <a:r>
              <a:rPr lang="en-US" altLang="zh-CN" sz="2600" b="1" u="sng" dirty="0" smtClean="0"/>
              <a:t> </a:t>
            </a:r>
            <a:r>
              <a:rPr lang="en-US" altLang="zh-CN" sz="2600" b="1" u="sng" dirty="0"/>
              <a:t>Feng</a:t>
            </a:r>
            <a:endParaRPr lang="en-US" altLang="zh-CN" sz="2600" b="1" u="sng" dirty="0" smtClean="0"/>
          </a:p>
          <a:p>
            <a:r>
              <a:rPr lang="en-US" altLang="zh-CN" sz="2600" dirty="0" smtClean="0"/>
              <a:t>Nanjing University &amp; USTC</a:t>
            </a:r>
          </a:p>
          <a:p>
            <a:endParaRPr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21272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7"/>
    </mc:Choice>
    <mc:Fallback xmlns="">
      <p:transition spd="slow" advTm="96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6588" y="4454643"/>
            <a:ext cx="7106024" cy="160169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9"/>
          <p:cNvSpPr txBox="1"/>
          <p:nvPr/>
        </p:nvSpPr>
        <p:spPr>
          <a:xfrm>
            <a:off x="962203" y="4440302"/>
            <a:ext cx="520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</a:rPr>
              <a:t>No known results for locks!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14145" y="4963522"/>
            <a:ext cx="57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i="1" dirty="0" smtClean="0">
                <a:solidFill>
                  <a:prstClr val="black"/>
                </a:solidFill>
              </a:rPr>
              <a:t>or, in general, objects with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partial methods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8563" y="5531443"/>
            <a:ext cx="5956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400" dirty="0" smtClean="0">
                <a:solidFill>
                  <a:prstClr val="black"/>
                </a:solidFill>
              </a:rPr>
              <a:t> +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r>
              <a:rPr lang="en-US" altLang="zh-CN" sz="2400" b="1" baseline="-25000" dirty="0" smtClean="0">
                <a:solidFill>
                  <a:srgbClr val="FF0000"/>
                </a:solidFill>
                <a:sym typeface="Symbol"/>
              </a:rPr>
              <a:t>P</a:t>
            </a:r>
            <a:endParaRPr lang="zh-CN" alt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12097" y="5531443"/>
            <a:ext cx="3068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?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5956" y="5531443"/>
            <a:ext cx="47035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??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Why is this bad?</a:t>
            </a:r>
            <a:endParaRPr lang="zh-CN" altLang="en-US" dirty="0"/>
          </a:p>
        </p:txBody>
      </p:sp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628650" y="1878675"/>
            <a:ext cx="5867843" cy="260367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Compositional </a:t>
            </a:r>
            <a:r>
              <a:rPr lang="en-US" altLang="zh-CN" dirty="0"/>
              <a:t>progress </a:t>
            </a:r>
            <a:r>
              <a:rPr lang="en-US" altLang="zh-CN" dirty="0" smtClean="0"/>
              <a:t>verification of lock-based objects?</a:t>
            </a:r>
          </a:p>
          <a:p>
            <a:pPr lvl="1"/>
            <a:r>
              <a:rPr lang="en-US" altLang="zh-CN" b="1" dirty="0" smtClean="0">
                <a:solidFill>
                  <a:srgbClr val="0000FF"/>
                </a:solidFill>
              </a:rPr>
              <a:t>Redo</a:t>
            </a:r>
            <a:r>
              <a:rPr lang="en-US" altLang="zh-CN" dirty="0" smtClean="0"/>
              <a:t> the verification of </a:t>
            </a:r>
            <a:r>
              <a:rPr lang="en-US" altLang="zh-CN" dirty="0" err="1" smtClean="0"/>
              <a:t>acq</a:t>
            </a:r>
            <a:r>
              <a:rPr lang="en-US" altLang="zh-CN" dirty="0" smtClean="0"/>
              <a:t>() and </a:t>
            </a:r>
            <a:r>
              <a:rPr lang="en-US" altLang="zh-CN" dirty="0" err="1" smtClean="0"/>
              <a:t>rel</a:t>
            </a:r>
            <a:r>
              <a:rPr lang="en-US" altLang="zh-CN" dirty="0" smtClean="0"/>
              <a:t>() in different obj.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117553" y="3037050"/>
            <a:ext cx="2184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[Liang </a:t>
            </a:r>
            <a:r>
              <a:rPr lang="en-US" altLang="zh-CN" b="1" dirty="0" smtClean="0">
                <a:solidFill>
                  <a:srgbClr val="FF0000"/>
                </a:solidFill>
              </a:rPr>
              <a:t>&amp; Feng 2016</a:t>
            </a:r>
            <a:r>
              <a:rPr lang="zh-CN" altLang="en-US" b="1" dirty="0" smtClean="0">
                <a:solidFill>
                  <a:srgbClr val="FF0000"/>
                </a:solidFill>
              </a:rPr>
              <a:t>]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12081" y="698087"/>
            <a:ext cx="3520277" cy="3457957"/>
            <a:chOff x="5512081" y="698087"/>
            <a:chExt cx="3520277" cy="3457957"/>
          </a:xfrm>
        </p:grpSpPr>
        <p:sp>
          <p:nvSpPr>
            <p:cNvPr id="20" name="文本框 19"/>
            <p:cNvSpPr txBox="1"/>
            <p:nvPr/>
          </p:nvSpPr>
          <p:spPr>
            <a:xfrm>
              <a:off x="6880235" y="2016997"/>
              <a:ext cx="1983719" cy="21390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dirty="0" err="1" smtClean="0">
                  <a:solidFill>
                    <a:prstClr val="black"/>
                  </a:solidFill>
                </a:rPr>
                <a:t>int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 </a:t>
              </a:r>
              <a:r>
                <a:rPr lang="en-US" altLang="zh-CN" dirty="0" err="1" smtClean="0"/>
                <a:t>cnt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;</a:t>
              </a:r>
            </a:p>
            <a:p>
              <a:pPr>
                <a:spcBef>
                  <a:spcPts val="600"/>
                </a:spcBef>
              </a:pPr>
              <a:r>
                <a:rPr lang="en-US" altLang="zh-CN" dirty="0" err="1" smtClean="0">
                  <a:solidFill>
                    <a:prstClr val="black"/>
                  </a:solidFill>
                </a:rPr>
                <a:t>inc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() {</a:t>
              </a:r>
            </a:p>
            <a:p>
              <a:pPr>
                <a:spcBef>
                  <a:spcPts val="600"/>
                </a:spcBef>
              </a:pPr>
              <a:r>
                <a:rPr lang="en-US" altLang="zh-CN" dirty="0" smtClean="0">
                  <a:solidFill>
                    <a:prstClr val="black"/>
                  </a:solidFill>
                </a:rPr>
                <a:t>    </a:t>
              </a:r>
              <a:r>
                <a:rPr lang="en-US" altLang="zh-CN" dirty="0" err="1" smtClean="0">
                  <a:solidFill>
                    <a:srgbClr val="0000FF"/>
                  </a:solidFill>
                </a:rPr>
                <a:t>acq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(); </a:t>
              </a:r>
            </a:p>
            <a:p>
              <a:pPr>
                <a:spcBef>
                  <a:spcPts val="600"/>
                </a:spcBef>
              </a:pPr>
              <a:r>
                <a:rPr lang="en-US" altLang="zh-CN" dirty="0">
                  <a:solidFill>
                    <a:prstClr val="black"/>
                  </a:solidFill>
                </a:rPr>
                <a:t> 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       </a:t>
              </a:r>
              <a:r>
                <a:rPr lang="en-US" altLang="zh-CN" dirty="0" err="1" smtClean="0"/>
                <a:t>cnt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:= </a:t>
              </a:r>
              <a:r>
                <a:rPr lang="en-US" altLang="zh-CN" dirty="0" err="1" smtClean="0"/>
                <a:t>cnt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+ 1; </a:t>
              </a:r>
            </a:p>
            <a:p>
              <a:pPr>
                <a:spcBef>
                  <a:spcPts val="600"/>
                </a:spcBef>
              </a:pPr>
              <a:r>
                <a:rPr lang="en-US" altLang="zh-CN" dirty="0" smtClean="0">
                  <a:solidFill>
                    <a:prstClr val="black"/>
                  </a:solidFill>
                </a:rPr>
                <a:t>    </a:t>
              </a:r>
              <a:r>
                <a:rPr lang="en-US" altLang="zh-CN" dirty="0" err="1" smtClean="0">
                  <a:solidFill>
                    <a:srgbClr val="0000FF"/>
                  </a:solidFill>
                </a:rPr>
                <a:t>rel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();</a:t>
              </a:r>
              <a:endParaRPr lang="en-US" altLang="zh-CN" dirty="0">
                <a:solidFill>
                  <a:prstClr val="black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en-US" altLang="zh-CN" dirty="0" smtClean="0">
                  <a:solidFill>
                    <a:prstClr val="black"/>
                  </a:solidFill>
                </a:rPr>
                <a:t>}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788888" y="1591747"/>
              <a:ext cx="2243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Lock-based counter</a:t>
              </a:r>
              <a:endParaRPr lang="zh-CN" altLang="en-US" dirty="0"/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5512081" y="698087"/>
              <a:ext cx="2648407" cy="651601"/>
            </a:xfrm>
            <a:prstGeom prst="wedgeRoundRectCallout">
              <a:avLst>
                <a:gd name="adj1" fmla="val 39228"/>
                <a:gd name="adj2" fmla="val 8083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/>
                <a:t>SF or DF? </a:t>
              </a:r>
              <a:br>
                <a:rPr lang="en-US" altLang="zh-CN" sz="2000" dirty="0" smtClean="0"/>
              </a:br>
              <a:r>
                <a:rPr lang="en-US" altLang="zh-CN" sz="2000" dirty="0" smtClean="0"/>
                <a:t>Depends on lock </a:t>
              </a:r>
              <a:r>
                <a:rPr lang="en-US" altLang="zh-CN" sz="2000" dirty="0" err="1" smtClean="0"/>
                <a:t>impl</a:t>
              </a:r>
              <a:r>
                <a:rPr lang="en-US" altLang="zh-CN" sz="2000" dirty="0" smtClean="0"/>
                <a:t>.!</a:t>
              </a:r>
              <a:endParaRPr lang="zh-CN" alt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71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47"/>
    </mc:Choice>
    <mc:Fallback xmlns="">
      <p:transition spd="slow" advTm="6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3097875"/>
            <a:ext cx="8249344" cy="3314647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New </a:t>
            </a:r>
            <a:r>
              <a:rPr lang="en-US" altLang="zh-CN" dirty="0" err="1" smtClean="0">
                <a:solidFill>
                  <a:srgbClr val="0000FF"/>
                </a:solidFill>
              </a:rPr>
              <a:t>prog</a:t>
            </a:r>
            <a:r>
              <a:rPr lang="en-US" altLang="zh-CN" dirty="0" smtClean="0">
                <a:solidFill>
                  <a:srgbClr val="0000FF"/>
                </a:solidFill>
              </a:rPr>
              <a:t>. properties</a:t>
            </a:r>
            <a:r>
              <a:rPr lang="en-US" altLang="zh-CN" dirty="0" smtClean="0"/>
              <a:t> for obj. with partial methods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Partial starvation-freedom (PSF)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Partial deadlock-freedom (PDF)</a:t>
            </a:r>
          </a:p>
          <a:p>
            <a:pPr lvl="1"/>
            <a:r>
              <a:rPr lang="en-US" altLang="zh-CN" dirty="0" smtClean="0"/>
              <a:t>SF and DF are specializations of PSF and PDF</a:t>
            </a:r>
          </a:p>
          <a:p>
            <a:pPr lvl="5"/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793865" y="1989591"/>
            <a:ext cx="5956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800" dirty="0" smtClean="0">
                <a:solidFill>
                  <a:prstClr val="black"/>
                </a:solidFill>
              </a:rPr>
              <a:t> +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8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8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8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r>
              <a:rPr lang="en-US" altLang="zh-CN" sz="2800" b="1" baseline="-25000" dirty="0" smtClean="0">
                <a:solidFill>
                  <a:srgbClr val="FF0000"/>
                </a:solidFill>
                <a:sym typeface="Symbol"/>
              </a:rPr>
              <a:t>P</a:t>
            </a:r>
            <a:endParaRPr lang="zh-CN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62053" y="1989591"/>
            <a:ext cx="3068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26380" y="1989591"/>
            <a:ext cx="4703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??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8788" y="2512811"/>
            <a:ext cx="1990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/>
              <a:t>P </a:t>
            </a:r>
            <a:r>
              <a:rPr lang="en-US" altLang="zh-CN" sz="2400" b="1" dirty="0">
                <a:sym typeface="Symbol" panose="05050102010706020507" pitchFamily="18" charset="2"/>
              </a:rPr>
              <a:t> </a:t>
            </a:r>
            <a:r>
              <a:rPr lang="en-US" altLang="zh-CN" sz="2400" b="1" dirty="0" smtClean="0">
                <a:sym typeface="Symbol" panose="05050102010706020507" pitchFamily="18" charset="2"/>
              </a:rPr>
              <a:t>{PSF/PDF}</a:t>
            </a:r>
            <a:endParaRPr lang="zh-CN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0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1"/>
    </mc:Choice>
    <mc:Fallback xmlns="">
      <p:transition spd="slow" advTm="30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3097875"/>
            <a:ext cx="8249344" cy="3314647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New </a:t>
            </a:r>
            <a:r>
              <a:rPr lang="en-US" altLang="zh-CN" dirty="0" err="1" smtClean="0">
                <a:solidFill>
                  <a:srgbClr val="0000FF"/>
                </a:solidFill>
              </a:rPr>
              <a:t>prog</a:t>
            </a:r>
            <a:r>
              <a:rPr lang="en-US" altLang="zh-CN" dirty="0" smtClean="0">
                <a:solidFill>
                  <a:srgbClr val="0000FF"/>
                </a:solidFill>
              </a:rPr>
              <a:t>. properties</a:t>
            </a:r>
            <a:r>
              <a:rPr lang="en-US" altLang="zh-CN" dirty="0" smtClean="0"/>
              <a:t> for obj. with partial methods</a:t>
            </a:r>
          </a:p>
          <a:p>
            <a:pPr lvl="3"/>
            <a:endParaRPr lang="en-US" altLang="zh-CN" dirty="0" smtClean="0"/>
          </a:p>
          <a:p>
            <a:r>
              <a:rPr lang="en-US" altLang="zh-CN" dirty="0">
                <a:solidFill>
                  <a:srgbClr val="0000FF"/>
                </a:solidFill>
              </a:rPr>
              <a:t>Abstractions</a:t>
            </a:r>
            <a:r>
              <a:rPr lang="en-US" altLang="zh-CN" dirty="0"/>
              <a:t> to establish contextual refinements (CR</a:t>
            </a:r>
            <a:r>
              <a:rPr lang="en-US" altLang="zh-CN" dirty="0" smtClean="0"/>
              <a:t>)</a:t>
            </a:r>
          </a:p>
          <a:p>
            <a:pPr lvl="3"/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lvl="5"/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793865" y="1989591"/>
            <a:ext cx="5956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800" dirty="0">
                <a:solidFill>
                  <a:prstClr val="black"/>
                </a:solidFill>
              </a:rPr>
              <a:t> +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8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8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8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r>
              <a:rPr lang="en-US" altLang="zh-CN" sz="2800" b="1" baseline="-25000" dirty="0" smtClean="0">
                <a:solidFill>
                  <a:srgbClr val="FF0000"/>
                </a:solidFill>
                <a:sym typeface="Symbol"/>
              </a:rPr>
              <a:t>P</a:t>
            </a:r>
            <a:endParaRPr lang="zh-CN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8788" y="2512811"/>
            <a:ext cx="1990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/>
              <a:t>P </a:t>
            </a:r>
            <a:r>
              <a:rPr lang="en-US" altLang="zh-CN" sz="2400" b="1" dirty="0">
                <a:sym typeface="Symbol" panose="05050102010706020507" pitchFamily="18" charset="2"/>
              </a:rPr>
              <a:t> </a:t>
            </a:r>
            <a:r>
              <a:rPr lang="en-US" altLang="zh-CN" sz="2400" b="1" dirty="0" smtClean="0">
                <a:sym typeface="Symbol" panose="05050102010706020507" pitchFamily="18" charset="2"/>
              </a:rPr>
              <a:t>{PSF/PDF}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326380" y="1989591"/>
            <a:ext cx="4703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??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8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3"/>
    </mc:Choice>
    <mc:Fallback xmlns="">
      <p:transition spd="slow" advTm="8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3097875"/>
            <a:ext cx="8249344" cy="3314647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New </a:t>
            </a:r>
            <a:r>
              <a:rPr lang="en-US" altLang="zh-CN" dirty="0" err="1" smtClean="0">
                <a:solidFill>
                  <a:srgbClr val="0000FF"/>
                </a:solidFill>
              </a:rPr>
              <a:t>prog</a:t>
            </a:r>
            <a:r>
              <a:rPr lang="en-US" altLang="zh-CN" dirty="0" smtClean="0">
                <a:solidFill>
                  <a:srgbClr val="0000FF"/>
                </a:solidFill>
              </a:rPr>
              <a:t>. properties</a:t>
            </a:r>
            <a:r>
              <a:rPr lang="en-US" altLang="zh-CN" dirty="0" smtClean="0"/>
              <a:t> for obj. with partial methods</a:t>
            </a:r>
          </a:p>
          <a:p>
            <a:pPr lvl="3"/>
            <a:endParaRPr lang="en-US" altLang="zh-CN" dirty="0" smtClean="0"/>
          </a:p>
          <a:p>
            <a:r>
              <a:rPr lang="en-US" altLang="zh-CN" dirty="0">
                <a:solidFill>
                  <a:srgbClr val="0000FF"/>
                </a:solidFill>
              </a:rPr>
              <a:t>Abstractions</a:t>
            </a:r>
            <a:r>
              <a:rPr lang="en-US" altLang="zh-CN" dirty="0"/>
              <a:t> to establish contextual refinements (CR</a:t>
            </a:r>
            <a:r>
              <a:rPr lang="en-US" altLang="zh-CN" dirty="0" smtClean="0"/>
              <a:t>)</a:t>
            </a:r>
          </a:p>
          <a:p>
            <a:pPr lvl="3"/>
            <a:endParaRPr lang="en-US" altLang="zh-CN" dirty="0" smtClean="0"/>
          </a:p>
          <a:p>
            <a:r>
              <a:rPr lang="en-US" altLang="zh-CN" dirty="0"/>
              <a:t>Equivalence result (</a:t>
            </a:r>
            <a:r>
              <a:rPr lang="en-US" altLang="zh-CN" dirty="0">
                <a:solidFill>
                  <a:srgbClr val="0000FF"/>
                </a:solidFill>
              </a:rPr>
              <a:t>Abstraction Theorem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lvl="5"/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793865" y="1989591"/>
            <a:ext cx="5956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lin. </a:t>
            </a:r>
            <a:r>
              <a:rPr lang="en-US" altLang="zh-CN" sz="2800" dirty="0">
                <a:solidFill>
                  <a:prstClr val="black"/>
                </a:solidFill>
              </a:rPr>
              <a:t>+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8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8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8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r>
              <a:rPr lang="en-US" altLang="zh-CN" sz="2800" b="1" baseline="-25000" dirty="0" smtClean="0">
                <a:solidFill>
                  <a:srgbClr val="FF0000"/>
                </a:solidFill>
                <a:sym typeface="Symbol"/>
              </a:rPr>
              <a:t>P</a:t>
            </a:r>
            <a:endParaRPr lang="zh-CN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8788" y="2512811"/>
            <a:ext cx="1990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/>
              <a:t>P </a:t>
            </a:r>
            <a:r>
              <a:rPr lang="en-US" altLang="zh-CN" sz="2400" b="1" dirty="0">
                <a:sym typeface="Symbol" panose="05050102010706020507" pitchFamily="18" charset="2"/>
              </a:rPr>
              <a:t> </a:t>
            </a:r>
            <a:r>
              <a:rPr lang="en-US" altLang="zh-CN" sz="2400" b="1" dirty="0" smtClean="0">
                <a:sym typeface="Symbol" panose="05050102010706020507" pitchFamily="18" charset="2"/>
              </a:rPr>
              <a:t>{PSF/PDF}</a:t>
            </a:r>
            <a:endParaRPr lang="zh-CN" altLang="en-US" sz="2400" b="1" dirty="0"/>
          </a:p>
        </p:txBody>
      </p:sp>
      <p:cxnSp>
        <p:nvCxnSpPr>
          <p:cNvPr id="9" name="直接箭头连接符 8"/>
          <p:cNvCxnSpPr>
            <a:endCxn id="4" idx="2"/>
          </p:cNvCxnSpPr>
          <p:nvPr/>
        </p:nvCxnSpPr>
        <p:spPr>
          <a:xfrm flipV="1">
            <a:off x="1972887" y="2512811"/>
            <a:ext cx="1799013" cy="226423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051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1"/>
    </mc:Choice>
    <mc:Fallback xmlns="">
      <p:transition spd="slow" advTm="8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3097875"/>
            <a:ext cx="8249344" cy="360218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New </a:t>
            </a:r>
            <a:r>
              <a:rPr lang="en-US" altLang="zh-CN" dirty="0" err="1" smtClean="0">
                <a:solidFill>
                  <a:srgbClr val="0000FF"/>
                </a:solidFill>
              </a:rPr>
              <a:t>prog</a:t>
            </a:r>
            <a:r>
              <a:rPr lang="en-US" altLang="zh-CN" dirty="0" smtClean="0">
                <a:solidFill>
                  <a:srgbClr val="0000FF"/>
                </a:solidFill>
              </a:rPr>
              <a:t>. properties</a:t>
            </a:r>
            <a:r>
              <a:rPr lang="en-US" altLang="zh-CN" dirty="0" smtClean="0"/>
              <a:t> for obj. with partial methods</a:t>
            </a:r>
          </a:p>
          <a:p>
            <a:pPr lvl="3"/>
            <a:endParaRPr lang="en-US" altLang="zh-CN" dirty="0" smtClean="0"/>
          </a:p>
          <a:p>
            <a:r>
              <a:rPr lang="en-US" altLang="zh-CN" dirty="0">
                <a:solidFill>
                  <a:srgbClr val="0000FF"/>
                </a:solidFill>
              </a:rPr>
              <a:t>Abstractions</a:t>
            </a:r>
            <a:r>
              <a:rPr lang="en-US" altLang="zh-CN" dirty="0"/>
              <a:t> to establish contextual refinements (CR</a:t>
            </a:r>
            <a:r>
              <a:rPr lang="en-US" altLang="zh-CN" dirty="0" smtClean="0"/>
              <a:t>)</a:t>
            </a:r>
          </a:p>
          <a:p>
            <a:pPr lvl="3"/>
            <a:endParaRPr lang="en-US" altLang="zh-CN" dirty="0" smtClean="0"/>
          </a:p>
          <a:p>
            <a:r>
              <a:rPr lang="en-US" altLang="zh-CN" dirty="0"/>
              <a:t>Equivalence result (</a:t>
            </a:r>
            <a:r>
              <a:rPr lang="en-US" altLang="zh-CN" dirty="0">
                <a:solidFill>
                  <a:srgbClr val="0000FF"/>
                </a:solidFill>
              </a:rPr>
              <a:t>Abstraction Theorem</a:t>
            </a:r>
            <a:r>
              <a:rPr lang="en-US" altLang="zh-CN" dirty="0" smtClean="0"/>
              <a:t>)</a:t>
            </a:r>
          </a:p>
          <a:p>
            <a:pPr lvl="3"/>
            <a:endParaRPr lang="en-US" altLang="zh-CN" dirty="0"/>
          </a:p>
          <a:p>
            <a:r>
              <a:rPr lang="en-US" altLang="zh-CN" dirty="0">
                <a:solidFill>
                  <a:srgbClr val="0000FF"/>
                </a:solidFill>
              </a:rPr>
              <a:t>Program logic </a:t>
            </a:r>
            <a:r>
              <a:rPr lang="en-US" altLang="zh-CN" dirty="0"/>
              <a:t>for Progress Reasoning</a:t>
            </a:r>
          </a:p>
          <a:p>
            <a:pPr lvl="1"/>
            <a:r>
              <a:rPr lang="en-US" altLang="zh-CN" dirty="0" err="1"/>
              <a:t>Linearizability</a:t>
            </a:r>
            <a:r>
              <a:rPr lang="en-US" altLang="zh-CN" dirty="0"/>
              <a:t> + </a:t>
            </a:r>
            <a:r>
              <a:rPr lang="en-US" altLang="zh-CN" dirty="0" smtClean="0"/>
              <a:t>PSF/PDF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pPr lvl="5"/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793865" y="1989591"/>
            <a:ext cx="5956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</a:rPr>
              <a:t>+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8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8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8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r>
              <a:rPr lang="en-US" altLang="zh-CN" sz="2800" b="1" baseline="-25000" dirty="0" smtClean="0">
                <a:solidFill>
                  <a:srgbClr val="FF0000"/>
                </a:solidFill>
                <a:sym typeface="Symbol"/>
              </a:rPr>
              <a:t>P</a:t>
            </a:r>
            <a:endParaRPr lang="zh-CN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8788" y="2512811"/>
            <a:ext cx="1990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/>
              <a:t>P </a:t>
            </a:r>
            <a:r>
              <a:rPr lang="en-US" altLang="zh-CN" sz="2400" b="1" dirty="0">
                <a:sym typeface="Symbol" panose="05050102010706020507" pitchFamily="18" charset="2"/>
              </a:rPr>
              <a:t> </a:t>
            </a:r>
            <a:r>
              <a:rPr lang="en-US" altLang="zh-CN" sz="2400" b="1" dirty="0" smtClean="0">
                <a:sym typeface="Symbol" panose="05050102010706020507" pitchFamily="18" charset="2"/>
              </a:rPr>
              <a:t>{PSF/PDF}</a:t>
            </a:r>
            <a:endParaRPr lang="zh-CN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1"/>
    </mc:Choice>
    <mc:Fallback xmlns="">
      <p:transition spd="slow" advTm="839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progress properties 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07201" y="1690689"/>
            <a:ext cx="6598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Different </a:t>
            </a:r>
            <a:r>
              <a:rPr lang="en-US" altLang="zh-CN" sz="2400" b="1" dirty="0" err="1">
                <a:solidFill>
                  <a:srgbClr val="FF0000"/>
                </a:solidFill>
              </a:rPr>
              <a:t>impl</a:t>
            </a:r>
            <a:r>
              <a:rPr lang="en-US" altLang="zh-CN" sz="2400" b="1" dirty="0">
                <a:solidFill>
                  <a:srgbClr val="FF0000"/>
                </a:solidFill>
              </a:rPr>
              <a:t> exhibit different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progress properties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70587" y="5708072"/>
            <a:ext cx="360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How to distinguish them?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98" y="2386663"/>
            <a:ext cx="4028908" cy="302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055" y="2379557"/>
            <a:ext cx="4059106" cy="304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7"/>
    </mc:Choice>
    <mc:Fallback xmlns="">
      <p:transition spd="slow" advTm="1401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progress properties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9366" y="2159102"/>
            <a:ext cx="2625158" cy="3862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acq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    local</a:t>
            </a: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dirty="0" smtClean="0">
                <a:solidFill>
                  <a:prstClr val="black"/>
                </a:solidFill>
              </a:rPr>
              <a:t>   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:= false; 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while</a:t>
            </a:r>
            <a:r>
              <a:rPr lang="en-US" altLang="zh-CN" sz="2000" dirty="0" smtClean="0">
                <a:solidFill>
                  <a:prstClr val="black"/>
                </a:solidFill>
              </a:rPr>
              <a:t>( !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) {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   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:=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cas</a:t>
            </a:r>
            <a:r>
              <a:rPr lang="en-US" altLang="zh-CN" sz="2000" dirty="0" smtClean="0">
                <a:solidFill>
                  <a:prstClr val="black"/>
                </a:solidFill>
              </a:rPr>
              <a:t>(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L</a:t>
            </a:r>
            <a:r>
              <a:rPr lang="en-US" altLang="zh-CN" sz="2000" dirty="0" smtClean="0">
                <a:solidFill>
                  <a:prstClr val="black"/>
                </a:solidFill>
              </a:rPr>
              <a:t>, 0, 1);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rel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</a:t>
            </a:r>
            <a:r>
              <a:rPr lang="en-US" altLang="zh-CN" sz="2000" b="1" dirty="0">
                <a:solidFill>
                  <a:prstClr val="black"/>
                </a:solidFill>
              </a:rPr>
              <a:t>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L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:= 0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1261" y="169743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TAS lock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91786" y="2113816"/>
            <a:ext cx="3310276" cy="1800493"/>
            <a:chOff x="1040252" y="2749852"/>
            <a:chExt cx="3310276" cy="1800493"/>
          </a:xfrm>
        </p:grpSpPr>
        <p:grpSp>
          <p:nvGrpSpPr>
            <p:cNvPr id="10" name="组合 22"/>
            <p:cNvGrpSpPr/>
            <p:nvPr/>
          </p:nvGrpSpPr>
          <p:grpSpPr>
            <a:xfrm>
              <a:off x="2418780" y="2822153"/>
              <a:ext cx="72008" cy="1728192"/>
              <a:chOff x="4191000" y="4221088"/>
              <a:chExt cx="76200" cy="1722512"/>
            </a:xfrm>
          </p:grpSpPr>
          <p:sp>
            <p:nvSpPr>
              <p:cNvPr id="13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TextBox 9"/>
            <p:cNvSpPr txBox="1"/>
            <p:nvPr/>
          </p:nvSpPr>
          <p:spPr>
            <a:xfrm>
              <a:off x="1040252" y="2932345"/>
              <a:ext cx="1236877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print(1);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2653910" y="2749852"/>
              <a:ext cx="1696618" cy="1800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while(true){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 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}</a:t>
              </a:r>
              <a:endParaRPr lang="he-IL" altLang="zh-CN" sz="24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055045" y="1697437"/>
            <a:ext cx="11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client: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91785" y="4175916"/>
            <a:ext cx="3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It </a:t>
            </a:r>
            <a:r>
              <a:rPr lang="en-US" altLang="zh-CN" sz="2400" dirty="0">
                <a:solidFill>
                  <a:srgbClr val="0000FF"/>
                </a:solidFill>
              </a:rPr>
              <a:t>may not </a:t>
            </a:r>
            <a:r>
              <a:rPr lang="en-US" altLang="zh-CN" sz="2400" dirty="0">
                <a:solidFill>
                  <a:prstClr val="black"/>
                </a:solidFill>
              </a:rPr>
              <a:t>print 1 </a:t>
            </a:r>
            <a:r>
              <a:rPr lang="en-US" altLang="zh-CN" sz="2400" dirty="0" smtClean="0">
                <a:solidFill>
                  <a:prstClr val="black"/>
                </a:solidFill>
              </a:rPr>
              <a:t/>
            </a:r>
            <a:br>
              <a:rPr lang="en-US" altLang="zh-CN" sz="2400" dirty="0" smtClean="0">
                <a:solidFill>
                  <a:prstClr val="black"/>
                </a:solidFill>
              </a:rPr>
            </a:br>
            <a:r>
              <a:rPr lang="en-US" altLang="zh-CN" sz="2400" dirty="0" smtClean="0">
                <a:solidFill>
                  <a:prstClr val="black"/>
                </a:solidFill>
              </a:rPr>
              <a:t>(</a:t>
            </a:r>
            <a:r>
              <a:rPr lang="en-US" altLang="zh-CN" sz="2400" dirty="0">
                <a:solidFill>
                  <a:prstClr val="black"/>
                </a:solidFill>
              </a:rPr>
              <a:t>even with fair scheduling</a:t>
            </a:r>
            <a:r>
              <a:rPr lang="en-US" altLang="zh-CN" sz="2400" dirty="0" smtClean="0">
                <a:solidFill>
                  <a:prstClr val="black"/>
                </a:solidFill>
              </a:rPr>
              <a:t>).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13266" y="4995575"/>
            <a:ext cx="536448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But there always </a:t>
            </a:r>
            <a:r>
              <a:rPr lang="en-US" altLang="zh-CN" sz="2400" dirty="0" smtClean="0">
                <a:solidFill>
                  <a:srgbClr val="0000FF"/>
                </a:solidFill>
              </a:rPr>
              <a:t>exists a method call </a:t>
            </a:r>
            <a:r>
              <a:rPr lang="en-US" altLang="zh-CN" sz="2400" dirty="0" smtClean="0"/>
              <a:t>that returns,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unless the lock is never released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22" name="任意多边形 21"/>
          <p:cNvSpPr/>
          <p:nvPr/>
        </p:nvSpPr>
        <p:spPr>
          <a:xfrm>
            <a:off x="3652058" y="5004262"/>
            <a:ext cx="5286895" cy="814647"/>
          </a:xfrm>
          <a:custGeom>
            <a:avLst/>
            <a:gdLst>
              <a:gd name="connsiteX0" fmla="*/ 5542 w 5286895"/>
              <a:gd name="connsiteY0" fmla="*/ 809105 h 814647"/>
              <a:gd name="connsiteX1" fmla="*/ 1014153 w 5286895"/>
              <a:gd name="connsiteY1" fmla="*/ 814647 h 814647"/>
              <a:gd name="connsiteX2" fmla="*/ 1019695 w 5286895"/>
              <a:gd name="connsiteY2" fmla="*/ 454429 h 814647"/>
              <a:gd name="connsiteX3" fmla="*/ 5286895 w 5286895"/>
              <a:gd name="connsiteY3" fmla="*/ 437803 h 814647"/>
              <a:gd name="connsiteX4" fmla="*/ 5275811 w 5286895"/>
              <a:gd name="connsiteY4" fmla="*/ 0 h 814647"/>
              <a:gd name="connsiteX5" fmla="*/ 520931 w 5286895"/>
              <a:gd name="connsiteY5" fmla="*/ 0 h 814647"/>
              <a:gd name="connsiteX6" fmla="*/ 532015 w 5286895"/>
              <a:gd name="connsiteY6" fmla="*/ 415636 h 814647"/>
              <a:gd name="connsiteX7" fmla="*/ 0 w 5286895"/>
              <a:gd name="connsiteY7" fmla="*/ 410094 h 814647"/>
              <a:gd name="connsiteX8" fmla="*/ 5542 w 5286895"/>
              <a:gd name="connsiteY8" fmla="*/ 809105 h 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6895" h="814647">
                <a:moveTo>
                  <a:pt x="5542" y="809105"/>
                </a:moveTo>
                <a:lnTo>
                  <a:pt x="1014153" y="814647"/>
                </a:lnTo>
                <a:cubicBezTo>
                  <a:pt x="1016000" y="694574"/>
                  <a:pt x="1017848" y="574502"/>
                  <a:pt x="1019695" y="454429"/>
                </a:cubicBezTo>
                <a:lnTo>
                  <a:pt x="5286895" y="437803"/>
                </a:lnTo>
                <a:lnTo>
                  <a:pt x="5275811" y="0"/>
                </a:lnTo>
                <a:lnTo>
                  <a:pt x="520931" y="0"/>
                </a:lnTo>
                <a:lnTo>
                  <a:pt x="532015" y="415636"/>
                </a:lnTo>
                <a:lnTo>
                  <a:pt x="0" y="410094"/>
                </a:lnTo>
                <a:cubicBezTo>
                  <a:pt x="1847" y="543098"/>
                  <a:pt x="3695" y="676101"/>
                  <a:pt x="5542" y="809105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标注 22"/>
          <p:cNvSpPr/>
          <p:nvPr/>
        </p:nvSpPr>
        <p:spPr>
          <a:xfrm>
            <a:off x="7160029" y="4175916"/>
            <a:ext cx="1601586" cy="684260"/>
          </a:xfrm>
          <a:prstGeom prst="wedgeRoundRectCallout">
            <a:avLst>
              <a:gd name="adj1" fmla="val -107728"/>
              <a:gd name="adj2" fmla="val 66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Deadlock-freedom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8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28"/>
    </mc:Choice>
    <mc:Fallback xmlns="">
      <p:transition spd="slow" advTm="65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progress properties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9366" y="2159102"/>
            <a:ext cx="2625158" cy="3862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acq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    local</a:t>
            </a: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dirty="0" smtClean="0">
                <a:solidFill>
                  <a:prstClr val="black"/>
                </a:solidFill>
              </a:rPr>
              <a:t>   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:= false; 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while</a:t>
            </a:r>
            <a:r>
              <a:rPr lang="en-US" altLang="zh-CN" sz="2000" dirty="0" smtClean="0">
                <a:solidFill>
                  <a:prstClr val="black"/>
                </a:solidFill>
              </a:rPr>
              <a:t>( !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) {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   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:=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cas</a:t>
            </a:r>
            <a:r>
              <a:rPr lang="en-US" altLang="zh-CN" sz="2000" dirty="0" smtClean="0">
                <a:solidFill>
                  <a:prstClr val="black"/>
                </a:solidFill>
              </a:rPr>
              <a:t>(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L</a:t>
            </a:r>
            <a:r>
              <a:rPr lang="en-US" altLang="zh-CN" sz="2000" dirty="0" smtClean="0">
                <a:solidFill>
                  <a:prstClr val="black"/>
                </a:solidFill>
              </a:rPr>
              <a:t>, 0, 1);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rel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</a:t>
            </a:r>
            <a:r>
              <a:rPr lang="en-US" altLang="zh-CN" sz="2000" b="1" dirty="0">
                <a:solidFill>
                  <a:prstClr val="black"/>
                </a:solidFill>
              </a:rPr>
              <a:t>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L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:= 0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1261" y="169743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TAS lock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91786" y="2113816"/>
            <a:ext cx="3310276" cy="1800493"/>
            <a:chOff x="1040252" y="2749852"/>
            <a:chExt cx="3310276" cy="1800493"/>
          </a:xfrm>
        </p:grpSpPr>
        <p:grpSp>
          <p:nvGrpSpPr>
            <p:cNvPr id="10" name="组合 22"/>
            <p:cNvGrpSpPr/>
            <p:nvPr/>
          </p:nvGrpSpPr>
          <p:grpSpPr>
            <a:xfrm>
              <a:off x="2418780" y="2822153"/>
              <a:ext cx="72008" cy="1728192"/>
              <a:chOff x="4191000" y="4221088"/>
              <a:chExt cx="76200" cy="1722512"/>
            </a:xfrm>
          </p:grpSpPr>
          <p:sp>
            <p:nvSpPr>
              <p:cNvPr id="13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TextBox 9"/>
            <p:cNvSpPr txBox="1"/>
            <p:nvPr/>
          </p:nvSpPr>
          <p:spPr>
            <a:xfrm>
              <a:off x="1040252" y="2932345"/>
              <a:ext cx="1236877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print(1);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2653910" y="2749852"/>
              <a:ext cx="1696618" cy="1800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while(true){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 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}</a:t>
              </a:r>
              <a:endParaRPr lang="he-IL" altLang="zh-CN" sz="24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055045" y="1697437"/>
            <a:ext cx="11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client: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91785" y="4175916"/>
            <a:ext cx="373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It </a:t>
            </a:r>
            <a:r>
              <a:rPr lang="en-US" altLang="zh-CN" sz="2400" dirty="0">
                <a:solidFill>
                  <a:srgbClr val="0000FF"/>
                </a:solidFill>
              </a:rPr>
              <a:t>may not </a:t>
            </a:r>
            <a:r>
              <a:rPr lang="en-US" altLang="zh-CN" sz="2400" dirty="0">
                <a:solidFill>
                  <a:prstClr val="black"/>
                </a:solidFill>
              </a:rPr>
              <a:t>print </a:t>
            </a:r>
            <a:r>
              <a:rPr lang="en-US" altLang="zh-CN" sz="2400" dirty="0" smtClean="0">
                <a:solidFill>
                  <a:prstClr val="black"/>
                </a:solidFill>
              </a:rPr>
              <a:t>1 </a:t>
            </a:r>
            <a:br>
              <a:rPr lang="en-US" altLang="zh-CN" sz="2400" dirty="0" smtClean="0">
                <a:solidFill>
                  <a:prstClr val="black"/>
                </a:solidFill>
              </a:rPr>
            </a:br>
            <a:r>
              <a:rPr lang="en-US" altLang="zh-CN" sz="2400" dirty="0" smtClean="0">
                <a:solidFill>
                  <a:prstClr val="black"/>
                </a:solidFill>
              </a:rPr>
              <a:t>(even with fair scheduling).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13266" y="4995575"/>
            <a:ext cx="536448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But there always </a:t>
            </a:r>
            <a:r>
              <a:rPr lang="en-US" altLang="zh-CN" sz="2400" dirty="0" smtClean="0">
                <a:solidFill>
                  <a:srgbClr val="0000FF"/>
                </a:solidFill>
              </a:rPr>
              <a:t>exists a method call </a:t>
            </a:r>
            <a:r>
              <a:rPr lang="en-US" altLang="zh-CN" sz="2400" dirty="0" smtClean="0"/>
              <a:t>that returns,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unless the lock is never released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22" name="任意多边形 21"/>
          <p:cNvSpPr/>
          <p:nvPr/>
        </p:nvSpPr>
        <p:spPr>
          <a:xfrm>
            <a:off x="3652058" y="5004262"/>
            <a:ext cx="5286895" cy="814647"/>
          </a:xfrm>
          <a:custGeom>
            <a:avLst/>
            <a:gdLst>
              <a:gd name="connsiteX0" fmla="*/ 5542 w 5286895"/>
              <a:gd name="connsiteY0" fmla="*/ 809105 h 814647"/>
              <a:gd name="connsiteX1" fmla="*/ 1014153 w 5286895"/>
              <a:gd name="connsiteY1" fmla="*/ 814647 h 814647"/>
              <a:gd name="connsiteX2" fmla="*/ 1019695 w 5286895"/>
              <a:gd name="connsiteY2" fmla="*/ 454429 h 814647"/>
              <a:gd name="connsiteX3" fmla="*/ 5286895 w 5286895"/>
              <a:gd name="connsiteY3" fmla="*/ 437803 h 814647"/>
              <a:gd name="connsiteX4" fmla="*/ 5275811 w 5286895"/>
              <a:gd name="connsiteY4" fmla="*/ 0 h 814647"/>
              <a:gd name="connsiteX5" fmla="*/ 520931 w 5286895"/>
              <a:gd name="connsiteY5" fmla="*/ 0 h 814647"/>
              <a:gd name="connsiteX6" fmla="*/ 532015 w 5286895"/>
              <a:gd name="connsiteY6" fmla="*/ 415636 h 814647"/>
              <a:gd name="connsiteX7" fmla="*/ 0 w 5286895"/>
              <a:gd name="connsiteY7" fmla="*/ 410094 h 814647"/>
              <a:gd name="connsiteX8" fmla="*/ 5542 w 5286895"/>
              <a:gd name="connsiteY8" fmla="*/ 809105 h 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6895" h="814647">
                <a:moveTo>
                  <a:pt x="5542" y="809105"/>
                </a:moveTo>
                <a:lnTo>
                  <a:pt x="1014153" y="814647"/>
                </a:lnTo>
                <a:cubicBezTo>
                  <a:pt x="1016000" y="694574"/>
                  <a:pt x="1017848" y="574502"/>
                  <a:pt x="1019695" y="454429"/>
                </a:cubicBezTo>
                <a:lnTo>
                  <a:pt x="5286895" y="437803"/>
                </a:lnTo>
                <a:lnTo>
                  <a:pt x="5275811" y="0"/>
                </a:lnTo>
                <a:lnTo>
                  <a:pt x="520931" y="0"/>
                </a:lnTo>
                <a:lnTo>
                  <a:pt x="532015" y="415636"/>
                </a:lnTo>
                <a:lnTo>
                  <a:pt x="0" y="410094"/>
                </a:lnTo>
                <a:cubicBezTo>
                  <a:pt x="1847" y="543098"/>
                  <a:pt x="3695" y="676101"/>
                  <a:pt x="5542" y="809105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标注 18"/>
          <p:cNvSpPr/>
          <p:nvPr/>
        </p:nvSpPr>
        <p:spPr>
          <a:xfrm>
            <a:off x="2882077" y="5902036"/>
            <a:ext cx="3121776" cy="680794"/>
          </a:xfrm>
          <a:prstGeom prst="wedgeRoundRectCallout">
            <a:avLst>
              <a:gd name="adj1" fmla="val 46508"/>
              <a:gd name="adj2" fmla="val -787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Rule out non-termination </a:t>
            </a:r>
            <a:br>
              <a:rPr lang="en-US" altLang="zh-CN" sz="2000" dirty="0" smtClean="0"/>
            </a:br>
            <a:r>
              <a:rPr lang="en-US" altLang="zh-CN" sz="2000" dirty="0" smtClean="0"/>
              <a:t>caused by 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“bad” clients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1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"/>
    </mc:Choice>
    <mc:Fallback xmlns="">
      <p:transition spd="slow" advTm="3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progress properties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9366" y="2159102"/>
            <a:ext cx="2625158" cy="3862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acq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    local</a:t>
            </a: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dirty="0" smtClean="0">
                <a:solidFill>
                  <a:prstClr val="black"/>
                </a:solidFill>
              </a:rPr>
              <a:t>   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:= false; 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while</a:t>
            </a:r>
            <a:r>
              <a:rPr lang="en-US" altLang="zh-CN" sz="2000" dirty="0" smtClean="0">
                <a:solidFill>
                  <a:prstClr val="black"/>
                </a:solidFill>
              </a:rPr>
              <a:t>( !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) {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   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:=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cas</a:t>
            </a:r>
            <a:r>
              <a:rPr lang="en-US" altLang="zh-CN" sz="2000" dirty="0" smtClean="0">
                <a:solidFill>
                  <a:prstClr val="black"/>
                </a:solidFill>
              </a:rPr>
              <a:t>(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L</a:t>
            </a:r>
            <a:r>
              <a:rPr lang="en-US" altLang="zh-CN" sz="2000" dirty="0" smtClean="0">
                <a:solidFill>
                  <a:prstClr val="black"/>
                </a:solidFill>
              </a:rPr>
              <a:t>, 0, 1);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rel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</a:t>
            </a:r>
            <a:r>
              <a:rPr lang="en-US" altLang="zh-CN" sz="2000" b="1" dirty="0">
                <a:solidFill>
                  <a:prstClr val="black"/>
                </a:solidFill>
              </a:rPr>
              <a:t>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L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:= 0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1261" y="169743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TAS lock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13266" y="4995575"/>
            <a:ext cx="536448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But there always </a:t>
            </a:r>
            <a:r>
              <a:rPr lang="en-US" altLang="zh-CN" sz="2400" dirty="0" smtClean="0">
                <a:solidFill>
                  <a:srgbClr val="0000FF"/>
                </a:solidFill>
              </a:rPr>
              <a:t>exists a method call </a:t>
            </a:r>
            <a:r>
              <a:rPr lang="en-US" altLang="zh-CN" sz="2400" dirty="0" smtClean="0"/>
              <a:t>that returns,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unless the lock is never released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22" name="任意多边形 21"/>
          <p:cNvSpPr/>
          <p:nvPr/>
        </p:nvSpPr>
        <p:spPr>
          <a:xfrm>
            <a:off x="3652058" y="5004262"/>
            <a:ext cx="5286895" cy="814647"/>
          </a:xfrm>
          <a:custGeom>
            <a:avLst/>
            <a:gdLst>
              <a:gd name="connsiteX0" fmla="*/ 5542 w 5286895"/>
              <a:gd name="connsiteY0" fmla="*/ 809105 h 814647"/>
              <a:gd name="connsiteX1" fmla="*/ 1014153 w 5286895"/>
              <a:gd name="connsiteY1" fmla="*/ 814647 h 814647"/>
              <a:gd name="connsiteX2" fmla="*/ 1019695 w 5286895"/>
              <a:gd name="connsiteY2" fmla="*/ 454429 h 814647"/>
              <a:gd name="connsiteX3" fmla="*/ 5286895 w 5286895"/>
              <a:gd name="connsiteY3" fmla="*/ 437803 h 814647"/>
              <a:gd name="connsiteX4" fmla="*/ 5275811 w 5286895"/>
              <a:gd name="connsiteY4" fmla="*/ 0 h 814647"/>
              <a:gd name="connsiteX5" fmla="*/ 520931 w 5286895"/>
              <a:gd name="connsiteY5" fmla="*/ 0 h 814647"/>
              <a:gd name="connsiteX6" fmla="*/ 532015 w 5286895"/>
              <a:gd name="connsiteY6" fmla="*/ 415636 h 814647"/>
              <a:gd name="connsiteX7" fmla="*/ 0 w 5286895"/>
              <a:gd name="connsiteY7" fmla="*/ 410094 h 814647"/>
              <a:gd name="connsiteX8" fmla="*/ 5542 w 5286895"/>
              <a:gd name="connsiteY8" fmla="*/ 809105 h 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6895" h="814647">
                <a:moveTo>
                  <a:pt x="5542" y="809105"/>
                </a:moveTo>
                <a:lnTo>
                  <a:pt x="1014153" y="814647"/>
                </a:lnTo>
                <a:cubicBezTo>
                  <a:pt x="1016000" y="694574"/>
                  <a:pt x="1017848" y="574502"/>
                  <a:pt x="1019695" y="454429"/>
                </a:cubicBezTo>
                <a:lnTo>
                  <a:pt x="5286895" y="437803"/>
                </a:lnTo>
                <a:lnTo>
                  <a:pt x="5275811" y="0"/>
                </a:lnTo>
                <a:lnTo>
                  <a:pt x="520931" y="0"/>
                </a:lnTo>
                <a:lnTo>
                  <a:pt x="532015" y="415636"/>
                </a:lnTo>
                <a:lnTo>
                  <a:pt x="0" y="410094"/>
                </a:lnTo>
                <a:cubicBezTo>
                  <a:pt x="1847" y="543098"/>
                  <a:pt x="3695" y="676101"/>
                  <a:pt x="5542" y="809105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标注 2"/>
          <p:cNvSpPr/>
          <p:nvPr/>
        </p:nvSpPr>
        <p:spPr>
          <a:xfrm>
            <a:off x="2882077" y="5902036"/>
            <a:ext cx="3121776" cy="680794"/>
          </a:xfrm>
          <a:prstGeom prst="wedgeRoundRectCallout">
            <a:avLst>
              <a:gd name="adj1" fmla="val 46508"/>
              <a:gd name="adj2" fmla="val -787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Rule out non-termination </a:t>
            </a:r>
            <a:br>
              <a:rPr lang="en-US" altLang="zh-CN" sz="2000" dirty="0" smtClean="0"/>
            </a:br>
            <a:r>
              <a:rPr lang="en-US" altLang="zh-CN" sz="2000" dirty="0" smtClean="0"/>
              <a:t>caused by 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“bad” clients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50412" y="2251821"/>
            <a:ext cx="3834542" cy="1467145"/>
            <a:chOff x="5573277" y="2744639"/>
            <a:chExt cx="3834542" cy="1467145"/>
          </a:xfrm>
        </p:grpSpPr>
        <p:grpSp>
          <p:nvGrpSpPr>
            <p:cNvPr id="26" name="组合 22"/>
            <p:cNvGrpSpPr/>
            <p:nvPr/>
          </p:nvGrpSpPr>
          <p:grpSpPr>
            <a:xfrm>
              <a:off x="6794270" y="2766808"/>
              <a:ext cx="72044" cy="1444976"/>
              <a:chOff x="4191000" y="4221088"/>
              <a:chExt cx="76200" cy="1722512"/>
            </a:xfrm>
          </p:grpSpPr>
          <p:sp>
            <p:nvSpPr>
              <p:cNvPr id="29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7" name="TextBox 9"/>
            <p:cNvSpPr txBox="1"/>
            <p:nvPr/>
          </p:nvSpPr>
          <p:spPr>
            <a:xfrm>
              <a:off x="5573277" y="2744639"/>
              <a:ext cx="91916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acq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();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…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rel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();</a:t>
              </a: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7026718" y="2744639"/>
              <a:ext cx="2381101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acq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(); 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while(true) skip;</a:t>
              </a:r>
              <a:endParaRPr kumimoji="0" lang="he-IL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圆角矩形标注 30"/>
          <p:cNvSpPr/>
          <p:nvPr/>
        </p:nvSpPr>
        <p:spPr>
          <a:xfrm>
            <a:off x="5512799" y="1365848"/>
            <a:ext cx="2872155" cy="681644"/>
          </a:xfrm>
          <a:prstGeom prst="wedgeRoundRectCallout">
            <a:avLst>
              <a:gd name="adj1" fmla="val -62021"/>
              <a:gd name="adj2" fmla="val 82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May never terminate</a:t>
            </a:r>
            <a:endParaRPr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4200700" y="4013510"/>
            <a:ext cx="45498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Should blame client instead of obj.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55045" y="1697437"/>
            <a:ext cx="11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client: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9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34"/>
    </mc:Choice>
    <mc:Fallback xmlns="">
      <p:transition spd="slow" advTm="25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progress properties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9366" y="2159102"/>
            <a:ext cx="2625158" cy="3862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acq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    local</a:t>
            </a: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dirty="0" smtClean="0">
                <a:solidFill>
                  <a:prstClr val="black"/>
                </a:solidFill>
              </a:rPr>
              <a:t>   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:= false; 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while</a:t>
            </a:r>
            <a:r>
              <a:rPr lang="en-US" altLang="zh-CN" sz="2000" dirty="0" smtClean="0">
                <a:solidFill>
                  <a:prstClr val="black"/>
                </a:solidFill>
              </a:rPr>
              <a:t>( !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) {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   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:=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cas</a:t>
            </a:r>
            <a:r>
              <a:rPr lang="en-US" altLang="zh-CN" sz="2000" dirty="0" smtClean="0">
                <a:solidFill>
                  <a:prstClr val="black"/>
                </a:solidFill>
              </a:rPr>
              <a:t>(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L</a:t>
            </a:r>
            <a:r>
              <a:rPr lang="en-US" altLang="zh-CN" sz="2000" dirty="0" smtClean="0">
                <a:solidFill>
                  <a:prstClr val="black"/>
                </a:solidFill>
              </a:rPr>
              <a:t>, 0, 1);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rel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</a:t>
            </a:r>
            <a:r>
              <a:rPr lang="en-US" altLang="zh-CN" sz="2000" b="1" dirty="0">
                <a:solidFill>
                  <a:prstClr val="black"/>
                </a:solidFill>
              </a:rPr>
              <a:t>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L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:= 0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1261" y="169743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TAS lock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13266" y="4995575"/>
            <a:ext cx="536448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But there always </a:t>
            </a:r>
            <a:r>
              <a:rPr lang="en-US" altLang="zh-CN" sz="2400" dirty="0" smtClean="0">
                <a:solidFill>
                  <a:srgbClr val="0000FF"/>
                </a:solidFill>
              </a:rPr>
              <a:t>exists a method call </a:t>
            </a:r>
            <a:r>
              <a:rPr lang="en-US" altLang="zh-CN" sz="2400" dirty="0" smtClean="0"/>
              <a:t>that returns,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unless the lock is never released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22" name="任意多边形 21"/>
          <p:cNvSpPr/>
          <p:nvPr/>
        </p:nvSpPr>
        <p:spPr>
          <a:xfrm>
            <a:off x="3652058" y="5004262"/>
            <a:ext cx="5286895" cy="814647"/>
          </a:xfrm>
          <a:custGeom>
            <a:avLst/>
            <a:gdLst>
              <a:gd name="connsiteX0" fmla="*/ 5542 w 5286895"/>
              <a:gd name="connsiteY0" fmla="*/ 809105 h 814647"/>
              <a:gd name="connsiteX1" fmla="*/ 1014153 w 5286895"/>
              <a:gd name="connsiteY1" fmla="*/ 814647 h 814647"/>
              <a:gd name="connsiteX2" fmla="*/ 1019695 w 5286895"/>
              <a:gd name="connsiteY2" fmla="*/ 454429 h 814647"/>
              <a:gd name="connsiteX3" fmla="*/ 5286895 w 5286895"/>
              <a:gd name="connsiteY3" fmla="*/ 437803 h 814647"/>
              <a:gd name="connsiteX4" fmla="*/ 5275811 w 5286895"/>
              <a:gd name="connsiteY4" fmla="*/ 0 h 814647"/>
              <a:gd name="connsiteX5" fmla="*/ 520931 w 5286895"/>
              <a:gd name="connsiteY5" fmla="*/ 0 h 814647"/>
              <a:gd name="connsiteX6" fmla="*/ 532015 w 5286895"/>
              <a:gd name="connsiteY6" fmla="*/ 415636 h 814647"/>
              <a:gd name="connsiteX7" fmla="*/ 0 w 5286895"/>
              <a:gd name="connsiteY7" fmla="*/ 410094 h 814647"/>
              <a:gd name="connsiteX8" fmla="*/ 5542 w 5286895"/>
              <a:gd name="connsiteY8" fmla="*/ 809105 h 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6895" h="814647">
                <a:moveTo>
                  <a:pt x="5542" y="809105"/>
                </a:moveTo>
                <a:lnTo>
                  <a:pt x="1014153" y="814647"/>
                </a:lnTo>
                <a:cubicBezTo>
                  <a:pt x="1016000" y="694574"/>
                  <a:pt x="1017848" y="574502"/>
                  <a:pt x="1019695" y="454429"/>
                </a:cubicBezTo>
                <a:lnTo>
                  <a:pt x="5286895" y="437803"/>
                </a:lnTo>
                <a:lnTo>
                  <a:pt x="5275811" y="0"/>
                </a:lnTo>
                <a:lnTo>
                  <a:pt x="520931" y="0"/>
                </a:lnTo>
                <a:lnTo>
                  <a:pt x="532015" y="415636"/>
                </a:lnTo>
                <a:lnTo>
                  <a:pt x="0" y="410094"/>
                </a:lnTo>
                <a:cubicBezTo>
                  <a:pt x="1847" y="543098"/>
                  <a:pt x="3695" y="676101"/>
                  <a:pt x="5542" y="809105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550412" y="2251821"/>
            <a:ext cx="3834542" cy="1467145"/>
            <a:chOff x="5573277" y="2744639"/>
            <a:chExt cx="3834542" cy="1467145"/>
          </a:xfrm>
        </p:grpSpPr>
        <p:grpSp>
          <p:nvGrpSpPr>
            <p:cNvPr id="26" name="组合 22"/>
            <p:cNvGrpSpPr/>
            <p:nvPr/>
          </p:nvGrpSpPr>
          <p:grpSpPr>
            <a:xfrm>
              <a:off x="6794270" y="2766808"/>
              <a:ext cx="72044" cy="1444976"/>
              <a:chOff x="4191000" y="4221088"/>
              <a:chExt cx="76200" cy="1722512"/>
            </a:xfrm>
          </p:grpSpPr>
          <p:sp>
            <p:nvSpPr>
              <p:cNvPr id="29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7" name="TextBox 9"/>
            <p:cNvSpPr txBox="1"/>
            <p:nvPr/>
          </p:nvSpPr>
          <p:spPr>
            <a:xfrm>
              <a:off x="5573277" y="2744639"/>
              <a:ext cx="91916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acq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();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…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rel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();</a:t>
              </a: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7026718" y="2744639"/>
              <a:ext cx="2381101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acq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(); 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while(true) skip;</a:t>
              </a:r>
              <a:endParaRPr kumimoji="0" lang="he-IL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圆角矩形标注 30"/>
          <p:cNvSpPr/>
          <p:nvPr/>
        </p:nvSpPr>
        <p:spPr>
          <a:xfrm>
            <a:off x="5512799" y="1365848"/>
            <a:ext cx="2872155" cy="681644"/>
          </a:xfrm>
          <a:prstGeom prst="wedgeRoundRectCallout">
            <a:avLst>
              <a:gd name="adj1" fmla="val -62021"/>
              <a:gd name="adj2" fmla="val 82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May never terminate</a:t>
            </a:r>
            <a:endParaRPr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4200700" y="4013510"/>
            <a:ext cx="45498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Should blame client instead of obj.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13267" y="6001788"/>
            <a:ext cx="43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Partial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Deadlock-Freedom (PDF)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3438555" y="3825742"/>
            <a:ext cx="2579860" cy="1174177"/>
          </a:xfrm>
          <a:prstGeom prst="wedgeRoundRectCallout">
            <a:avLst>
              <a:gd name="adj1" fmla="val 42709"/>
              <a:gd name="adj2" fmla="val 885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Need to generalize this for </a:t>
            </a:r>
            <a:r>
              <a:rPr lang="en-US" altLang="zh-CN" sz="2000" dirty="0" smtClean="0">
                <a:solidFill>
                  <a:srgbClr val="FFFF00"/>
                </a:solidFill>
              </a:rPr>
              <a:t>all objects with partial methods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55045" y="1697437"/>
            <a:ext cx="11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client: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7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1"/>
    </mc:Choice>
    <mc:Fallback xmlns="">
      <p:transition spd="slow" advTm="28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smtClean="0"/>
              <a:t>What are good locks?</a:t>
            </a:r>
            <a:endParaRPr lang="zh-CN" altLang="en-US" b="1" i="1" dirty="0"/>
          </a:p>
        </p:txBody>
      </p:sp>
      <p:sp>
        <p:nvSpPr>
          <p:cNvPr id="4" name="文本框 3"/>
          <p:cNvSpPr txBox="1"/>
          <p:nvPr/>
        </p:nvSpPr>
        <p:spPr>
          <a:xfrm>
            <a:off x="6971567" y="437483"/>
            <a:ext cx="1868363" cy="2323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 smtClean="0"/>
              <a:t>lock_acquire</a:t>
            </a:r>
            <a:r>
              <a:rPr lang="en-US" altLang="zh-CN" sz="2000" b="1" dirty="0" smtClean="0"/>
              <a:t>() 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/>
              <a:t>    …</a:t>
            </a:r>
            <a:endParaRPr lang="en-US" altLang="zh-CN" sz="2000" dirty="0" smtClean="0"/>
          </a:p>
          <a:p>
            <a:pPr>
              <a:spcBef>
                <a:spcPts val="600"/>
              </a:spcBef>
            </a:pPr>
            <a:r>
              <a:rPr lang="en-US" altLang="zh-CN" sz="2000" b="1" dirty="0" smtClean="0"/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 smtClean="0"/>
              <a:t>lock_release</a:t>
            </a:r>
            <a:r>
              <a:rPr lang="en-US" altLang="zh-CN" sz="2000" b="1" dirty="0" smtClean="0"/>
              <a:t>() </a:t>
            </a:r>
            <a:r>
              <a:rPr lang="en-US" altLang="zh-CN" sz="2000" b="1" dirty="0"/>
              <a:t>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/>
              <a:t>    …</a:t>
            </a:r>
            <a:endParaRPr lang="en-US" altLang="zh-CN" sz="2000" dirty="0" smtClean="0"/>
          </a:p>
          <a:p>
            <a:pPr>
              <a:spcBef>
                <a:spcPts val="600"/>
              </a:spcBef>
            </a:pPr>
            <a:r>
              <a:rPr lang="en-US" altLang="zh-CN" sz="2000" b="1" dirty="0" smtClean="0"/>
              <a:t>}</a:t>
            </a:r>
            <a:endParaRPr lang="zh-CN" altLang="en-US" sz="2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518458" y="1407698"/>
            <a:ext cx="485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i="1" dirty="0" smtClean="0"/>
              <a:t>as objects with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partial methods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?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6129251" y="1027908"/>
            <a:ext cx="842316" cy="45175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705003" y="4879460"/>
            <a:ext cx="245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None applies!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29744" y="2761780"/>
            <a:ext cx="598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9105" y="2565338"/>
            <a:ext cx="587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Safety &amp; Functionality: </a:t>
            </a:r>
            <a:r>
              <a:rPr lang="en-US" altLang="zh-CN" sz="2800" dirty="0" err="1" smtClean="0"/>
              <a:t>linearizability</a:t>
            </a:r>
            <a:endParaRPr lang="zh-CN" altLang="en-US" sz="2800" dirty="0"/>
          </a:p>
        </p:txBody>
      </p:sp>
      <p:grpSp>
        <p:nvGrpSpPr>
          <p:cNvPr id="6" name="组合 5"/>
          <p:cNvGrpSpPr/>
          <p:nvPr/>
        </p:nvGrpSpPr>
        <p:grpSpPr>
          <a:xfrm>
            <a:off x="809106" y="3266377"/>
            <a:ext cx="3895897" cy="2881901"/>
            <a:chOff x="809106" y="3621053"/>
            <a:chExt cx="3895897" cy="2881901"/>
          </a:xfrm>
        </p:grpSpPr>
        <p:sp>
          <p:nvSpPr>
            <p:cNvPr id="11" name="文本框 10"/>
            <p:cNvSpPr txBox="1"/>
            <p:nvPr/>
          </p:nvSpPr>
          <p:spPr>
            <a:xfrm>
              <a:off x="809106" y="3621053"/>
              <a:ext cx="3591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Progress:</a:t>
              </a:r>
              <a:endParaRPr lang="zh-CN" altLang="en-US" sz="28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21724" y="4194629"/>
              <a:ext cx="25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Wait-freedom (WF)</a:t>
              </a:r>
              <a:endParaRPr lang="zh-CN" altLang="en-US" sz="240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21724" y="4656294"/>
              <a:ext cx="3383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L</a:t>
              </a:r>
              <a:r>
                <a:rPr lang="en-US" altLang="zh-CN" sz="2400" dirty="0" smtClean="0"/>
                <a:t>ock-freedom (LF)</a:t>
              </a:r>
              <a:endParaRPr lang="zh-CN" altLang="en-US" sz="24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21724" y="5117959"/>
              <a:ext cx="3383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Starvation-freedom (SF)</a:t>
              </a:r>
              <a:endParaRPr lang="zh-CN" altLang="en-US" sz="24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21724" y="5579624"/>
              <a:ext cx="3383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Deadlock-freedom (DF)</a:t>
              </a:r>
              <a:endParaRPr lang="zh-CN" altLang="en-US" sz="24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21725" y="6041289"/>
              <a:ext cx="2280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... </a:t>
              </a:r>
              <a:endParaRPr lang="zh-CN" altLang="en-US" sz="2400" dirty="0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093" y="3329347"/>
            <a:ext cx="1015856" cy="130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 flipH="1">
            <a:off x="1321724" y="3912524"/>
            <a:ext cx="2518757" cy="223575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429789" y="3945775"/>
            <a:ext cx="2704407" cy="208372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449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82"/>
    </mc:Choice>
    <mc:Fallback xmlns="">
      <p:transition spd="slow" advTm="61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progress properties 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4762605" y="2160106"/>
            <a:ext cx="3310276" cy="1800493"/>
            <a:chOff x="1040252" y="2749852"/>
            <a:chExt cx="3310276" cy="1800493"/>
          </a:xfrm>
        </p:grpSpPr>
        <p:grpSp>
          <p:nvGrpSpPr>
            <p:cNvPr id="20" name="组合 22"/>
            <p:cNvGrpSpPr/>
            <p:nvPr/>
          </p:nvGrpSpPr>
          <p:grpSpPr>
            <a:xfrm>
              <a:off x="2418780" y="2822153"/>
              <a:ext cx="72008" cy="1728192"/>
              <a:chOff x="4191000" y="4221088"/>
              <a:chExt cx="76200" cy="1722512"/>
            </a:xfrm>
          </p:grpSpPr>
          <p:sp>
            <p:nvSpPr>
              <p:cNvPr id="25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TextBox 9"/>
            <p:cNvSpPr txBox="1"/>
            <p:nvPr/>
          </p:nvSpPr>
          <p:spPr>
            <a:xfrm>
              <a:off x="1040252" y="2932345"/>
              <a:ext cx="1236877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print(1);</a:t>
              </a:r>
            </a:p>
          </p:txBody>
        </p:sp>
        <p:sp>
          <p:nvSpPr>
            <p:cNvPr id="24" name="TextBox 10"/>
            <p:cNvSpPr txBox="1"/>
            <p:nvPr/>
          </p:nvSpPr>
          <p:spPr>
            <a:xfrm>
              <a:off x="2653910" y="2749852"/>
              <a:ext cx="1696618" cy="1800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while(true){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 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}</a:t>
              </a:r>
              <a:endParaRPr lang="he-IL" altLang="zh-CN" sz="24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425864" y="1743727"/>
            <a:ext cx="11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client: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64831" y="4225789"/>
            <a:ext cx="352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It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must</a:t>
            </a:r>
            <a:r>
              <a:rPr lang="en-US" altLang="zh-CN" sz="2400" dirty="0" smtClean="0">
                <a:solidFill>
                  <a:srgbClr val="0000FF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print </a:t>
            </a:r>
            <a:r>
              <a:rPr lang="en-US" altLang="zh-CN" sz="2400" dirty="0" smtClean="0">
                <a:solidFill>
                  <a:prstClr val="black"/>
                </a:solidFill>
              </a:rPr>
              <a:t>1 </a:t>
            </a: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under fair scheduling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00213" y="4046142"/>
            <a:ext cx="149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Ticket lock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14049" y="1738270"/>
            <a:ext cx="3530592" cy="2323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acq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    local</a:t>
            </a: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i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  <a:endParaRPr lang="en-US" altLang="zh-CN" sz="20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   </a:t>
            </a:r>
            <a:r>
              <a:rPr lang="en-US" altLang="zh-CN" sz="2000" dirty="0" err="1">
                <a:solidFill>
                  <a:prstClr val="black"/>
                </a:solidFill>
              </a:rPr>
              <a:t>i</a:t>
            </a:r>
            <a:r>
              <a:rPr lang="en-US" altLang="zh-CN" sz="2000" dirty="0">
                <a:solidFill>
                  <a:prstClr val="black"/>
                </a:solidFill>
              </a:rPr>
              <a:t> := </a:t>
            </a:r>
            <a:r>
              <a:rPr lang="en-US" altLang="zh-CN" sz="2000" b="1" dirty="0" err="1">
                <a:solidFill>
                  <a:prstClr val="black"/>
                </a:solidFill>
              </a:rPr>
              <a:t>getAndInc</a:t>
            </a:r>
            <a:r>
              <a:rPr lang="en-US" altLang="zh-CN" sz="2000" dirty="0">
                <a:solidFill>
                  <a:prstClr val="black"/>
                </a:solidFill>
              </a:rPr>
              <a:t>( </a:t>
            </a:r>
            <a:r>
              <a:rPr lang="en-US" altLang="zh-CN" sz="2000" b="1" dirty="0">
                <a:solidFill>
                  <a:srgbClr val="0000FF"/>
                </a:solidFill>
              </a:rPr>
              <a:t>next</a:t>
            </a:r>
            <a:r>
              <a:rPr lang="en-US" altLang="zh-CN" sz="2000" dirty="0">
                <a:solidFill>
                  <a:prstClr val="black"/>
                </a:solidFill>
              </a:rPr>
              <a:t> ); 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   </a:t>
            </a:r>
            <a:r>
              <a:rPr lang="en-US" altLang="zh-CN" sz="2000" b="1" dirty="0">
                <a:solidFill>
                  <a:prstClr val="black"/>
                </a:solidFill>
              </a:rPr>
              <a:t>while</a:t>
            </a:r>
            <a:r>
              <a:rPr lang="en-US" altLang="zh-CN" sz="2000" dirty="0">
                <a:solidFill>
                  <a:prstClr val="black"/>
                </a:solidFill>
              </a:rPr>
              <a:t>( </a:t>
            </a:r>
            <a:r>
              <a:rPr lang="en-US" altLang="zh-CN" sz="2000" dirty="0" err="1">
                <a:solidFill>
                  <a:prstClr val="black"/>
                </a:solidFill>
              </a:rPr>
              <a:t>i</a:t>
            </a:r>
            <a:r>
              <a:rPr lang="en-US" altLang="zh-CN" sz="2000" dirty="0">
                <a:solidFill>
                  <a:prstClr val="black"/>
                </a:solidFill>
              </a:rPr>
              <a:t> != </a:t>
            </a:r>
            <a:r>
              <a:rPr lang="en-US" altLang="zh-CN" sz="2000" b="1" dirty="0">
                <a:solidFill>
                  <a:srgbClr val="0000FF"/>
                </a:solidFill>
              </a:rPr>
              <a:t>serving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) {} 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rel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  serving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:=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serving</a:t>
            </a:r>
            <a:r>
              <a:rPr lang="en-US" altLang="zh-CN" sz="2000" dirty="0" smtClean="0">
                <a:solidFill>
                  <a:prstClr val="black"/>
                </a:solidFill>
              </a:rPr>
              <a:t> + 1;  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11783" y="5321976"/>
            <a:ext cx="6868682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Every method </a:t>
            </a:r>
            <a:r>
              <a:rPr lang="en-US" altLang="zh-CN" sz="2400" dirty="0" smtClean="0"/>
              <a:t>must return (under fair scheduling),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unless the lock is never released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35" name="圆角矩形标注 34"/>
          <p:cNvSpPr/>
          <p:nvPr/>
        </p:nvSpPr>
        <p:spPr>
          <a:xfrm>
            <a:off x="2543055" y="4422094"/>
            <a:ext cx="1601586" cy="684260"/>
          </a:xfrm>
          <a:prstGeom prst="wedgeRoundRectCallout">
            <a:avLst>
              <a:gd name="adj1" fmla="val -107728"/>
              <a:gd name="adj2" fmla="val 66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Starvation-freedom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1011783" y="5321976"/>
            <a:ext cx="6868682" cy="45814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0"/>
    </mc:Choice>
    <mc:Fallback xmlns="">
      <p:transition spd="slow" advTm="23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5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progress properties 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300213" y="4046142"/>
            <a:ext cx="149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Ticket lock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14049" y="1738270"/>
            <a:ext cx="3530592" cy="2323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acq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    local</a:t>
            </a: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i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  <a:endParaRPr lang="en-US" altLang="zh-CN" sz="20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   </a:t>
            </a:r>
            <a:r>
              <a:rPr lang="en-US" altLang="zh-CN" sz="2000" dirty="0" err="1">
                <a:solidFill>
                  <a:prstClr val="black"/>
                </a:solidFill>
              </a:rPr>
              <a:t>i</a:t>
            </a:r>
            <a:r>
              <a:rPr lang="en-US" altLang="zh-CN" sz="2000" dirty="0">
                <a:solidFill>
                  <a:prstClr val="black"/>
                </a:solidFill>
              </a:rPr>
              <a:t> := </a:t>
            </a:r>
            <a:r>
              <a:rPr lang="en-US" altLang="zh-CN" sz="2000" b="1" dirty="0" err="1">
                <a:solidFill>
                  <a:prstClr val="black"/>
                </a:solidFill>
              </a:rPr>
              <a:t>getAndInc</a:t>
            </a:r>
            <a:r>
              <a:rPr lang="en-US" altLang="zh-CN" sz="2000" dirty="0">
                <a:solidFill>
                  <a:prstClr val="black"/>
                </a:solidFill>
              </a:rPr>
              <a:t>( </a:t>
            </a:r>
            <a:r>
              <a:rPr lang="en-US" altLang="zh-CN" sz="2000" b="1" dirty="0">
                <a:solidFill>
                  <a:srgbClr val="0000FF"/>
                </a:solidFill>
              </a:rPr>
              <a:t>next</a:t>
            </a:r>
            <a:r>
              <a:rPr lang="en-US" altLang="zh-CN" sz="2000" dirty="0">
                <a:solidFill>
                  <a:prstClr val="black"/>
                </a:solidFill>
              </a:rPr>
              <a:t> ); 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   </a:t>
            </a:r>
            <a:r>
              <a:rPr lang="en-US" altLang="zh-CN" sz="2000" b="1" dirty="0">
                <a:solidFill>
                  <a:prstClr val="black"/>
                </a:solidFill>
              </a:rPr>
              <a:t>while</a:t>
            </a:r>
            <a:r>
              <a:rPr lang="en-US" altLang="zh-CN" sz="2000" dirty="0">
                <a:solidFill>
                  <a:prstClr val="black"/>
                </a:solidFill>
              </a:rPr>
              <a:t>( </a:t>
            </a:r>
            <a:r>
              <a:rPr lang="en-US" altLang="zh-CN" sz="2000" dirty="0" err="1">
                <a:solidFill>
                  <a:prstClr val="black"/>
                </a:solidFill>
              </a:rPr>
              <a:t>i</a:t>
            </a:r>
            <a:r>
              <a:rPr lang="en-US" altLang="zh-CN" sz="2000" dirty="0">
                <a:solidFill>
                  <a:prstClr val="black"/>
                </a:solidFill>
              </a:rPr>
              <a:t> != </a:t>
            </a:r>
            <a:r>
              <a:rPr lang="en-US" altLang="zh-CN" sz="2000" b="1" dirty="0">
                <a:solidFill>
                  <a:srgbClr val="0000FF"/>
                </a:solidFill>
              </a:rPr>
              <a:t>serving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) {} 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rel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  serving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:=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serving</a:t>
            </a:r>
            <a:r>
              <a:rPr lang="en-US" altLang="zh-CN" sz="2000" dirty="0" smtClean="0">
                <a:solidFill>
                  <a:prstClr val="black"/>
                </a:solidFill>
              </a:rPr>
              <a:t> + 1;  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11783" y="5321976"/>
            <a:ext cx="6868682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Every method </a:t>
            </a:r>
            <a:r>
              <a:rPr lang="en-US" altLang="zh-CN" sz="2400" dirty="0" smtClean="0"/>
              <a:t>must return (under fair scheduling),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unless the lock is never released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011783" y="5321976"/>
            <a:ext cx="6868682" cy="45814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550412" y="2251821"/>
            <a:ext cx="3834542" cy="1467145"/>
            <a:chOff x="5573277" y="2744639"/>
            <a:chExt cx="3834542" cy="1467145"/>
          </a:xfrm>
        </p:grpSpPr>
        <p:grpSp>
          <p:nvGrpSpPr>
            <p:cNvPr id="18" name="组合 22"/>
            <p:cNvGrpSpPr/>
            <p:nvPr/>
          </p:nvGrpSpPr>
          <p:grpSpPr>
            <a:xfrm>
              <a:off x="6794270" y="2766808"/>
              <a:ext cx="72044" cy="1444976"/>
              <a:chOff x="4191000" y="4221088"/>
              <a:chExt cx="76200" cy="1722512"/>
            </a:xfrm>
          </p:grpSpPr>
          <p:sp>
            <p:nvSpPr>
              <p:cNvPr id="31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" name="TextBox 9"/>
            <p:cNvSpPr txBox="1"/>
            <p:nvPr/>
          </p:nvSpPr>
          <p:spPr>
            <a:xfrm>
              <a:off x="5573277" y="2744639"/>
              <a:ext cx="91916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acq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();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…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rel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();</a:t>
              </a:r>
            </a:p>
          </p:txBody>
        </p:sp>
        <p:sp>
          <p:nvSpPr>
            <p:cNvPr id="23" name="TextBox 10"/>
            <p:cNvSpPr txBox="1"/>
            <p:nvPr/>
          </p:nvSpPr>
          <p:spPr>
            <a:xfrm>
              <a:off x="7026718" y="2744639"/>
              <a:ext cx="2381101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acq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(); 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while(true) skip;</a:t>
              </a:r>
              <a:endParaRPr kumimoji="0" lang="he-IL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圆角矩形标注 35"/>
          <p:cNvSpPr/>
          <p:nvPr/>
        </p:nvSpPr>
        <p:spPr>
          <a:xfrm>
            <a:off x="5512799" y="1365848"/>
            <a:ext cx="2872155" cy="681644"/>
          </a:xfrm>
          <a:prstGeom prst="wedgeRoundRectCallout">
            <a:avLst>
              <a:gd name="adj1" fmla="val -62021"/>
              <a:gd name="adj2" fmla="val 82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May never terminate</a:t>
            </a:r>
            <a:endParaRPr lang="zh-CN" altLang="en-US" sz="2400" dirty="0"/>
          </a:p>
        </p:txBody>
      </p:sp>
      <p:sp>
        <p:nvSpPr>
          <p:cNvPr id="37" name="文本框 36"/>
          <p:cNvSpPr txBox="1"/>
          <p:nvPr/>
        </p:nvSpPr>
        <p:spPr>
          <a:xfrm>
            <a:off x="4200700" y="4013510"/>
            <a:ext cx="45498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Should blame client instead of obj.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圆角矩形标注 37"/>
          <p:cNvSpPr/>
          <p:nvPr/>
        </p:nvSpPr>
        <p:spPr>
          <a:xfrm>
            <a:off x="878780" y="4574494"/>
            <a:ext cx="3121776" cy="680794"/>
          </a:xfrm>
          <a:prstGeom prst="wedgeRoundRectCallout">
            <a:avLst>
              <a:gd name="adj1" fmla="val 46508"/>
              <a:gd name="adj2" fmla="val 1288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Rule out non-termination </a:t>
            </a:r>
            <a:br>
              <a:rPr lang="en-US" altLang="zh-CN" sz="2000" dirty="0" smtClean="0"/>
            </a:br>
            <a:r>
              <a:rPr lang="en-US" altLang="zh-CN" sz="2000" dirty="0" smtClean="0"/>
              <a:t>caused by 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“bad” clients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25864" y="1743727"/>
            <a:ext cx="11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client: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7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1"/>
    </mc:Choice>
    <mc:Fallback xmlns="">
      <p:transition spd="slow" advTm="756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progress properties 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300213" y="4046142"/>
            <a:ext cx="149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Ticket lock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14049" y="1738270"/>
            <a:ext cx="3530592" cy="2323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acq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    local</a:t>
            </a: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i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  <a:endParaRPr lang="en-US" altLang="zh-CN" sz="20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   </a:t>
            </a:r>
            <a:r>
              <a:rPr lang="en-US" altLang="zh-CN" sz="2000" dirty="0" err="1">
                <a:solidFill>
                  <a:prstClr val="black"/>
                </a:solidFill>
              </a:rPr>
              <a:t>i</a:t>
            </a:r>
            <a:r>
              <a:rPr lang="en-US" altLang="zh-CN" sz="2000" dirty="0">
                <a:solidFill>
                  <a:prstClr val="black"/>
                </a:solidFill>
              </a:rPr>
              <a:t> := </a:t>
            </a:r>
            <a:r>
              <a:rPr lang="en-US" altLang="zh-CN" sz="2000" b="1" dirty="0" err="1">
                <a:solidFill>
                  <a:prstClr val="black"/>
                </a:solidFill>
              </a:rPr>
              <a:t>getAndInc</a:t>
            </a:r>
            <a:r>
              <a:rPr lang="en-US" altLang="zh-CN" sz="2000" dirty="0">
                <a:solidFill>
                  <a:prstClr val="black"/>
                </a:solidFill>
              </a:rPr>
              <a:t>( </a:t>
            </a:r>
            <a:r>
              <a:rPr lang="en-US" altLang="zh-CN" sz="2000" b="1" dirty="0">
                <a:solidFill>
                  <a:srgbClr val="0000FF"/>
                </a:solidFill>
              </a:rPr>
              <a:t>next</a:t>
            </a:r>
            <a:r>
              <a:rPr lang="en-US" altLang="zh-CN" sz="2000" dirty="0">
                <a:solidFill>
                  <a:prstClr val="black"/>
                </a:solidFill>
              </a:rPr>
              <a:t> ); 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   </a:t>
            </a:r>
            <a:r>
              <a:rPr lang="en-US" altLang="zh-CN" sz="2000" b="1" dirty="0">
                <a:solidFill>
                  <a:prstClr val="black"/>
                </a:solidFill>
              </a:rPr>
              <a:t>while</a:t>
            </a:r>
            <a:r>
              <a:rPr lang="en-US" altLang="zh-CN" sz="2000" dirty="0">
                <a:solidFill>
                  <a:prstClr val="black"/>
                </a:solidFill>
              </a:rPr>
              <a:t>( </a:t>
            </a:r>
            <a:r>
              <a:rPr lang="en-US" altLang="zh-CN" sz="2000" dirty="0" err="1">
                <a:solidFill>
                  <a:prstClr val="black"/>
                </a:solidFill>
              </a:rPr>
              <a:t>i</a:t>
            </a:r>
            <a:r>
              <a:rPr lang="en-US" altLang="zh-CN" sz="2000" dirty="0">
                <a:solidFill>
                  <a:prstClr val="black"/>
                </a:solidFill>
              </a:rPr>
              <a:t> != </a:t>
            </a:r>
            <a:r>
              <a:rPr lang="en-US" altLang="zh-CN" sz="2000" b="1" dirty="0">
                <a:solidFill>
                  <a:srgbClr val="0000FF"/>
                </a:solidFill>
              </a:rPr>
              <a:t>serving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) {} 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rel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  serving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:=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serving</a:t>
            </a:r>
            <a:r>
              <a:rPr lang="en-US" altLang="zh-CN" sz="2000" dirty="0" smtClean="0">
                <a:solidFill>
                  <a:prstClr val="black"/>
                </a:solidFill>
              </a:rPr>
              <a:t> + 1;  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11783" y="5321976"/>
            <a:ext cx="6868682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Every method </a:t>
            </a:r>
            <a:r>
              <a:rPr lang="en-US" altLang="zh-CN" sz="2400" dirty="0" smtClean="0"/>
              <a:t>must return (under fair scheduling),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unless the lock is never released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1011784" y="6256143"/>
            <a:ext cx="43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Partial</a:t>
            </a:r>
            <a:r>
              <a:rPr lang="en-US" altLang="zh-CN" sz="2400" b="1" dirty="0" smtClean="0"/>
              <a:t> Starvation-Freedom (PSF)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1011783" y="5321976"/>
            <a:ext cx="6868682" cy="45814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550412" y="2251821"/>
            <a:ext cx="3834542" cy="1467145"/>
            <a:chOff x="5573277" y="2744639"/>
            <a:chExt cx="3834542" cy="1467145"/>
          </a:xfrm>
        </p:grpSpPr>
        <p:grpSp>
          <p:nvGrpSpPr>
            <p:cNvPr id="18" name="组合 22"/>
            <p:cNvGrpSpPr/>
            <p:nvPr/>
          </p:nvGrpSpPr>
          <p:grpSpPr>
            <a:xfrm>
              <a:off x="6794270" y="2766808"/>
              <a:ext cx="72044" cy="1444976"/>
              <a:chOff x="4191000" y="4221088"/>
              <a:chExt cx="76200" cy="1722512"/>
            </a:xfrm>
          </p:grpSpPr>
          <p:sp>
            <p:nvSpPr>
              <p:cNvPr id="31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" name="TextBox 9"/>
            <p:cNvSpPr txBox="1"/>
            <p:nvPr/>
          </p:nvSpPr>
          <p:spPr>
            <a:xfrm>
              <a:off x="5573277" y="2744639"/>
              <a:ext cx="91916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acq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();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…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rel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();</a:t>
              </a:r>
            </a:p>
          </p:txBody>
        </p:sp>
        <p:sp>
          <p:nvSpPr>
            <p:cNvPr id="23" name="TextBox 10"/>
            <p:cNvSpPr txBox="1"/>
            <p:nvPr/>
          </p:nvSpPr>
          <p:spPr>
            <a:xfrm>
              <a:off x="7026718" y="2744639"/>
              <a:ext cx="2381101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acq</a:t>
              </a: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(); </a:t>
              </a:r>
            </a:p>
            <a:p>
              <a:pPr marL="27432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while(true) skip;</a:t>
              </a:r>
              <a:endParaRPr kumimoji="0" lang="he-IL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圆角矩形标注 35"/>
          <p:cNvSpPr/>
          <p:nvPr/>
        </p:nvSpPr>
        <p:spPr>
          <a:xfrm>
            <a:off x="5512799" y="1365848"/>
            <a:ext cx="2872155" cy="681644"/>
          </a:xfrm>
          <a:prstGeom prst="wedgeRoundRectCallout">
            <a:avLst>
              <a:gd name="adj1" fmla="val -62021"/>
              <a:gd name="adj2" fmla="val 82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May never terminate</a:t>
            </a:r>
            <a:endParaRPr lang="zh-CN" altLang="en-US" sz="2400" dirty="0"/>
          </a:p>
        </p:txBody>
      </p:sp>
      <p:sp>
        <p:nvSpPr>
          <p:cNvPr id="37" name="文本框 36"/>
          <p:cNvSpPr txBox="1"/>
          <p:nvPr/>
        </p:nvSpPr>
        <p:spPr>
          <a:xfrm>
            <a:off x="4200700" y="4013510"/>
            <a:ext cx="45498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Should blame client instead of obj.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25864" y="1743727"/>
            <a:ext cx="11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client: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4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1"/>
    </mc:Choice>
    <mc:Fallback xmlns="">
      <p:transition spd="slow" advTm="7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progress properties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07201" y="1690689"/>
            <a:ext cx="6598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Different </a:t>
            </a:r>
            <a:r>
              <a:rPr lang="en-US" altLang="zh-CN" sz="2400" b="1" dirty="0" err="1">
                <a:solidFill>
                  <a:srgbClr val="FF0000"/>
                </a:solidFill>
              </a:rPr>
              <a:t>impl</a:t>
            </a:r>
            <a:r>
              <a:rPr lang="en-US" altLang="zh-CN" sz="2400" b="1" dirty="0">
                <a:solidFill>
                  <a:srgbClr val="FF0000"/>
                </a:solidFill>
              </a:rPr>
              <a:t> exhibit different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progress properties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69711" y="5423836"/>
            <a:ext cx="80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PDF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97870" y="5423836"/>
            <a:ext cx="80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PSF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98" y="2386663"/>
            <a:ext cx="4028908" cy="302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055" y="2379557"/>
            <a:ext cx="4059106" cy="304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6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3"/>
    </mc:Choice>
    <mc:Fallback xmlns="">
      <p:transition spd="slow" advTm="15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progress properties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07201" y="1690689"/>
            <a:ext cx="6598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Different </a:t>
            </a:r>
            <a:r>
              <a:rPr lang="en-US" altLang="zh-CN" sz="2400" b="1" dirty="0" err="1">
                <a:solidFill>
                  <a:srgbClr val="FF0000"/>
                </a:solidFill>
              </a:rPr>
              <a:t>impl</a:t>
            </a:r>
            <a:r>
              <a:rPr lang="en-US" altLang="zh-CN" sz="2400" b="1" dirty="0">
                <a:solidFill>
                  <a:srgbClr val="FF0000"/>
                </a:solidFill>
              </a:rPr>
              <a:t> exhibit different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progress properties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061557" y="5503115"/>
            <a:ext cx="5680364" cy="764771"/>
            <a:chOff x="875607" y="5802284"/>
            <a:chExt cx="5680364" cy="764771"/>
          </a:xfrm>
        </p:grpSpPr>
        <p:sp>
          <p:nvSpPr>
            <p:cNvPr id="4" name="矩形 3"/>
            <p:cNvSpPr/>
            <p:nvPr/>
          </p:nvSpPr>
          <p:spPr>
            <a:xfrm>
              <a:off x="875607" y="5802284"/>
              <a:ext cx="5680364" cy="76477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69818" y="5918662"/>
              <a:ext cx="5436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</a:rPr>
                <a:t>What are the abstractions for locks?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98" y="2386663"/>
            <a:ext cx="4028908" cy="302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055" y="2379557"/>
            <a:ext cx="4059106" cy="304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3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3"/>
    </mc:Choice>
    <mc:Fallback xmlns="">
      <p:transition spd="slow" advTm="1211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/>
              <a:t>Progress-aware abstractions for locks?</a:t>
            </a:r>
            <a:endParaRPr lang="zh-CN" altLang="en-US" sz="4000" b="1" i="1" dirty="0"/>
          </a:p>
        </p:txBody>
      </p:sp>
      <p:sp>
        <p:nvSpPr>
          <p:cNvPr id="10" name="矩形 9"/>
          <p:cNvSpPr/>
          <p:nvPr/>
        </p:nvSpPr>
        <p:spPr>
          <a:xfrm>
            <a:off x="1808017" y="2281105"/>
            <a:ext cx="6410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dirty="0" err="1" smtClean="0">
                <a:solidFill>
                  <a:prstClr val="black"/>
                </a:solidFill>
                <a:sym typeface="Symbol"/>
              </a:rPr>
              <a:t>iff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  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</a:t>
            </a:r>
            <a:r>
              <a:rPr lang="en-US" altLang="zh-CN" sz="2400" b="1" dirty="0">
                <a:solidFill>
                  <a:srgbClr val="00B050"/>
                </a:solidFill>
                <a:sym typeface="Symbol"/>
              </a:rPr>
              <a:t>C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.  </a:t>
            </a:r>
            <a:r>
              <a:rPr lang="en-US" altLang="zh-CN" sz="2400" dirty="0" err="1">
                <a:solidFill>
                  <a:prstClr val="black"/>
                </a:solidFill>
                <a:sym typeface="Symbol"/>
              </a:rPr>
              <a:t>ObsBeh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(</a:t>
            </a:r>
            <a:r>
              <a:rPr lang="en-US" altLang="zh-CN" sz="2400" b="1" dirty="0">
                <a:solidFill>
                  <a:srgbClr val="00B050"/>
                </a:solidFill>
                <a:sym typeface="Symbol"/>
              </a:rPr>
              <a:t>C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[</a:t>
            </a:r>
            <a:r>
              <a:rPr lang="en-US" altLang="zh-CN" sz="2400" b="1" dirty="0">
                <a:solidFill>
                  <a:srgbClr val="0000FF"/>
                </a:solidFill>
              </a:rPr>
              <a:t>O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]) 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sym typeface="Symbol"/>
              </a:rPr>
              <a:t>ObsBeh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(</a:t>
            </a:r>
            <a:r>
              <a:rPr lang="en-US" altLang="zh-CN" sz="2400" b="1" dirty="0">
                <a:solidFill>
                  <a:srgbClr val="00B050"/>
                </a:solidFill>
                <a:sym typeface="Symbol"/>
              </a:rPr>
              <a:t>C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[</a:t>
            </a:r>
            <a:r>
              <a:rPr lang="en-US" altLang="zh-CN" sz="2400" b="1" dirty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])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981657" y="1690689"/>
            <a:ext cx="429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Contextual Refinement (CR):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810" y="2910958"/>
            <a:ext cx="3404217" cy="37437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88" y="3495137"/>
            <a:ext cx="3332312" cy="23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2"/>
    </mc:Choice>
    <mc:Fallback xmlns="">
      <p:transition spd="slow" advTm="1106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Progress-aware abstractions for locks?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97033" y="2244438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Atomic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/>
              <a:t>Partial Spec </a:t>
            </a:r>
            <a:r>
              <a:rPr lang="en-US" altLang="zh-CN" sz="2800" dirty="0" smtClean="0"/>
              <a:t>(APS): </a:t>
            </a:r>
            <a:r>
              <a:rPr lang="en-US" altLang="zh-CN" sz="2800" b="1" dirty="0"/>
              <a:t>await</a:t>
            </a:r>
            <a:r>
              <a:rPr lang="en-US" altLang="zh-CN" sz="2800" dirty="0"/>
              <a:t>(</a:t>
            </a:r>
            <a:r>
              <a:rPr lang="en-US" altLang="zh-CN" sz="2800" dirty="0">
                <a:solidFill>
                  <a:srgbClr val="0000FF"/>
                </a:solidFill>
              </a:rPr>
              <a:t>B</a:t>
            </a:r>
            <a:r>
              <a:rPr lang="en-US" altLang="zh-CN" sz="2800" dirty="0"/>
              <a:t>) { </a:t>
            </a:r>
            <a:r>
              <a:rPr lang="en-US" altLang="zh-CN" sz="2800" dirty="0">
                <a:solidFill>
                  <a:srgbClr val="0000FF"/>
                </a:solidFill>
              </a:rPr>
              <a:t>C</a:t>
            </a:r>
            <a:r>
              <a:rPr lang="en-US" altLang="zh-CN" sz="2800" dirty="0"/>
              <a:t> } 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1706879" y="3009037"/>
            <a:ext cx="5364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</a:t>
            </a:r>
            <a:r>
              <a:rPr lang="en-US" altLang="zh-CN" sz="2400" dirty="0" smtClean="0"/>
              <a:t>f </a:t>
            </a:r>
            <a:r>
              <a:rPr lang="en-US" altLang="zh-CN" sz="2400" dirty="0" smtClean="0">
                <a:solidFill>
                  <a:srgbClr val="0000FF"/>
                </a:solidFill>
              </a:rPr>
              <a:t>B</a:t>
            </a:r>
            <a:r>
              <a:rPr lang="en-US" altLang="zh-CN" sz="2400" dirty="0" smtClean="0"/>
              <a:t> is false, </a:t>
            </a:r>
            <a:r>
              <a:rPr lang="en-US" altLang="zh-CN" sz="2400" b="1" dirty="0" smtClean="0"/>
              <a:t>waits</a:t>
            </a:r>
            <a:r>
              <a:rPr lang="en-US" altLang="zh-CN" sz="2400" dirty="0" smtClean="0"/>
              <a:t> until </a:t>
            </a:r>
            <a:r>
              <a:rPr lang="en-US" altLang="zh-CN" sz="2400" dirty="0" smtClean="0">
                <a:solidFill>
                  <a:srgbClr val="0000FF"/>
                </a:solidFill>
              </a:rPr>
              <a:t>B</a:t>
            </a:r>
            <a:r>
              <a:rPr lang="en-US" altLang="zh-CN" sz="2400" dirty="0" smtClean="0"/>
              <a:t> becomes true; </a:t>
            </a:r>
            <a:br>
              <a:rPr lang="en-US" altLang="zh-CN" sz="2400" dirty="0" smtClean="0"/>
            </a:br>
            <a:r>
              <a:rPr lang="en-US" altLang="zh-CN" sz="2400" dirty="0" smtClean="0"/>
              <a:t>otherwise executes </a:t>
            </a:r>
            <a:r>
              <a:rPr lang="en-US" altLang="zh-CN" sz="2400" dirty="0" smtClean="0">
                <a:solidFill>
                  <a:srgbClr val="0000FF"/>
                </a:solidFill>
              </a:rPr>
              <a:t>C</a:t>
            </a:r>
            <a:r>
              <a:rPr lang="en-US" altLang="zh-CN" sz="2400" dirty="0" smtClean="0"/>
              <a:t> </a:t>
            </a:r>
            <a:r>
              <a:rPr lang="en-US" altLang="zh-CN" sz="2400" b="1" dirty="0" smtClean="0"/>
              <a:t>atomically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1706879" y="4170083"/>
            <a:ext cx="655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It is called “</a:t>
            </a:r>
            <a:r>
              <a:rPr lang="en-US" altLang="zh-CN" sz="2400" dirty="0">
                <a:solidFill>
                  <a:srgbClr val="FF0000"/>
                </a:solidFill>
              </a:rPr>
              <a:t>disabled</a:t>
            </a:r>
            <a:r>
              <a:rPr lang="en-US" altLang="zh-CN" sz="2400" dirty="0" smtClean="0"/>
              <a:t>”</a:t>
            </a:r>
            <a:r>
              <a:rPr lang="en-US" altLang="zh-CN" sz="2400" dirty="0" smtClean="0">
                <a:solidFill>
                  <a:srgbClr val="FF0000"/>
                </a:solidFill>
              </a:rPr>
              <a:t> /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“</a:t>
            </a:r>
            <a:r>
              <a:rPr lang="en-US" altLang="zh-CN" sz="2400" dirty="0" smtClean="0">
                <a:solidFill>
                  <a:srgbClr val="FF0000"/>
                </a:solidFill>
              </a:rPr>
              <a:t>enabled</a:t>
            </a:r>
            <a:r>
              <a:rPr lang="en-US" altLang="zh-CN" sz="2400" dirty="0" smtClean="0"/>
              <a:t>” if </a:t>
            </a:r>
            <a:r>
              <a:rPr lang="en-US" altLang="zh-CN" sz="2400" dirty="0" smtClean="0">
                <a:solidFill>
                  <a:srgbClr val="0000FF"/>
                </a:solidFill>
              </a:rPr>
              <a:t>B</a:t>
            </a:r>
            <a:r>
              <a:rPr lang="en-US" altLang="zh-CN" sz="2400" dirty="0" smtClean="0"/>
              <a:t> is </a:t>
            </a:r>
            <a:r>
              <a:rPr lang="en-US" altLang="zh-CN" sz="2400" dirty="0" smtClean="0">
                <a:solidFill>
                  <a:srgbClr val="FF0000"/>
                </a:solidFill>
              </a:rPr>
              <a:t>false/true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706879" y="4961797"/>
            <a:ext cx="655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Atomic block </a:t>
            </a:r>
            <a:r>
              <a:rPr lang="en-US" altLang="zh-CN" sz="2400" b="1" dirty="0" smtClean="0"/>
              <a:t>&lt;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C</a:t>
            </a:r>
            <a:r>
              <a:rPr lang="en-US" altLang="zh-CN" sz="2400" b="1" dirty="0" smtClean="0"/>
              <a:t>&gt;</a:t>
            </a:r>
            <a:r>
              <a:rPr lang="en-US" altLang="zh-CN" sz="2400" dirty="0" smtClean="0"/>
              <a:t> can be viewed as </a:t>
            </a:r>
            <a:r>
              <a:rPr lang="en-US" altLang="zh-CN" sz="2400" b="1" dirty="0" smtClean="0"/>
              <a:t>await</a:t>
            </a:r>
            <a:r>
              <a:rPr lang="en-US" altLang="zh-CN" sz="2400" dirty="0" smtClean="0"/>
              <a:t>(</a:t>
            </a:r>
            <a:r>
              <a:rPr lang="en-US" altLang="zh-CN" sz="2400" dirty="0" smtClean="0">
                <a:solidFill>
                  <a:srgbClr val="FF0000"/>
                </a:solidFill>
              </a:rPr>
              <a:t>true</a:t>
            </a:r>
            <a:r>
              <a:rPr lang="en-US" altLang="zh-CN" sz="2400" dirty="0" smtClean="0"/>
              <a:t>) </a:t>
            </a:r>
            <a:r>
              <a:rPr lang="en-US" altLang="zh-CN" sz="2400" dirty="0"/>
              <a:t>{ </a:t>
            </a:r>
            <a:r>
              <a:rPr lang="en-US" altLang="zh-CN" sz="2400" dirty="0">
                <a:solidFill>
                  <a:srgbClr val="0000FF"/>
                </a:solidFill>
              </a:rPr>
              <a:t>C</a:t>
            </a:r>
            <a:r>
              <a:rPr lang="en-US" altLang="zh-CN" sz="2400" dirty="0"/>
              <a:t> } 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2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61"/>
    </mc:Choice>
    <mc:Fallback xmlns="">
      <p:transition spd="slow" advTm="4086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Progress-aware abstractions for locks?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97033" y="2244438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</a:rPr>
              <a:t>Atomic Partial </a:t>
            </a:r>
            <a:r>
              <a:rPr lang="en-US" altLang="zh-CN" sz="2800" dirty="0" smtClean="0">
                <a:solidFill>
                  <a:prstClr val="black"/>
                </a:solidFill>
              </a:rPr>
              <a:t>Spec (APS): </a:t>
            </a:r>
            <a:r>
              <a:rPr lang="en-US" altLang="zh-CN" sz="2800" b="1" dirty="0">
                <a:solidFill>
                  <a:prstClr val="black"/>
                </a:solidFill>
              </a:rPr>
              <a:t>await</a:t>
            </a:r>
            <a:r>
              <a:rPr lang="en-US" altLang="zh-CN" sz="2800" dirty="0">
                <a:solidFill>
                  <a:prstClr val="black"/>
                </a:solidFill>
              </a:rPr>
              <a:t>(B) { C }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97033" y="3063039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Spec for locks?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0842" y="3641950"/>
            <a:ext cx="6223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dirty="0">
                <a:solidFill>
                  <a:prstClr val="black"/>
                </a:solidFill>
              </a:rPr>
              <a:t>ACQ(){ </a:t>
            </a:r>
            <a:r>
              <a:rPr lang="en-US" altLang="zh-CN" sz="2400" b="1" dirty="0">
                <a:solidFill>
                  <a:prstClr val="black"/>
                </a:solidFill>
              </a:rPr>
              <a:t>await</a:t>
            </a:r>
            <a:r>
              <a:rPr lang="en-US" altLang="zh-CN" sz="2400" dirty="0">
                <a:solidFill>
                  <a:prstClr val="black"/>
                </a:solidFill>
              </a:rPr>
              <a:t>(</a:t>
            </a:r>
            <a:r>
              <a:rPr lang="en-US" altLang="zh-CN" sz="2400" dirty="0">
                <a:solidFill>
                  <a:srgbClr val="FF0000"/>
                </a:solidFill>
              </a:rPr>
              <a:t>L=0</a:t>
            </a:r>
            <a:r>
              <a:rPr lang="en-US" altLang="zh-CN" sz="2400" dirty="0">
                <a:solidFill>
                  <a:prstClr val="black"/>
                </a:solidFill>
              </a:rPr>
              <a:t>){ </a:t>
            </a:r>
            <a:r>
              <a:rPr lang="en-US" altLang="zh-CN" sz="2400" dirty="0">
                <a:solidFill>
                  <a:srgbClr val="FF0000"/>
                </a:solidFill>
              </a:rPr>
              <a:t>L := 1 </a:t>
            </a:r>
            <a:r>
              <a:rPr lang="en-US" altLang="zh-CN" sz="2400" dirty="0">
                <a:solidFill>
                  <a:prstClr val="black"/>
                </a:solidFill>
              </a:rPr>
              <a:t>};  }        REL() { L := 0; 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4"/>
    </mc:Choice>
    <mc:Fallback xmlns="">
      <p:transition spd="slow" advTm="2295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Progress-aware abstractions for locks?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97033" y="2244438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</a:rPr>
              <a:t>Atomic Partial </a:t>
            </a:r>
            <a:r>
              <a:rPr lang="en-US" altLang="zh-CN" sz="2800" dirty="0" smtClean="0">
                <a:solidFill>
                  <a:prstClr val="black"/>
                </a:solidFill>
              </a:rPr>
              <a:t>Spec (APS): </a:t>
            </a:r>
            <a:r>
              <a:rPr lang="en-US" altLang="zh-CN" sz="2800" b="1" dirty="0">
                <a:solidFill>
                  <a:prstClr val="black"/>
                </a:solidFill>
              </a:rPr>
              <a:t>await</a:t>
            </a:r>
            <a:r>
              <a:rPr lang="en-US" altLang="zh-CN" sz="2800" dirty="0">
                <a:solidFill>
                  <a:prstClr val="black"/>
                </a:solidFill>
              </a:rPr>
              <a:t>(B) { C }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7033" y="3027019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More generally: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00841" y="3674581"/>
            <a:ext cx="668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800" dirty="0">
                <a:solidFill>
                  <a:prstClr val="black"/>
                </a:solidFill>
              </a:rPr>
              <a:t> +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8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8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8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</a:rPr>
              <a:t>await</a:t>
            </a:r>
            <a:r>
              <a:rPr lang="en-US" altLang="zh-CN" sz="2800" dirty="0">
                <a:solidFill>
                  <a:prstClr val="black"/>
                </a:solidFill>
              </a:rPr>
              <a:t>(B) { C } </a:t>
            </a:r>
            <a:endParaRPr lang="zh-CN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65765" y="4197801"/>
            <a:ext cx="1990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black"/>
                </a:solidFill>
              </a:rPr>
              <a:t>P </a:t>
            </a:r>
            <a:r>
              <a:rPr lang="en-US" altLang="zh-CN" sz="2400" b="1" dirty="0">
                <a:solidFill>
                  <a:prstClr val="black"/>
                </a:solidFill>
                <a:sym typeface="Symbol" panose="05050102010706020507" pitchFamily="18" charset="2"/>
              </a:rPr>
              <a:t>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{PSF/PDF}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38898" y="3716229"/>
            <a:ext cx="20764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??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7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3"/>
    </mc:Choice>
    <mc:Fallback xmlns="">
      <p:transition spd="slow" advTm="36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Progress-aware abstractions for locks?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97033" y="2244438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Atomic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Partial </a:t>
            </a:r>
            <a:r>
              <a:rPr lang="en-US" altLang="zh-CN" sz="2800" dirty="0" smtClean="0">
                <a:solidFill>
                  <a:prstClr val="black"/>
                </a:solidFill>
              </a:rPr>
              <a:t>Spec (APS): </a:t>
            </a:r>
            <a:r>
              <a:rPr lang="en-US" altLang="zh-CN" sz="2800" b="1" dirty="0">
                <a:solidFill>
                  <a:prstClr val="black"/>
                </a:solidFill>
              </a:rPr>
              <a:t>await</a:t>
            </a:r>
            <a:r>
              <a:rPr lang="en-US" altLang="zh-CN" sz="2800" dirty="0">
                <a:solidFill>
                  <a:prstClr val="black"/>
                </a:solidFill>
              </a:rPr>
              <a:t>(B) { C }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7033" y="3027019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More generally: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00841" y="3674581"/>
            <a:ext cx="668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800" dirty="0">
                <a:solidFill>
                  <a:prstClr val="black"/>
                </a:solidFill>
              </a:rPr>
              <a:t> +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8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8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8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</a:rPr>
              <a:t>await</a:t>
            </a:r>
            <a:r>
              <a:rPr lang="en-US" altLang="zh-CN" sz="2800" dirty="0">
                <a:solidFill>
                  <a:prstClr val="black"/>
                </a:solidFill>
              </a:rPr>
              <a:t>(B) { C } </a:t>
            </a:r>
            <a:endParaRPr lang="zh-CN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65765" y="4197801"/>
            <a:ext cx="1990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black"/>
                </a:solidFill>
              </a:rPr>
              <a:t>P </a:t>
            </a:r>
            <a:r>
              <a:rPr lang="en-US" altLang="zh-CN" sz="2400" b="1" dirty="0">
                <a:solidFill>
                  <a:prstClr val="black"/>
                </a:solidFill>
                <a:sym typeface="Symbol" panose="05050102010706020507" pitchFamily="18" charset="2"/>
              </a:rPr>
              <a:t>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{PSF/PDF}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00842" y="4884111"/>
            <a:ext cx="45221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b="1" dirty="0">
                <a:solidFill>
                  <a:prstClr val="black"/>
                </a:solidFill>
              </a:rPr>
              <a:t>Atomic</a:t>
            </a:r>
            <a:r>
              <a:rPr lang="en-US" altLang="zh-CN" sz="2400" dirty="0">
                <a:solidFill>
                  <a:prstClr val="black"/>
                </a:solidFill>
              </a:rPr>
              <a:t>: to capture </a:t>
            </a:r>
            <a:r>
              <a:rPr lang="en-US" altLang="zh-CN" sz="2400" dirty="0" err="1">
                <a:solidFill>
                  <a:prstClr val="black"/>
                </a:solidFill>
              </a:rPr>
              <a:t>linearizability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8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3"/>
    </mc:Choice>
    <mc:Fallback xmlns="">
      <p:transition spd="slow" advTm="36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smtClean="0"/>
              <a:t>Not all locks are equally good!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1164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1"/>
    </mc:Choice>
    <mc:Fallback xmlns="">
      <p:transition spd="slow" advTm="659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Progress-aware abstractions for locks?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97033" y="2244438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</a:rPr>
              <a:t>Atomic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Partial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</a:rPr>
              <a:t>Spec (APS): </a:t>
            </a:r>
            <a:r>
              <a:rPr lang="en-US" altLang="zh-CN" sz="2800" b="1" dirty="0">
                <a:solidFill>
                  <a:prstClr val="black"/>
                </a:solidFill>
              </a:rPr>
              <a:t>await</a:t>
            </a:r>
            <a:r>
              <a:rPr lang="en-US" altLang="zh-CN" sz="2800" dirty="0">
                <a:solidFill>
                  <a:prstClr val="black"/>
                </a:solidFill>
              </a:rPr>
              <a:t>(B) { C }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7033" y="3027019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More generally: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00841" y="3674581"/>
            <a:ext cx="668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800" dirty="0">
                <a:solidFill>
                  <a:prstClr val="black"/>
                </a:solidFill>
              </a:rPr>
              <a:t> +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8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8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8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</a:rPr>
              <a:t>await</a:t>
            </a:r>
            <a:r>
              <a:rPr lang="en-US" altLang="zh-CN" sz="2800" dirty="0">
                <a:solidFill>
                  <a:prstClr val="black"/>
                </a:solidFill>
              </a:rPr>
              <a:t>(B) { C } </a:t>
            </a:r>
            <a:endParaRPr lang="zh-CN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65765" y="4197801"/>
            <a:ext cx="1990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black"/>
                </a:solidFill>
              </a:rPr>
              <a:t>P </a:t>
            </a:r>
            <a:r>
              <a:rPr lang="en-US" altLang="zh-CN" sz="2400" b="1" dirty="0">
                <a:solidFill>
                  <a:prstClr val="black"/>
                </a:solidFill>
                <a:sym typeface="Symbol" panose="05050102010706020507" pitchFamily="18" charset="2"/>
              </a:rPr>
              <a:t>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{PSF/PDF}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00842" y="4884111"/>
            <a:ext cx="45221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b="1" dirty="0">
                <a:solidFill>
                  <a:prstClr val="black"/>
                </a:solidFill>
              </a:rPr>
              <a:t>Atomic</a:t>
            </a:r>
            <a:r>
              <a:rPr lang="en-US" altLang="zh-CN" sz="2400" dirty="0">
                <a:solidFill>
                  <a:prstClr val="black"/>
                </a:solidFill>
              </a:rPr>
              <a:t>: to capture </a:t>
            </a:r>
            <a:r>
              <a:rPr lang="en-US" altLang="zh-CN" sz="2400" dirty="0" err="1">
                <a:solidFill>
                  <a:prstClr val="black"/>
                </a:solidFill>
              </a:rPr>
              <a:t>linearizability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00841" y="5412211"/>
            <a:ext cx="3589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b="1" dirty="0">
                <a:solidFill>
                  <a:prstClr val="black"/>
                </a:solidFill>
              </a:rPr>
              <a:t>Partial</a:t>
            </a:r>
            <a:r>
              <a:rPr lang="en-US" altLang="zh-CN" sz="2400" dirty="0">
                <a:solidFill>
                  <a:prstClr val="black"/>
                </a:solidFill>
              </a:rPr>
              <a:t>: to capture progress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9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3"/>
    </mc:Choice>
    <mc:Fallback xmlns="">
      <p:transition spd="slow" advTm="36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Progress-aware abstractions for locks?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97033" y="2244438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</a:rPr>
              <a:t>Atomic Partial Spec</a:t>
            </a:r>
            <a:r>
              <a:rPr lang="en-US" altLang="zh-CN" sz="2800" dirty="0" smtClean="0">
                <a:solidFill>
                  <a:prstClr val="black"/>
                </a:solidFill>
              </a:rPr>
              <a:t> (APS): </a:t>
            </a:r>
            <a:r>
              <a:rPr lang="en-US" altLang="zh-CN" sz="2800" b="1" dirty="0">
                <a:solidFill>
                  <a:prstClr val="black"/>
                </a:solidFill>
              </a:rPr>
              <a:t>await</a:t>
            </a:r>
            <a:r>
              <a:rPr lang="en-US" altLang="zh-CN" sz="2800" dirty="0">
                <a:solidFill>
                  <a:prstClr val="black"/>
                </a:solidFill>
              </a:rPr>
              <a:t>(B) { C }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7033" y="3027019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More generally: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00841" y="3674581"/>
            <a:ext cx="668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800" dirty="0">
                <a:solidFill>
                  <a:prstClr val="black"/>
                </a:solidFill>
              </a:rPr>
              <a:t> +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8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8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8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</a:rPr>
              <a:t>await</a:t>
            </a:r>
            <a:r>
              <a:rPr lang="en-US" altLang="zh-CN" sz="2800" dirty="0">
                <a:solidFill>
                  <a:prstClr val="black"/>
                </a:solidFill>
              </a:rPr>
              <a:t>(B) { C } </a:t>
            </a:r>
            <a:endParaRPr lang="zh-CN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65765" y="4197801"/>
            <a:ext cx="1990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black"/>
                </a:solidFill>
              </a:rPr>
              <a:t>P </a:t>
            </a:r>
            <a:r>
              <a:rPr lang="en-US" altLang="zh-CN" sz="2400" b="1" dirty="0">
                <a:solidFill>
                  <a:prstClr val="black"/>
                </a:solidFill>
                <a:sym typeface="Symbol" panose="05050102010706020507" pitchFamily="18" charset="2"/>
              </a:rPr>
              <a:t>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{PSF/PDF}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00842" y="4884111"/>
            <a:ext cx="45221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b="1" dirty="0">
                <a:solidFill>
                  <a:prstClr val="black"/>
                </a:solidFill>
              </a:rPr>
              <a:t>Atomic</a:t>
            </a:r>
            <a:r>
              <a:rPr lang="en-US" altLang="zh-CN" sz="2400" dirty="0">
                <a:solidFill>
                  <a:prstClr val="black"/>
                </a:solidFill>
              </a:rPr>
              <a:t>: to capture </a:t>
            </a:r>
            <a:r>
              <a:rPr lang="en-US" altLang="zh-CN" sz="2400" dirty="0" err="1">
                <a:solidFill>
                  <a:prstClr val="black"/>
                </a:solidFill>
              </a:rPr>
              <a:t>linearizability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00841" y="5412211"/>
            <a:ext cx="3589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b="1" dirty="0">
                <a:solidFill>
                  <a:prstClr val="black"/>
                </a:solidFill>
              </a:rPr>
              <a:t>Partial</a:t>
            </a:r>
            <a:r>
              <a:rPr lang="en-US" altLang="zh-CN" sz="2400" dirty="0">
                <a:solidFill>
                  <a:prstClr val="black"/>
                </a:solidFill>
              </a:rPr>
              <a:t>: to capture progress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46124" y="3566309"/>
            <a:ext cx="65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819106" y="2754439"/>
            <a:ext cx="3341718" cy="787597"/>
          </a:xfrm>
          <a:prstGeom prst="wedgeRoundRectCallout">
            <a:avLst>
              <a:gd name="adj1" fmla="val 41438"/>
              <a:gd name="adj2" fmla="val 75880"/>
              <a:gd name="adj3" fmla="val 16667"/>
            </a:avLst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Insufficient to serve as abstractions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9"/>
    </mc:Choice>
    <mc:Fallback xmlns="">
      <p:transition spd="slow" advTm="7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Atomic partial specs </a:t>
            </a:r>
            <a:r>
              <a:rPr lang="en-US" altLang="zh-CN" dirty="0" smtClean="0">
                <a:solidFill>
                  <a:srgbClr val="0000FF"/>
                </a:solidFill>
              </a:rPr>
              <a:t>insufficient</a:t>
            </a:r>
            <a:r>
              <a:rPr lang="en-US" altLang="zh-CN" dirty="0" smtClean="0"/>
              <a:t> as abstractions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11161" y="2105755"/>
            <a:ext cx="75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Problem #1: it is sensitive to fairness of scheduling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03197" y="2729209"/>
            <a:ext cx="586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 e.g.,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strong fairness </a:t>
            </a:r>
            <a:r>
              <a:rPr lang="en-US" altLang="zh-CN" sz="2800" dirty="0" smtClean="0">
                <a:solidFill>
                  <a:prstClr val="black"/>
                </a:solidFill>
              </a:rPr>
              <a:t>vs.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weak fairness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2"/>
    </mc:Choice>
    <mc:Fallback xmlns="">
      <p:transition spd="slow" advTm="876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Atomic partial specs </a:t>
            </a:r>
            <a:r>
              <a:rPr lang="en-US" altLang="zh-CN" dirty="0">
                <a:solidFill>
                  <a:srgbClr val="0000FF"/>
                </a:solidFill>
              </a:rPr>
              <a:t>insufficient</a:t>
            </a:r>
            <a:r>
              <a:rPr lang="en-US" altLang="zh-CN" dirty="0"/>
              <a:t> as abstractions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11161" y="2105755"/>
            <a:ext cx="75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Problem #1: it is sensitive to fairness of scheduling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95271" y="3527120"/>
            <a:ext cx="3310276" cy="1800493"/>
            <a:chOff x="1040252" y="2749852"/>
            <a:chExt cx="3310276" cy="1800493"/>
          </a:xfrm>
        </p:grpSpPr>
        <p:grpSp>
          <p:nvGrpSpPr>
            <p:cNvPr id="7" name="组合 22"/>
            <p:cNvGrpSpPr/>
            <p:nvPr/>
          </p:nvGrpSpPr>
          <p:grpSpPr>
            <a:xfrm>
              <a:off x="2418780" y="2822153"/>
              <a:ext cx="72008" cy="1728192"/>
              <a:chOff x="4191000" y="4221088"/>
              <a:chExt cx="76200" cy="1722512"/>
            </a:xfrm>
          </p:grpSpPr>
          <p:sp>
            <p:nvSpPr>
              <p:cNvPr id="10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TextBox 9"/>
            <p:cNvSpPr txBox="1"/>
            <p:nvPr/>
          </p:nvSpPr>
          <p:spPr>
            <a:xfrm>
              <a:off x="1040252" y="2932345"/>
              <a:ext cx="1236877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print(1);</a:t>
              </a: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2653910" y="2749852"/>
              <a:ext cx="1696618" cy="1800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while(true){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 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}</a:t>
              </a:r>
              <a:endParaRPr lang="he-IL" altLang="zh-CN" sz="24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58530" y="2924671"/>
            <a:ext cx="11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client: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48348" y="3506300"/>
            <a:ext cx="367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ACQ(){ </a:t>
            </a:r>
            <a:r>
              <a:rPr lang="en-US" altLang="zh-CN" sz="2400" b="1" dirty="0">
                <a:solidFill>
                  <a:prstClr val="black"/>
                </a:solidFill>
              </a:rPr>
              <a:t>await</a:t>
            </a:r>
            <a:r>
              <a:rPr lang="en-US" altLang="zh-CN" sz="2400" dirty="0">
                <a:solidFill>
                  <a:prstClr val="black"/>
                </a:solidFill>
              </a:rPr>
              <a:t>(L=0){ L := 1 };  }        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REL</a:t>
            </a:r>
            <a:r>
              <a:rPr lang="en-US" altLang="zh-CN" sz="2400" dirty="0">
                <a:solidFill>
                  <a:prstClr val="black"/>
                </a:solidFill>
              </a:rPr>
              <a:t>() { L := 0; }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572000" y="2924671"/>
            <a:ext cx="377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00FF"/>
                </a:solidFill>
              </a:rPr>
              <a:t>Atomic partial spec: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1160" y="5636296"/>
            <a:ext cx="788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It </a:t>
            </a:r>
            <a:r>
              <a:rPr lang="en-US" altLang="zh-CN" sz="2400" dirty="0">
                <a:solidFill>
                  <a:srgbClr val="0000FF"/>
                </a:solidFill>
              </a:rPr>
              <a:t>may not </a:t>
            </a:r>
            <a:r>
              <a:rPr lang="en-US" altLang="zh-CN" sz="2400" dirty="0"/>
              <a:t>print 1 </a:t>
            </a:r>
            <a:r>
              <a:rPr lang="en-US" altLang="zh-CN" sz="2400" dirty="0" smtClean="0"/>
              <a:t>if left thread is </a:t>
            </a:r>
            <a:br>
              <a:rPr lang="en-US" altLang="zh-CN" sz="2400" dirty="0" smtClean="0"/>
            </a:br>
            <a:r>
              <a:rPr lang="en-US" altLang="zh-CN" sz="2400" dirty="0" smtClean="0"/>
              <a:t>  always scheduled when await is </a:t>
            </a:r>
            <a:r>
              <a:rPr lang="en-US" altLang="zh-CN" sz="2400" b="1" dirty="0" smtClean="0"/>
              <a:t>disabled</a:t>
            </a:r>
            <a:r>
              <a:rPr lang="en-US" altLang="zh-CN" sz="2400" dirty="0" smtClean="0"/>
              <a:t> (lock unavailable)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5076306" y="4867746"/>
            <a:ext cx="2499360" cy="646051"/>
          </a:xfrm>
          <a:prstGeom prst="wedgeRoundRectCallout">
            <a:avLst>
              <a:gd name="adj1" fmla="val -94815"/>
              <a:gd name="adj2" fmla="val 1379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Weak fairness</a:t>
            </a:r>
            <a:endParaRPr lang="zh-CN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4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06"/>
    </mc:Choice>
    <mc:Fallback xmlns="">
      <p:transition spd="slow" advTm="46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Atomic partial specs </a:t>
            </a:r>
            <a:r>
              <a:rPr lang="en-US" altLang="zh-CN" dirty="0">
                <a:solidFill>
                  <a:srgbClr val="0000FF"/>
                </a:solidFill>
              </a:rPr>
              <a:t>insufficient</a:t>
            </a:r>
            <a:r>
              <a:rPr lang="en-US" altLang="zh-CN" dirty="0"/>
              <a:t> as abstractions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11161" y="2105755"/>
            <a:ext cx="75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Problem #1: it is sensitive to fairness of scheduling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95271" y="3527120"/>
            <a:ext cx="3310276" cy="1800493"/>
            <a:chOff x="1040252" y="2749852"/>
            <a:chExt cx="3310276" cy="1800493"/>
          </a:xfrm>
        </p:grpSpPr>
        <p:grpSp>
          <p:nvGrpSpPr>
            <p:cNvPr id="7" name="组合 22"/>
            <p:cNvGrpSpPr/>
            <p:nvPr/>
          </p:nvGrpSpPr>
          <p:grpSpPr>
            <a:xfrm>
              <a:off x="2418780" y="2822153"/>
              <a:ext cx="72008" cy="1728192"/>
              <a:chOff x="4191000" y="4221088"/>
              <a:chExt cx="76200" cy="1722512"/>
            </a:xfrm>
          </p:grpSpPr>
          <p:sp>
            <p:nvSpPr>
              <p:cNvPr id="10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TextBox 9"/>
            <p:cNvSpPr txBox="1"/>
            <p:nvPr/>
          </p:nvSpPr>
          <p:spPr>
            <a:xfrm>
              <a:off x="1040252" y="2932345"/>
              <a:ext cx="1236877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print(1);</a:t>
              </a: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2653910" y="2749852"/>
              <a:ext cx="1696618" cy="1800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while(true){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 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}</a:t>
              </a:r>
              <a:endParaRPr lang="he-IL" altLang="zh-CN" sz="24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58530" y="2924671"/>
            <a:ext cx="11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client: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48348" y="3506300"/>
            <a:ext cx="367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ACQ(){ </a:t>
            </a:r>
            <a:r>
              <a:rPr lang="en-US" altLang="zh-CN" sz="2400" b="1" dirty="0">
                <a:solidFill>
                  <a:prstClr val="black"/>
                </a:solidFill>
              </a:rPr>
              <a:t>await</a:t>
            </a:r>
            <a:r>
              <a:rPr lang="en-US" altLang="zh-CN" sz="2400" dirty="0">
                <a:solidFill>
                  <a:prstClr val="black"/>
                </a:solidFill>
              </a:rPr>
              <a:t>(L=0){ L := 1 };  }        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REL</a:t>
            </a:r>
            <a:r>
              <a:rPr lang="en-US" altLang="zh-CN" sz="2400" dirty="0">
                <a:solidFill>
                  <a:prstClr val="black"/>
                </a:solidFill>
              </a:rPr>
              <a:t>() { L := 0; }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572000" y="2924671"/>
            <a:ext cx="377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00FF"/>
                </a:solidFill>
              </a:rPr>
              <a:t>Atomic partial spec: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1160" y="5684143"/>
            <a:ext cx="78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It </a:t>
            </a:r>
            <a:r>
              <a:rPr lang="en-US" altLang="zh-CN" sz="2400" dirty="0" smtClean="0">
                <a:solidFill>
                  <a:srgbClr val="FF0000"/>
                </a:solidFill>
              </a:rPr>
              <a:t>must</a:t>
            </a:r>
            <a:r>
              <a:rPr lang="en-US" altLang="zh-CN" sz="2400" dirty="0" smtClean="0">
                <a:solidFill>
                  <a:srgbClr val="0000FF"/>
                </a:solidFill>
              </a:rPr>
              <a:t> </a:t>
            </a:r>
            <a:r>
              <a:rPr lang="en-US" altLang="zh-CN" sz="2400" dirty="0" smtClean="0"/>
              <a:t>print </a:t>
            </a:r>
            <a:r>
              <a:rPr lang="en-US" altLang="zh-CN" sz="2400" dirty="0"/>
              <a:t>1 </a:t>
            </a:r>
            <a:r>
              <a:rPr lang="en-US" altLang="zh-CN" sz="2400" dirty="0" smtClean="0"/>
              <a:t>with </a:t>
            </a:r>
            <a:r>
              <a:rPr lang="en-US" altLang="zh-CN" sz="2400" b="1" dirty="0" smtClean="0"/>
              <a:t>strong</a:t>
            </a:r>
            <a:r>
              <a:rPr lang="en-US" altLang="zh-CN" sz="2400" dirty="0" smtClean="0"/>
              <a:t> fairness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3962400" y="4395706"/>
            <a:ext cx="4860174" cy="1288437"/>
          </a:xfrm>
          <a:prstGeom prst="wedgeRoundRectCallout">
            <a:avLst>
              <a:gd name="adj1" fmla="val -57321"/>
              <a:gd name="adj2" fmla="val 56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Strong fairness: </a:t>
            </a:r>
            <a:r>
              <a:rPr lang="en-US" altLang="zh-CN" sz="2000" dirty="0"/>
              <a:t>if the </a:t>
            </a:r>
            <a:r>
              <a:rPr lang="en-US" altLang="zh-CN" sz="2000" b="1" dirty="0"/>
              <a:t>await</a:t>
            </a:r>
            <a:r>
              <a:rPr lang="en-US" altLang="zh-CN" sz="2000" dirty="0"/>
              <a:t> block is enabled </a:t>
            </a:r>
            <a:r>
              <a:rPr lang="en-US" altLang="zh-CN" sz="2000" dirty="0">
                <a:solidFill>
                  <a:srgbClr val="FFFF00"/>
                </a:solidFill>
              </a:rPr>
              <a:t>infinitely many times</a:t>
            </a:r>
            <a:r>
              <a:rPr lang="en-US" altLang="zh-CN" sz="2000" dirty="0"/>
              <a:t>, the thread </a:t>
            </a:r>
            <a:r>
              <a:rPr lang="en-US" altLang="zh-CN" sz="2000" dirty="0" smtClean="0"/>
              <a:t>will be </a:t>
            </a:r>
            <a:r>
              <a:rPr lang="en-US" altLang="zh-CN" sz="2000" dirty="0"/>
              <a:t>scheduled when await is enabled. 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5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11"/>
    </mc:Choice>
    <mc:Fallback xmlns="">
      <p:transition spd="slow" advTm="29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Atomic partial specs </a:t>
            </a:r>
            <a:r>
              <a:rPr lang="en-US" altLang="zh-CN" dirty="0">
                <a:solidFill>
                  <a:srgbClr val="0000FF"/>
                </a:solidFill>
              </a:rPr>
              <a:t>insufficient</a:t>
            </a:r>
            <a:r>
              <a:rPr lang="en-US" altLang="zh-CN" dirty="0"/>
              <a:t> as abstractions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11161" y="2105755"/>
            <a:ext cx="75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Compare it with other lock implementations:</a:t>
            </a:r>
            <a:endParaRPr lang="zh-CN" altLang="en-US" sz="2800" dirty="0"/>
          </a:p>
        </p:txBody>
      </p:sp>
      <p:grpSp>
        <p:nvGrpSpPr>
          <p:cNvPr id="27" name="组合 26"/>
          <p:cNvGrpSpPr/>
          <p:nvPr/>
        </p:nvGrpSpPr>
        <p:grpSpPr>
          <a:xfrm>
            <a:off x="4572000" y="2924671"/>
            <a:ext cx="4250574" cy="2828320"/>
            <a:chOff x="4572000" y="2924671"/>
            <a:chExt cx="4250574" cy="2828320"/>
          </a:xfrm>
        </p:grpSpPr>
        <p:sp>
          <p:nvSpPr>
            <p:cNvPr id="28" name="文本框 27"/>
            <p:cNvSpPr txBox="1"/>
            <p:nvPr/>
          </p:nvSpPr>
          <p:spPr>
            <a:xfrm>
              <a:off x="5148348" y="3506300"/>
              <a:ext cx="36742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prstClr val="black"/>
                  </a:solidFill>
                </a:rPr>
                <a:t>ACQ(){ await(L=0){ L := 1 };  }        </a:t>
              </a:r>
              <a:endParaRPr lang="en-US" altLang="zh-CN" sz="2400" dirty="0" smtClean="0">
                <a:solidFill>
                  <a:prstClr val="black"/>
                </a:solidFill>
              </a:endParaRPr>
            </a:p>
            <a:p>
              <a:r>
                <a:rPr lang="en-US" altLang="zh-CN" sz="2400" dirty="0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>
                  <a:solidFill>
                    <a:prstClr val="black"/>
                  </a:solidFill>
                </a:rPr>
                <a:t>() { L := 0; }</a:t>
              </a:r>
              <a:endParaRPr lang="zh-CN" altLang="en-US" sz="1600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72000" y="2924671"/>
              <a:ext cx="3773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zh-CN" sz="2800" dirty="0" smtClean="0">
                  <a:solidFill>
                    <a:srgbClr val="0000FF"/>
                  </a:solidFill>
                </a:rPr>
                <a:t>Atomic partial spec:</a:t>
              </a:r>
              <a:endParaRPr lang="zh-CN" alt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572000" y="4501023"/>
              <a:ext cx="2249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zh-CN" sz="2800" dirty="0" smtClean="0"/>
                <a:t>TAS locks</a:t>
              </a:r>
              <a:endParaRPr lang="zh-CN" altLang="en-US" sz="28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572000" y="5229771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zh-CN" sz="2800" dirty="0" smtClean="0"/>
                <a:t>Ticket locks</a:t>
              </a:r>
              <a:endParaRPr lang="zh-CN" altLang="en-US" sz="2800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8530" y="2924671"/>
            <a:ext cx="3647017" cy="2402942"/>
            <a:chOff x="458530" y="2924671"/>
            <a:chExt cx="3647017" cy="2402942"/>
          </a:xfrm>
        </p:grpSpPr>
        <p:grpSp>
          <p:nvGrpSpPr>
            <p:cNvPr id="34" name="组合 33"/>
            <p:cNvGrpSpPr/>
            <p:nvPr/>
          </p:nvGrpSpPr>
          <p:grpSpPr>
            <a:xfrm>
              <a:off x="795271" y="3527120"/>
              <a:ext cx="3310276" cy="1800493"/>
              <a:chOff x="1040252" y="2749852"/>
              <a:chExt cx="3310276" cy="1800493"/>
            </a:xfrm>
          </p:grpSpPr>
          <p:grpSp>
            <p:nvGrpSpPr>
              <p:cNvPr id="35" name="组合 22"/>
              <p:cNvGrpSpPr/>
              <p:nvPr/>
            </p:nvGrpSpPr>
            <p:grpSpPr>
              <a:xfrm>
                <a:off x="2418780" y="2822153"/>
                <a:ext cx="72008" cy="1728192"/>
                <a:chOff x="4191000" y="4221088"/>
                <a:chExt cx="76200" cy="1722512"/>
              </a:xfrm>
            </p:grpSpPr>
            <p:sp>
              <p:nvSpPr>
                <p:cNvPr id="38" name="Line 46"/>
                <p:cNvSpPr>
                  <a:spLocks noChangeShapeType="1"/>
                </p:cNvSpPr>
                <p:nvPr/>
              </p:nvSpPr>
              <p:spPr bwMode="auto">
                <a:xfrm>
                  <a:off x="4191000" y="4221088"/>
                  <a:ext cx="0" cy="17225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Line 47"/>
                <p:cNvSpPr>
                  <a:spLocks noChangeShapeType="1"/>
                </p:cNvSpPr>
                <p:nvPr/>
              </p:nvSpPr>
              <p:spPr bwMode="auto">
                <a:xfrm>
                  <a:off x="4267200" y="4221088"/>
                  <a:ext cx="0" cy="17225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6" name="TextBox 9"/>
              <p:cNvSpPr txBox="1"/>
              <p:nvPr/>
            </p:nvSpPr>
            <p:spPr>
              <a:xfrm>
                <a:off x="1040252" y="2932345"/>
                <a:ext cx="1236877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acq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rel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srgbClr val="ED7D31"/>
                    </a:solidFill>
                  </a:rPr>
                  <a:t>print(1);</a:t>
                </a:r>
              </a:p>
            </p:txBody>
          </p:sp>
          <p:sp>
            <p:nvSpPr>
              <p:cNvPr id="37" name="TextBox 10"/>
              <p:cNvSpPr txBox="1"/>
              <p:nvPr/>
            </p:nvSpPr>
            <p:spPr>
              <a:xfrm>
                <a:off x="2653910" y="2749852"/>
                <a:ext cx="1696618" cy="1800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while(true){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srgbClr val="ED7D31"/>
                    </a:solidFill>
                  </a:rPr>
                  <a:t>    </a:t>
                </a: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acq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 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rel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}</a:t>
                </a:r>
                <a:endParaRPr lang="he-IL" altLang="zh-CN" sz="2400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458530" y="2924671"/>
              <a:ext cx="1162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black"/>
                  </a:solidFill>
                </a:rPr>
                <a:t>client: </a:t>
              </a:r>
              <a:endParaRPr lang="zh-CN" altLang="en-US" sz="2800" dirty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9370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2"/>
    </mc:Choice>
    <mc:Fallback xmlns="">
      <p:transition spd="slow" advTm="10082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1161" y="2105755"/>
            <a:ext cx="75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Compare it with other lock implementations: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148348" y="3567262"/>
            <a:ext cx="367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ACQ(){ await(L=0){ L := 1 };  }        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REL</a:t>
            </a:r>
            <a:r>
              <a:rPr lang="en-US" altLang="zh-CN" sz="2400" dirty="0">
                <a:solidFill>
                  <a:prstClr val="black"/>
                </a:solidFill>
              </a:rPr>
              <a:t>() { L := 0; }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572000" y="2924671"/>
            <a:ext cx="377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Atomic partial spec:</a:t>
            </a:r>
            <a:endParaRPr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572000" y="4501023"/>
            <a:ext cx="224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00FF"/>
                </a:solidFill>
              </a:rPr>
              <a:t>TAS locks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75474" y="1836132"/>
            <a:ext cx="4293007" cy="2562127"/>
            <a:chOff x="4171169" y="3982760"/>
            <a:chExt cx="4293007" cy="2562127"/>
          </a:xfrm>
        </p:grpSpPr>
        <p:sp>
          <p:nvSpPr>
            <p:cNvPr id="3" name="矩形 2"/>
            <p:cNvSpPr/>
            <p:nvPr/>
          </p:nvSpPr>
          <p:spPr>
            <a:xfrm>
              <a:off x="4172989" y="4056611"/>
              <a:ext cx="4222866" cy="2488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1169" y="3982760"/>
              <a:ext cx="4293007" cy="2531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文本框 17"/>
          <p:cNvSpPr txBox="1"/>
          <p:nvPr/>
        </p:nvSpPr>
        <p:spPr>
          <a:xfrm>
            <a:off x="1090256" y="5912520"/>
            <a:ext cx="246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It </a:t>
            </a:r>
            <a:r>
              <a:rPr lang="en-US" altLang="zh-CN" sz="2400" dirty="0">
                <a:solidFill>
                  <a:srgbClr val="0000FF"/>
                </a:solidFill>
              </a:rPr>
              <a:t>may not </a:t>
            </a:r>
            <a:r>
              <a:rPr lang="en-US" altLang="zh-CN" sz="2400" dirty="0"/>
              <a:t>print </a:t>
            </a:r>
            <a:r>
              <a:rPr lang="en-US" altLang="zh-CN" sz="2400" dirty="0" smtClean="0"/>
              <a:t>1</a:t>
            </a:r>
            <a:r>
              <a:rPr lang="en-US" altLang="zh-CN" sz="2400" dirty="0"/>
              <a:t>.</a:t>
            </a:r>
            <a:r>
              <a:rPr lang="en-US" altLang="zh-CN" sz="2400" dirty="0" smtClean="0"/>
              <a:t> 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4675475" y="5024244"/>
            <a:ext cx="3421122" cy="1000586"/>
          </a:xfrm>
          <a:prstGeom prst="wedgeRoundRectCallout">
            <a:avLst>
              <a:gd name="adj1" fmla="val -113478"/>
              <a:gd name="adj2" fmla="val 490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Behaviors are the same under strong &amp; weak fairness</a:t>
            </a:r>
            <a:endParaRPr lang="zh-CN" altLang="en-US" sz="2000" dirty="0"/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CN" dirty="0"/>
              <a:t>Atomic partial specs </a:t>
            </a:r>
            <a:r>
              <a:rPr lang="en-US" altLang="zh-CN" dirty="0">
                <a:solidFill>
                  <a:srgbClr val="0000FF"/>
                </a:solidFill>
              </a:rPr>
              <a:t>insufficient</a:t>
            </a:r>
            <a:r>
              <a:rPr lang="en-US" altLang="zh-CN" dirty="0"/>
              <a:t> as abstractions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458530" y="2924671"/>
            <a:ext cx="3647017" cy="2402942"/>
            <a:chOff x="458530" y="2924671"/>
            <a:chExt cx="3647017" cy="2402942"/>
          </a:xfrm>
        </p:grpSpPr>
        <p:grpSp>
          <p:nvGrpSpPr>
            <p:cNvPr id="25" name="组合 24"/>
            <p:cNvGrpSpPr/>
            <p:nvPr/>
          </p:nvGrpSpPr>
          <p:grpSpPr>
            <a:xfrm>
              <a:off x="795271" y="3527120"/>
              <a:ext cx="3310276" cy="1800493"/>
              <a:chOff x="1040252" y="2749852"/>
              <a:chExt cx="3310276" cy="1800493"/>
            </a:xfrm>
          </p:grpSpPr>
          <p:grpSp>
            <p:nvGrpSpPr>
              <p:cNvPr id="27" name="组合 22"/>
              <p:cNvGrpSpPr/>
              <p:nvPr/>
            </p:nvGrpSpPr>
            <p:grpSpPr>
              <a:xfrm>
                <a:off x="2418780" y="2822153"/>
                <a:ext cx="72008" cy="1728192"/>
                <a:chOff x="4191000" y="4221088"/>
                <a:chExt cx="76200" cy="1722512"/>
              </a:xfrm>
            </p:grpSpPr>
            <p:sp>
              <p:nvSpPr>
                <p:cNvPr id="30" name="Line 46"/>
                <p:cNvSpPr>
                  <a:spLocks noChangeShapeType="1"/>
                </p:cNvSpPr>
                <p:nvPr/>
              </p:nvSpPr>
              <p:spPr bwMode="auto">
                <a:xfrm>
                  <a:off x="4191000" y="4221088"/>
                  <a:ext cx="0" cy="17225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Line 47"/>
                <p:cNvSpPr>
                  <a:spLocks noChangeShapeType="1"/>
                </p:cNvSpPr>
                <p:nvPr/>
              </p:nvSpPr>
              <p:spPr bwMode="auto">
                <a:xfrm>
                  <a:off x="4267200" y="4221088"/>
                  <a:ext cx="0" cy="17225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" name="TextBox 9"/>
              <p:cNvSpPr txBox="1"/>
              <p:nvPr/>
            </p:nvSpPr>
            <p:spPr>
              <a:xfrm>
                <a:off x="1040252" y="2932345"/>
                <a:ext cx="1236877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acq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rel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srgbClr val="ED7D31"/>
                    </a:solidFill>
                  </a:rPr>
                  <a:t>print(1);</a:t>
                </a:r>
              </a:p>
            </p:txBody>
          </p:sp>
          <p:sp>
            <p:nvSpPr>
              <p:cNvPr id="29" name="TextBox 10"/>
              <p:cNvSpPr txBox="1"/>
              <p:nvPr/>
            </p:nvSpPr>
            <p:spPr>
              <a:xfrm>
                <a:off x="2653910" y="2749852"/>
                <a:ext cx="1696618" cy="1800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while(true){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srgbClr val="ED7D31"/>
                    </a:solidFill>
                  </a:rPr>
                  <a:t>    </a:t>
                </a: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acq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 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rel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}</a:t>
                </a:r>
                <a:endParaRPr lang="he-IL" altLang="zh-CN" sz="2400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458530" y="2924671"/>
              <a:ext cx="1162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black"/>
                  </a:solidFill>
                </a:rPr>
                <a:t>client: </a:t>
              </a:r>
              <a:endParaRPr lang="zh-CN" altLang="en-US" sz="2800" dirty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10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9"/>
    </mc:Choice>
    <mc:Fallback xmlns="">
      <p:transition spd="slow" advTm="27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1161" y="2105755"/>
            <a:ext cx="754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Consider the client behaviors with the three locks: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148348" y="3567262"/>
            <a:ext cx="367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ACQ(){ await(L=0){ L := 1 };  }        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REL</a:t>
            </a:r>
            <a:r>
              <a:rPr lang="en-US" altLang="zh-CN" sz="2400" dirty="0">
                <a:solidFill>
                  <a:prstClr val="black"/>
                </a:solidFill>
              </a:rPr>
              <a:t>() { L := 0; }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572000" y="2924671"/>
            <a:ext cx="377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Atomic partial spec:</a:t>
            </a:r>
            <a:endParaRPr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572000" y="4501023"/>
            <a:ext cx="224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TAS locks</a:t>
            </a:r>
            <a:endParaRPr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572000" y="5229771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00FF"/>
                </a:solidFill>
              </a:rPr>
              <a:t>Ticket locks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93186" y="5560116"/>
            <a:ext cx="3688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It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must</a:t>
            </a:r>
            <a:r>
              <a:rPr lang="en-US" altLang="zh-CN" sz="2400" dirty="0" smtClean="0">
                <a:solidFill>
                  <a:srgbClr val="0000FF"/>
                </a:solidFill>
              </a:rPr>
              <a:t> </a:t>
            </a:r>
            <a:r>
              <a:rPr lang="en-US" altLang="zh-CN" sz="2400" dirty="0"/>
              <a:t>print </a:t>
            </a:r>
            <a:r>
              <a:rPr lang="en-US" altLang="zh-CN" sz="2400" dirty="0" smtClean="0"/>
              <a:t>1 </a:t>
            </a:r>
          </a:p>
          <a:p>
            <a:r>
              <a:rPr lang="en-US" altLang="zh-CN" sz="2400" dirty="0" smtClean="0"/>
              <a:t>under </a:t>
            </a:r>
            <a:r>
              <a:rPr lang="en-US" altLang="zh-CN" sz="2400" dirty="0" smtClean="0">
                <a:solidFill>
                  <a:srgbClr val="FF0000"/>
                </a:solidFill>
              </a:rPr>
              <a:t>strong</a:t>
            </a:r>
            <a:r>
              <a:rPr lang="en-US" altLang="zh-CN" sz="2400" dirty="0">
                <a:solidFill>
                  <a:srgbClr val="FF0000"/>
                </a:solidFill>
              </a:rPr>
              <a:t>/</a:t>
            </a:r>
            <a:r>
              <a:rPr lang="en-US" altLang="zh-CN" sz="2400" dirty="0" smtClean="0">
                <a:solidFill>
                  <a:srgbClr val="FF0000"/>
                </a:solidFill>
              </a:rPr>
              <a:t>weak</a:t>
            </a:r>
            <a:r>
              <a:rPr lang="en-US" altLang="zh-CN" sz="2400" dirty="0" smtClean="0"/>
              <a:t> fairness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96959" y="476597"/>
            <a:ext cx="7876233" cy="2567446"/>
            <a:chOff x="1778924" y="4583786"/>
            <a:chExt cx="6712440" cy="2246689"/>
          </a:xfrm>
        </p:grpSpPr>
        <p:sp>
          <p:nvSpPr>
            <p:cNvPr id="21" name="矩形 20"/>
            <p:cNvSpPr/>
            <p:nvPr/>
          </p:nvSpPr>
          <p:spPr>
            <a:xfrm>
              <a:off x="1778924" y="4583786"/>
              <a:ext cx="6528261" cy="2246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5332" y="4596517"/>
              <a:ext cx="6686032" cy="22255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4" name="矩形 23"/>
          <p:cNvSpPr/>
          <p:nvPr/>
        </p:nvSpPr>
        <p:spPr>
          <a:xfrm>
            <a:off x="4533207" y="2924671"/>
            <a:ext cx="4372495" cy="221259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58530" y="2924671"/>
            <a:ext cx="3647017" cy="2402942"/>
            <a:chOff x="458530" y="2924671"/>
            <a:chExt cx="3647017" cy="2402942"/>
          </a:xfrm>
        </p:grpSpPr>
        <p:grpSp>
          <p:nvGrpSpPr>
            <p:cNvPr id="25" name="组合 24"/>
            <p:cNvGrpSpPr/>
            <p:nvPr/>
          </p:nvGrpSpPr>
          <p:grpSpPr>
            <a:xfrm>
              <a:off x="795271" y="3527120"/>
              <a:ext cx="3310276" cy="1800493"/>
              <a:chOff x="1040252" y="2749852"/>
              <a:chExt cx="3310276" cy="1800493"/>
            </a:xfrm>
          </p:grpSpPr>
          <p:grpSp>
            <p:nvGrpSpPr>
              <p:cNvPr id="27" name="组合 22"/>
              <p:cNvGrpSpPr/>
              <p:nvPr/>
            </p:nvGrpSpPr>
            <p:grpSpPr>
              <a:xfrm>
                <a:off x="2418780" y="2822153"/>
                <a:ext cx="72008" cy="1728192"/>
                <a:chOff x="4191000" y="4221088"/>
                <a:chExt cx="76200" cy="1722512"/>
              </a:xfrm>
            </p:grpSpPr>
            <p:sp>
              <p:nvSpPr>
                <p:cNvPr id="30" name="Line 46"/>
                <p:cNvSpPr>
                  <a:spLocks noChangeShapeType="1"/>
                </p:cNvSpPr>
                <p:nvPr/>
              </p:nvSpPr>
              <p:spPr bwMode="auto">
                <a:xfrm>
                  <a:off x="4191000" y="4221088"/>
                  <a:ext cx="0" cy="17225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Line 47"/>
                <p:cNvSpPr>
                  <a:spLocks noChangeShapeType="1"/>
                </p:cNvSpPr>
                <p:nvPr/>
              </p:nvSpPr>
              <p:spPr bwMode="auto">
                <a:xfrm>
                  <a:off x="4267200" y="4221088"/>
                  <a:ext cx="0" cy="17225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" name="TextBox 9"/>
              <p:cNvSpPr txBox="1"/>
              <p:nvPr/>
            </p:nvSpPr>
            <p:spPr>
              <a:xfrm>
                <a:off x="1040252" y="2932345"/>
                <a:ext cx="1236877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acq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rel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srgbClr val="ED7D31"/>
                    </a:solidFill>
                  </a:rPr>
                  <a:t>print(1);</a:t>
                </a:r>
              </a:p>
            </p:txBody>
          </p:sp>
          <p:sp>
            <p:nvSpPr>
              <p:cNvPr id="29" name="TextBox 10"/>
              <p:cNvSpPr txBox="1"/>
              <p:nvPr/>
            </p:nvSpPr>
            <p:spPr>
              <a:xfrm>
                <a:off x="2653910" y="2749852"/>
                <a:ext cx="1696618" cy="1800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while(true){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srgbClr val="ED7D31"/>
                    </a:solidFill>
                  </a:rPr>
                  <a:t>    </a:t>
                </a: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acq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 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en-US" altLang="zh-CN" sz="2400" dirty="0" err="1" smtClean="0">
                    <a:solidFill>
                      <a:prstClr val="black"/>
                    </a:solidFill>
                  </a:rPr>
                  <a:t>rel</a:t>
                </a:r>
                <a:r>
                  <a:rPr lang="en-US" altLang="zh-CN" sz="2400" dirty="0" smtClean="0">
                    <a:solidFill>
                      <a:prstClr val="black"/>
                    </a:solidFill>
                  </a:rPr>
                  <a:t>();</a:t>
                </a:r>
              </a:p>
              <a:p>
                <a:pPr marL="27432">
                  <a:spcBef>
                    <a:spcPts val="600"/>
                  </a:spcBef>
                  <a:buClr>
                    <a:srgbClr val="4F81BD"/>
                  </a:buClr>
                  <a:buSzPct val="80000"/>
                  <a:defRPr/>
                </a:pPr>
                <a:r>
                  <a:rPr lang="en-US" altLang="zh-CN" sz="2400" dirty="0" smtClean="0">
                    <a:solidFill>
                      <a:prstClr val="black"/>
                    </a:solidFill>
                  </a:rPr>
                  <a:t>}</a:t>
                </a:r>
                <a:endParaRPr lang="he-IL" altLang="zh-CN" sz="2400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458530" y="2924671"/>
              <a:ext cx="1162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black"/>
                  </a:solidFill>
                </a:rPr>
                <a:t>client: </a:t>
              </a:r>
              <a:endParaRPr lang="zh-CN" altLang="en-US" sz="2800" dirty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9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6"/>
    </mc:Choice>
    <mc:Fallback xmlns="">
      <p:transition spd="slow" advTm="12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414253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 smtClean="0"/>
              <a:t>APS insufficient as abstractions</a:t>
            </a:r>
            <a:endParaRPr lang="zh-CN" altLang="en-US" sz="4000" b="1" i="1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71742"/>
              </p:ext>
            </p:extLst>
          </p:nvPr>
        </p:nvGraphicFramePr>
        <p:xfrm>
          <a:off x="628650" y="2623278"/>
          <a:ext cx="7938626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642"/>
                <a:gridCol w="2192215"/>
                <a:gridCol w="1617785"/>
                <a:gridCol w="20749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Atomic partial spec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Ticket</a:t>
                      </a:r>
                      <a:r>
                        <a:rPr lang="en-US" altLang="zh-CN" sz="2000" baseline="0" dirty="0" smtClean="0"/>
                        <a:t> lock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TAS</a:t>
                      </a:r>
                      <a:r>
                        <a:rPr lang="en-US" altLang="zh-CN" sz="2000" baseline="0" dirty="0" smtClean="0"/>
                        <a:t> lock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Strong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Must print 1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Must print 1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May not</a:t>
                      </a:r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</a:rPr>
                        <a:t> print 1</a:t>
                      </a:r>
                      <a:endParaRPr lang="zh-CN" altLang="en-US" sz="20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Weak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May not</a:t>
                      </a:r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</a:rPr>
                        <a:t> print 1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Must print 1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May not</a:t>
                      </a:r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</a:rPr>
                        <a:t> print 1</a:t>
                      </a:r>
                      <a:endParaRPr lang="zh-CN" altLang="en-US" sz="20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28114" y="4633888"/>
            <a:ext cx="733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Problem #1: await </a:t>
            </a:r>
            <a:r>
              <a:rPr lang="en-US" altLang="zh-CN" sz="2400" dirty="0" smtClean="0"/>
              <a:t>blocks cannot be abstraction for the same </a:t>
            </a:r>
            <a:r>
              <a:rPr lang="en-US" altLang="zh-CN" sz="2400" dirty="0" err="1" smtClean="0"/>
              <a:t>impl</a:t>
            </a:r>
            <a:r>
              <a:rPr lang="en-US" altLang="zh-CN" sz="2400" dirty="0" smtClean="0"/>
              <a:t>. under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different fairness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810961" y="3214255"/>
            <a:ext cx="3631940" cy="986443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310161" y="305455"/>
            <a:ext cx="3310276" cy="1800493"/>
            <a:chOff x="1040252" y="2749852"/>
            <a:chExt cx="3310276" cy="1800493"/>
          </a:xfrm>
        </p:grpSpPr>
        <p:grpSp>
          <p:nvGrpSpPr>
            <p:cNvPr id="19" name="组合 22"/>
            <p:cNvGrpSpPr/>
            <p:nvPr/>
          </p:nvGrpSpPr>
          <p:grpSpPr>
            <a:xfrm>
              <a:off x="2418780" y="2822153"/>
              <a:ext cx="72008" cy="1728192"/>
              <a:chOff x="4191000" y="4221088"/>
              <a:chExt cx="76200" cy="1722512"/>
            </a:xfrm>
          </p:grpSpPr>
          <p:sp>
            <p:nvSpPr>
              <p:cNvPr id="22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9"/>
            <p:cNvSpPr txBox="1"/>
            <p:nvPr/>
          </p:nvSpPr>
          <p:spPr>
            <a:xfrm>
              <a:off x="1040252" y="2932345"/>
              <a:ext cx="1236877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print(1);</a:t>
              </a: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2653910" y="2749852"/>
              <a:ext cx="1696618" cy="1800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while(true){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 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}</a:t>
              </a:r>
              <a:endParaRPr lang="he-IL" altLang="zh-CN" sz="2400" dirty="0" smtClean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81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00"/>
    </mc:Choice>
    <mc:Fallback xmlns="">
      <p:transition spd="slow" advTm="4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630176"/>
              </p:ext>
            </p:extLst>
          </p:nvPr>
        </p:nvGraphicFramePr>
        <p:xfrm>
          <a:off x="628650" y="2623278"/>
          <a:ext cx="7938626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642"/>
                <a:gridCol w="2192215"/>
                <a:gridCol w="1617785"/>
                <a:gridCol w="20749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Atomic partial spec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Ticket</a:t>
                      </a:r>
                      <a:r>
                        <a:rPr lang="en-US" altLang="zh-CN" sz="2000" baseline="0" dirty="0" smtClean="0"/>
                        <a:t> lock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TAS</a:t>
                      </a:r>
                      <a:r>
                        <a:rPr lang="en-US" altLang="zh-CN" sz="2000" baseline="0" dirty="0" smtClean="0"/>
                        <a:t> lock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Strong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Must print 1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Must print 1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May not</a:t>
                      </a:r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</a:rPr>
                        <a:t> print 1</a:t>
                      </a:r>
                      <a:endParaRPr lang="zh-CN" altLang="en-US" sz="20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Weak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May not</a:t>
                      </a:r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</a:rPr>
                        <a:t> print 1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Must print 1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May not</a:t>
                      </a:r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</a:rPr>
                        <a:t> print 1</a:t>
                      </a:r>
                      <a:endParaRPr lang="zh-CN" altLang="en-US" sz="20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28114" y="4633888"/>
            <a:ext cx="733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Problem #1: await </a:t>
            </a:r>
            <a:r>
              <a:rPr lang="en-US" altLang="zh-CN" sz="2400" dirty="0" smtClean="0"/>
              <a:t>blocks cannot be abstraction for the same </a:t>
            </a:r>
            <a:r>
              <a:rPr lang="en-US" altLang="zh-CN" sz="2400" dirty="0" err="1" smtClean="0"/>
              <a:t>impl</a:t>
            </a:r>
            <a:r>
              <a:rPr lang="en-US" altLang="zh-CN" sz="2400" dirty="0" smtClean="0"/>
              <a:t>. under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different fairness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810961" y="3214253"/>
            <a:ext cx="5640312" cy="57634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02151" y="5566476"/>
            <a:ext cx="7787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Problem #2: await </a:t>
            </a:r>
            <a:r>
              <a:rPr lang="en-US" altLang="zh-CN" sz="2400" dirty="0" smtClean="0"/>
              <a:t>blocks cannot serve as abstraction for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different implementations</a:t>
            </a:r>
            <a:r>
              <a:rPr lang="en-US" altLang="zh-CN" sz="2400" dirty="0" smtClean="0"/>
              <a:t>, which exhibit different progress</a:t>
            </a:r>
            <a:endParaRPr lang="zh-CN" altLang="en-US" sz="2400" dirty="0"/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414253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/>
              <a:t>APS insufficient as abstractions</a:t>
            </a:r>
            <a:endParaRPr lang="zh-CN" altLang="en-US" b="1" i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5285556" y="2165009"/>
            <a:ext cx="69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PSF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157530" y="2165008"/>
            <a:ext cx="69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PDF</a:t>
            </a:r>
            <a:endParaRPr lang="zh-CN" altLang="en-US" sz="24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5310161" y="305455"/>
            <a:ext cx="3310276" cy="1800493"/>
            <a:chOff x="1040252" y="2749852"/>
            <a:chExt cx="3310276" cy="1800493"/>
          </a:xfrm>
        </p:grpSpPr>
        <p:grpSp>
          <p:nvGrpSpPr>
            <p:cNvPr id="30" name="组合 22"/>
            <p:cNvGrpSpPr/>
            <p:nvPr/>
          </p:nvGrpSpPr>
          <p:grpSpPr>
            <a:xfrm>
              <a:off x="2418780" y="2822153"/>
              <a:ext cx="72008" cy="1728192"/>
              <a:chOff x="4191000" y="4221088"/>
              <a:chExt cx="76200" cy="1722512"/>
            </a:xfrm>
          </p:grpSpPr>
          <p:sp>
            <p:nvSpPr>
              <p:cNvPr id="33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" name="TextBox 9"/>
            <p:cNvSpPr txBox="1"/>
            <p:nvPr/>
          </p:nvSpPr>
          <p:spPr>
            <a:xfrm>
              <a:off x="1040252" y="2932345"/>
              <a:ext cx="1236877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print(1);</a:t>
              </a:r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2653910" y="2749852"/>
              <a:ext cx="1696618" cy="1800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while(true){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 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}</a:t>
              </a:r>
              <a:endParaRPr lang="he-IL" altLang="zh-CN" sz="2400" dirty="0" smtClean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72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5"/>
    </mc:Choice>
    <mc:Fallback xmlns="">
      <p:transition spd="slow" advTm="23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Test-and-Set (TAS) locks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39366" y="2159102"/>
            <a:ext cx="2625158" cy="3862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acq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    local</a:t>
            </a: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dirty="0" smtClean="0">
                <a:solidFill>
                  <a:prstClr val="black"/>
                </a:solidFill>
              </a:rPr>
              <a:t>   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:= false; 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while</a:t>
            </a:r>
            <a:r>
              <a:rPr lang="en-US" altLang="zh-CN" sz="2000" dirty="0" smtClean="0">
                <a:solidFill>
                  <a:prstClr val="black"/>
                </a:solidFill>
              </a:rPr>
              <a:t>( !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) {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   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succ</a:t>
            </a:r>
            <a:r>
              <a:rPr lang="en-US" altLang="zh-CN" sz="2000" dirty="0" smtClean="0">
                <a:solidFill>
                  <a:prstClr val="black"/>
                </a:solidFill>
              </a:rPr>
              <a:t> :=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cas</a:t>
            </a:r>
            <a:r>
              <a:rPr lang="en-US" altLang="zh-CN" sz="2000" dirty="0" smtClean="0">
                <a:solidFill>
                  <a:prstClr val="black"/>
                </a:solidFill>
              </a:rPr>
              <a:t>(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L</a:t>
            </a:r>
            <a:r>
              <a:rPr lang="en-US" altLang="zh-CN" sz="2000" dirty="0" smtClean="0">
                <a:solidFill>
                  <a:prstClr val="black"/>
                </a:solidFill>
              </a:rPr>
              <a:t>, 0, 1);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rel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</a:t>
            </a:r>
            <a:r>
              <a:rPr lang="en-US" altLang="zh-CN" sz="2000" b="1" dirty="0">
                <a:solidFill>
                  <a:prstClr val="black"/>
                </a:solidFill>
              </a:rPr>
              <a:t>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L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:= 0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1261" y="1697437"/>
            <a:ext cx="131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TAS locks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20360" y="1928269"/>
            <a:ext cx="4000500" cy="2381250"/>
            <a:chOff x="4583775" y="2563326"/>
            <a:chExt cx="4000500" cy="2381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775" y="2563326"/>
              <a:ext cx="4000500" cy="238125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710810" y="2731081"/>
              <a:ext cx="857250" cy="3000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prstClr val="black"/>
                  </a:solidFill>
                </a:rPr>
                <a:t>Tickets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013154" y="4882342"/>
            <a:ext cx="119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Unfair!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8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05"/>
    </mc:Choice>
    <mc:Fallback xmlns="">
      <p:transition spd="slow" advTm="35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38684"/>
              </p:ext>
            </p:extLst>
          </p:nvPr>
        </p:nvGraphicFramePr>
        <p:xfrm>
          <a:off x="628650" y="2623278"/>
          <a:ext cx="7938626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642"/>
                <a:gridCol w="2192215"/>
                <a:gridCol w="1617785"/>
                <a:gridCol w="20749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Atomic partial spec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Ticket</a:t>
                      </a:r>
                      <a:r>
                        <a:rPr lang="en-US" altLang="zh-CN" sz="2000" baseline="0" dirty="0" smtClean="0"/>
                        <a:t> lock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TAS</a:t>
                      </a:r>
                      <a:r>
                        <a:rPr lang="en-US" altLang="zh-CN" sz="2000" baseline="0" dirty="0" smtClean="0"/>
                        <a:t> lock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Strong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Must print 1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Must print 1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May not</a:t>
                      </a:r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</a:rPr>
                        <a:t> print 1</a:t>
                      </a:r>
                      <a:endParaRPr lang="zh-CN" altLang="en-US" sz="20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Weak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May not</a:t>
                      </a:r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</a:rPr>
                        <a:t> print 1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Must print 1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May not</a:t>
                      </a:r>
                      <a:r>
                        <a:rPr lang="en-US" altLang="zh-CN" sz="2000" baseline="0" dirty="0" smtClean="0">
                          <a:solidFill>
                            <a:srgbClr val="0000FF"/>
                          </a:solidFill>
                        </a:rPr>
                        <a:t> print 1</a:t>
                      </a:r>
                      <a:endParaRPr lang="zh-CN" altLang="en-US" sz="20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圆角矩形 8"/>
          <p:cNvSpPr/>
          <p:nvPr/>
        </p:nvSpPr>
        <p:spPr>
          <a:xfrm>
            <a:off x="2810961" y="3214253"/>
            <a:ext cx="5640312" cy="57634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810961" y="3214255"/>
            <a:ext cx="3631940" cy="986443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989891" y="4574457"/>
            <a:ext cx="733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</a:rPr>
              <a:t>We need more than one abstraction!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89891" y="5712411"/>
            <a:ext cx="733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</a:rPr>
              <a:t>Can we systematically generate all of them?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54834" y="5049387"/>
            <a:ext cx="716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 progress (PSF vs. PDF)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x</a:t>
            </a:r>
            <a:r>
              <a:rPr lang="en-US" altLang="zh-CN" sz="2400" dirty="0" smtClean="0"/>
              <a:t> 2 fairness (Strong vs. Weak)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414253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/>
              <a:t>APS insufficient as abstractions</a:t>
            </a:r>
            <a:endParaRPr lang="zh-CN" altLang="en-US" sz="4000" b="1" i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5285556" y="2165009"/>
            <a:ext cx="69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PSF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157530" y="2165008"/>
            <a:ext cx="69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PDF</a:t>
            </a:r>
            <a:endParaRPr lang="zh-CN" altLang="en-US" sz="24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5310161" y="305455"/>
            <a:ext cx="3310276" cy="1800493"/>
            <a:chOff x="1040252" y="2749852"/>
            <a:chExt cx="3310276" cy="1800493"/>
          </a:xfrm>
        </p:grpSpPr>
        <p:grpSp>
          <p:nvGrpSpPr>
            <p:cNvPr id="35" name="组合 22"/>
            <p:cNvGrpSpPr/>
            <p:nvPr/>
          </p:nvGrpSpPr>
          <p:grpSpPr>
            <a:xfrm>
              <a:off x="2418780" y="2822153"/>
              <a:ext cx="72008" cy="1728192"/>
              <a:chOff x="4191000" y="4221088"/>
              <a:chExt cx="76200" cy="1722512"/>
            </a:xfrm>
          </p:grpSpPr>
          <p:sp>
            <p:nvSpPr>
              <p:cNvPr id="38" name="Line 46"/>
              <p:cNvSpPr>
                <a:spLocks noChangeShapeType="1"/>
              </p:cNvSpPr>
              <p:nvPr/>
            </p:nvSpPr>
            <p:spPr bwMode="auto">
              <a:xfrm>
                <a:off x="41910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47"/>
              <p:cNvSpPr>
                <a:spLocks noChangeShapeType="1"/>
              </p:cNvSpPr>
              <p:nvPr/>
            </p:nvSpPr>
            <p:spPr bwMode="auto">
              <a:xfrm>
                <a:off x="4267200" y="4221088"/>
                <a:ext cx="0" cy="1722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TextBox 9"/>
            <p:cNvSpPr txBox="1"/>
            <p:nvPr/>
          </p:nvSpPr>
          <p:spPr>
            <a:xfrm>
              <a:off x="1040252" y="2932345"/>
              <a:ext cx="1236877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print(1);</a:t>
              </a:r>
            </a:p>
          </p:txBody>
        </p:sp>
        <p:sp>
          <p:nvSpPr>
            <p:cNvPr id="37" name="TextBox 10"/>
            <p:cNvSpPr txBox="1"/>
            <p:nvPr/>
          </p:nvSpPr>
          <p:spPr>
            <a:xfrm>
              <a:off x="2653910" y="2749852"/>
              <a:ext cx="1696618" cy="1800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while(true){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srgbClr val="ED7D31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acq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 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    </a:t>
              </a:r>
              <a:r>
                <a:rPr lang="en-US" altLang="zh-CN" sz="2400" dirty="0" err="1" smtClean="0">
                  <a:solidFill>
                    <a:prstClr val="black"/>
                  </a:solidFill>
                </a:rPr>
                <a:t>rel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();</a:t>
              </a:r>
            </a:p>
            <a:p>
              <a:pPr marL="27432">
                <a:spcBef>
                  <a:spcPts val="600"/>
                </a:spcBef>
                <a:buClr>
                  <a:srgbClr val="4F81BD"/>
                </a:buClr>
                <a:buSzPct val="80000"/>
                <a:defRPr/>
              </a:pPr>
              <a:r>
                <a:rPr lang="en-US" altLang="zh-CN" sz="2400" dirty="0" smtClean="0">
                  <a:solidFill>
                    <a:prstClr val="black"/>
                  </a:solidFill>
                </a:rPr>
                <a:t>}</a:t>
              </a:r>
              <a:endParaRPr lang="he-IL" altLang="zh-CN" sz="2400" dirty="0" smtClean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7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7"/>
    </mc:Choice>
    <mc:Fallback xmlns="">
      <p:transition spd="slow" advTm="42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75898"/>
          </a:xfrm>
        </p:spPr>
        <p:txBody>
          <a:bodyPr/>
          <a:lstStyle/>
          <a:p>
            <a:r>
              <a:rPr lang="en-US" altLang="zh-CN" b="1" dirty="0" smtClean="0"/>
              <a:t>Code wrappers</a:t>
            </a:r>
            <a:r>
              <a:rPr lang="en-US" altLang="zh-CN" dirty="0" smtClean="0"/>
              <a:t>: syntactic transformations that turn </a:t>
            </a:r>
            <a:r>
              <a:rPr lang="en-US" altLang="zh-CN" b="1" dirty="0" smtClean="0"/>
              <a:t>await</a:t>
            </a: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0000FF"/>
                </a:solidFill>
              </a:rPr>
              <a:t>B</a:t>
            </a:r>
            <a:r>
              <a:rPr lang="en-US" altLang="zh-CN" dirty="0" smtClean="0"/>
              <a:t>){</a:t>
            </a:r>
            <a:r>
              <a:rPr lang="en-US" altLang="zh-CN" dirty="0" smtClean="0">
                <a:solidFill>
                  <a:srgbClr val="0000FF"/>
                </a:solidFill>
              </a:rPr>
              <a:t>C</a:t>
            </a:r>
            <a:r>
              <a:rPr lang="en-US" altLang="zh-CN" dirty="0" smtClean="0"/>
              <a:t>} to proper (possibly </a:t>
            </a:r>
            <a:r>
              <a:rPr lang="en-US" altLang="zh-CN" b="1" dirty="0" smtClean="0"/>
              <a:t>non-atomic</a:t>
            </a:r>
            <a:r>
              <a:rPr lang="en-US" altLang="zh-CN" dirty="0" smtClean="0"/>
              <a:t>) specs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888498" y="2964737"/>
            <a:ext cx="7961785" cy="1701575"/>
            <a:chOff x="888498" y="2964737"/>
            <a:chExt cx="7961785" cy="1701575"/>
          </a:xfrm>
        </p:grpSpPr>
        <p:sp>
          <p:nvSpPr>
            <p:cNvPr id="4" name="文本框 3"/>
            <p:cNvSpPr txBox="1"/>
            <p:nvPr/>
          </p:nvSpPr>
          <p:spPr>
            <a:xfrm>
              <a:off x="3186545" y="3679768"/>
              <a:ext cx="3219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0000FF"/>
                  </a:solidFill>
                </a:rPr>
                <a:t>(APS) A</a:t>
              </a:r>
              <a:r>
                <a:rPr lang="en-US" altLang="zh-CN" sz="2400" dirty="0" smtClean="0"/>
                <a:t> ::= </a:t>
              </a:r>
              <a:r>
                <a:rPr lang="en-US" altLang="zh-CN" sz="2400" b="1" dirty="0" smtClean="0"/>
                <a:t>await</a:t>
              </a:r>
              <a:r>
                <a:rPr lang="en-US" altLang="zh-CN" sz="2400" dirty="0" smtClean="0"/>
                <a:t>(</a:t>
              </a:r>
              <a:r>
                <a:rPr lang="en-US" altLang="zh-CN" sz="2400" dirty="0" smtClean="0">
                  <a:solidFill>
                    <a:srgbClr val="0000FF"/>
                  </a:solidFill>
                </a:rPr>
                <a:t>B</a:t>
              </a:r>
              <a:r>
                <a:rPr lang="en-US" altLang="zh-CN" sz="2400" dirty="0" smtClean="0"/>
                <a:t>){</a:t>
              </a:r>
              <a:r>
                <a:rPr lang="en-US" altLang="zh-CN" sz="2400" dirty="0" smtClean="0">
                  <a:solidFill>
                    <a:srgbClr val="0000FF"/>
                  </a:solidFill>
                </a:rPr>
                <a:t>C</a:t>
              </a:r>
              <a:r>
                <a:rPr lang="en-US" altLang="zh-CN" sz="2400" dirty="0" smtClean="0"/>
                <a:t>} </a:t>
              </a:r>
              <a:endParaRPr lang="zh-CN" altLang="en-US" sz="24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125584" y="4204647"/>
              <a:ext cx="4427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(Spec) S ::= … | </a:t>
              </a:r>
              <a:r>
                <a:rPr lang="en-US" altLang="zh-CN" sz="2400" dirty="0" smtClean="0">
                  <a:solidFill>
                    <a:srgbClr val="0000FF"/>
                  </a:solidFill>
                </a:rPr>
                <a:t>A</a:t>
              </a:r>
              <a:r>
                <a:rPr lang="en-US" altLang="zh-CN" sz="2400" dirty="0" smtClean="0"/>
                <a:t> | S;S | S+S | … </a:t>
              </a:r>
              <a:endParaRPr lang="zh-CN" altLang="en-US" sz="24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8498" y="2964737"/>
              <a:ext cx="7961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Extend spec lang. with atomic partial specs (APS):</a:t>
              </a:r>
              <a:endParaRPr lang="zh-CN" altLang="en-US" sz="2800" dirty="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88251" y="5160027"/>
            <a:ext cx="4985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P-</a:t>
            </a:r>
            <a:r>
              <a:rPr lang="en-US" altLang="zh-CN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-</a:t>
            </a:r>
            <a:r>
              <a:rPr lang="en-US" altLang="zh-CN" sz="2800" dirty="0" smtClean="0"/>
              <a:t>Wrapper :  </a:t>
            </a:r>
            <a:r>
              <a:rPr lang="en-US" altLang="zh-CN" sz="2800" dirty="0" smtClean="0">
                <a:solidFill>
                  <a:srgbClr val="0000FF"/>
                </a:solidFill>
              </a:rPr>
              <a:t>APS</a:t>
            </a:r>
            <a:r>
              <a:rPr lang="en-US" altLang="zh-CN" sz="2800" dirty="0" smtClean="0"/>
              <a:t>  </a:t>
            </a:r>
            <a:r>
              <a:rPr lang="en-US" altLang="zh-CN" sz="2800" dirty="0" smtClean="0">
                <a:sym typeface="Symbol" panose="05050102010706020507" pitchFamily="18" charset="2"/>
              </a:rPr>
              <a:t>  Spec</a:t>
            </a:r>
            <a:endParaRPr lang="en-US" altLang="zh-CN" sz="2800" dirty="0" smtClean="0"/>
          </a:p>
        </p:txBody>
      </p:sp>
      <p:sp>
        <p:nvSpPr>
          <p:cNvPr id="19" name="文本框 18"/>
          <p:cNvSpPr txBox="1"/>
          <p:nvPr/>
        </p:nvSpPr>
        <p:spPr>
          <a:xfrm>
            <a:off x="1032335" y="5764989"/>
            <a:ext cx="341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ym typeface="Symbol" panose="05050102010706020507" pitchFamily="18" charset="2"/>
              </a:rPr>
              <a:t>P </a:t>
            </a:r>
            <a:r>
              <a:rPr lang="zh-CN" altLang="en-US" sz="2000" dirty="0">
                <a:sym typeface="Symbol" panose="05050102010706020507" pitchFamily="18" charset="2"/>
              </a:rPr>
              <a:t> </a:t>
            </a:r>
            <a:r>
              <a:rPr lang="en-US" altLang="zh-CN" sz="2000" dirty="0">
                <a:sym typeface="Symbol" panose="05050102010706020507" pitchFamily="18" charset="2"/>
              </a:rPr>
              <a:t>{PSF, PDF}</a:t>
            </a:r>
            <a:endParaRPr lang="zh-CN" altLang="en-US" sz="2000" dirty="0"/>
          </a:p>
          <a:p>
            <a:r>
              <a:rPr lang="zh-CN" altLang="en-US" sz="2000" dirty="0" smtClean="0">
                <a:sym typeface="Symbol" panose="05050102010706020507" pitchFamily="18" charset="2"/>
              </a:rPr>
              <a:t> </a:t>
            </a:r>
            <a:r>
              <a:rPr lang="en-US" altLang="zh-CN" sz="2000" dirty="0" smtClean="0">
                <a:sym typeface="Symbol" panose="05050102010706020507" pitchFamily="18" charset="2"/>
              </a:rPr>
              <a:t>{Strong / Weak Fairness}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3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34"/>
    </mc:Choice>
    <mc:Fallback xmlns="">
      <p:transition spd="slow" advTm="56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Code wrappers</a:t>
            </a:r>
            <a:r>
              <a:rPr lang="en-US" altLang="zh-CN" dirty="0"/>
              <a:t>: syntactic transformations that turn </a:t>
            </a:r>
            <a:r>
              <a:rPr lang="en-US" altLang="zh-CN" b="1" dirty="0"/>
              <a:t>await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en-US" altLang="zh-CN" dirty="0"/>
              <a:t>){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en-US" altLang="zh-CN" dirty="0"/>
              <a:t>} to proper (possibly </a:t>
            </a:r>
            <a:r>
              <a:rPr lang="en-US" altLang="zh-CN" b="1" dirty="0"/>
              <a:t>non-atomic</a:t>
            </a:r>
            <a:r>
              <a:rPr lang="en-US" altLang="zh-CN" dirty="0"/>
              <a:t>) specs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3405896" y="2848892"/>
            <a:ext cx="1192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 smtClean="0">
                <a:solidFill>
                  <a:prstClr val="black"/>
                </a:solidFill>
                <a:sym typeface="Symbol"/>
              </a:rPr>
              <a:t>ctxt</a:t>
            </a:r>
            <a:endParaRPr lang="zh-CN" alt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62741" y="5910588"/>
            <a:ext cx="167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Obj. </a:t>
            </a:r>
            <a:r>
              <a:rPr lang="en-US" altLang="zh-CN" sz="2400" dirty="0" err="1" smtClean="0"/>
              <a:t>Impl</a:t>
            </a:r>
            <a:r>
              <a:rPr lang="en-US" altLang="zh-CN" sz="2400" dirty="0" smtClean="0"/>
              <a:t>. </a:t>
            </a:r>
            <a:r>
              <a:rPr lang="en-US" altLang="zh-CN" sz="2400" b="1" dirty="0">
                <a:solidFill>
                  <a:srgbClr val="0000FF"/>
                </a:solidFill>
              </a:rPr>
              <a:t>O</a:t>
            </a:r>
            <a:endParaRPr lang="zh-CN" altLang="en-US" sz="240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05" y="5086785"/>
            <a:ext cx="630593" cy="721454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590216" y="4302584"/>
            <a:ext cx="222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await</a:t>
            </a:r>
            <a:r>
              <a:rPr lang="en-US" altLang="zh-CN" sz="2400" dirty="0" smtClean="0"/>
              <a:t>(B){C} </a:t>
            </a:r>
            <a:endParaRPr lang="zh-CN" altLang="en-US" sz="2400" dirty="0"/>
          </a:p>
        </p:txBody>
      </p:sp>
      <p:sp>
        <p:nvSpPr>
          <p:cNvPr id="35" name="右箭头 34"/>
          <p:cNvSpPr/>
          <p:nvPr/>
        </p:nvSpPr>
        <p:spPr>
          <a:xfrm rot="16200000">
            <a:off x="5290820" y="5266386"/>
            <a:ext cx="829820" cy="22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626534" y="2850607"/>
            <a:ext cx="206676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          ??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98016" y="2814319"/>
            <a:ext cx="2164291" cy="577426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标注 20"/>
          <p:cNvSpPr/>
          <p:nvPr/>
        </p:nvSpPr>
        <p:spPr>
          <a:xfrm>
            <a:off x="282785" y="3373827"/>
            <a:ext cx="3599190" cy="1096126"/>
          </a:xfrm>
          <a:prstGeom prst="wedgeRoundRectCallout">
            <a:avLst>
              <a:gd name="adj1" fmla="val 78883"/>
              <a:gd name="adj2" fmla="val 5752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Captures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linearizability</a:t>
            </a:r>
            <a:r>
              <a:rPr lang="en-US" altLang="zh-CN" sz="2000" dirty="0" smtClean="0">
                <a:solidFill>
                  <a:schemeClr val="tx1"/>
                </a:solidFill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</a:rPr>
            </a:br>
            <a:r>
              <a:rPr lang="en-US" altLang="zh-CN" sz="2000" dirty="0" smtClean="0">
                <a:solidFill>
                  <a:schemeClr val="tx1"/>
                </a:solidFill>
              </a:rPr>
              <a:t>Simple &amp; Intuitive</a:t>
            </a:r>
          </a:p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But insufficient for CR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594545" y="3419599"/>
            <a:ext cx="2023457" cy="759233"/>
            <a:chOff x="5286201" y="3419599"/>
            <a:chExt cx="2023457" cy="759233"/>
          </a:xfrm>
        </p:grpSpPr>
        <p:sp>
          <p:nvSpPr>
            <p:cNvPr id="23" name="右箭头 22"/>
            <p:cNvSpPr/>
            <p:nvPr/>
          </p:nvSpPr>
          <p:spPr>
            <a:xfrm rot="16200000">
              <a:off x="5017769" y="3688031"/>
              <a:ext cx="759233" cy="2223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460250" y="3592466"/>
              <a:ext cx="1849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</a:rPr>
                <a:t>P-</a:t>
              </a:r>
              <a:r>
                <a:rPr lang="en-US" altLang="zh-CN" sz="24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-</a:t>
              </a:r>
              <a:r>
                <a:rPr lang="en-US" altLang="zh-CN" sz="2400" dirty="0" smtClean="0"/>
                <a:t>Wrapper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887262" y="3964914"/>
            <a:ext cx="205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 panose="05050102010706020507" pitchFamily="18" charset="2"/>
              </a:rPr>
              <a:t>P </a:t>
            </a:r>
            <a:r>
              <a:rPr lang="zh-CN" altLang="en-US" dirty="0">
                <a:sym typeface="Symbol" panose="05050102010706020507" pitchFamily="18" charset="2"/>
              </a:rPr>
              <a:t> </a:t>
            </a:r>
            <a:r>
              <a:rPr lang="en-US" altLang="zh-CN" dirty="0">
                <a:sym typeface="Symbol" panose="05050102010706020507" pitchFamily="18" charset="2"/>
              </a:rPr>
              <a:t>{PSF, PDF}</a:t>
            </a:r>
            <a:endParaRPr lang="zh-CN" altLang="en-US" dirty="0"/>
          </a:p>
          <a:p>
            <a:r>
              <a:rPr lang="zh-CN" altLang="en-US" dirty="0" smtClean="0">
                <a:sym typeface="Symbol" panose="05050102010706020507" pitchFamily="18" charset="2"/>
              </a:rPr>
              <a:t> </a:t>
            </a:r>
            <a:r>
              <a:rPr lang="en-US" altLang="zh-CN" dirty="0" smtClean="0">
                <a:sym typeface="Symbol" panose="05050102010706020507" pitchFamily="18" charset="2"/>
              </a:rPr>
              <a:t>{Strong, Weak}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53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2"/>
    </mc:Choice>
    <mc:Fallback xmlns="">
      <p:transition spd="slow" advTm="39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 animBg="1"/>
      <p:bldP spid="21" grpId="0" animBg="1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Code wrappers</a:t>
            </a:r>
            <a:r>
              <a:rPr lang="en-US" altLang="zh-CN" dirty="0"/>
              <a:t>: syntactic transformations that turn </a:t>
            </a:r>
            <a:r>
              <a:rPr lang="en-US" altLang="zh-CN" b="1" dirty="0"/>
              <a:t>await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en-US" altLang="zh-CN" dirty="0"/>
              <a:t>){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en-US" altLang="zh-CN" dirty="0"/>
              <a:t>} to proper (possibly </a:t>
            </a:r>
            <a:r>
              <a:rPr lang="en-US" altLang="zh-CN" b="1" dirty="0"/>
              <a:t>non-atomic</a:t>
            </a:r>
            <a:r>
              <a:rPr lang="en-US" altLang="zh-CN" dirty="0"/>
              <a:t>) specs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3405896" y="2848892"/>
            <a:ext cx="1192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 smtClean="0">
                <a:solidFill>
                  <a:prstClr val="black"/>
                </a:solidFill>
                <a:sym typeface="Symbol"/>
              </a:rPr>
              <a:t>ctxt</a:t>
            </a:r>
            <a:endParaRPr lang="zh-CN" alt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62741" y="5910588"/>
            <a:ext cx="167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Obj. </a:t>
            </a:r>
            <a:r>
              <a:rPr lang="en-US" altLang="zh-CN" sz="2400" dirty="0" err="1" smtClean="0"/>
              <a:t>Impl</a:t>
            </a:r>
            <a:r>
              <a:rPr lang="en-US" altLang="zh-CN" sz="2400" dirty="0" smtClean="0"/>
              <a:t>. </a:t>
            </a:r>
            <a:r>
              <a:rPr lang="en-US" altLang="zh-CN" sz="2400" b="1" dirty="0">
                <a:solidFill>
                  <a:srgbClr val="0000FF"/>
                </a:solidFill>
              </a:rPr>
              <a:t>O</a:t>
            </a:r>
            <a:endParaRPr lang="zh-CN" altLang="en-US" sz="240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05" y="5086785"/>
            <a:ext cx="630593" cy="721454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590216" y="4302584"/>
            <a:ext cx="222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await</a:t>
            </a:r>
            <a:r>
              <a:rPr lang="en-US" altLang="zh-CN" sz="2400" dirty="0" smtClean="0"/>
              <a:t>(B){C} </a:t>
            </a:r>
            <a:endParaRPr lang="zh-CN" altLang="en-US" sz="2400" dirty="0"/>
          </a:p>
        </p:txBody>
      </p:sp>
      <p:sp>
        <p:nvSpPr>
          <p:cNvPr id="35" name="右箭头 34"/>
          <p:cNvSpPr/>
          <p:nvPr/>
        </p:nvSpPr>
        <p:spPr>
          <a:xfrm rot="16200000">
            <a:off x="5290820" y="5266386"/>
            <a:ext cx="829820" cy="22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594545" y="3419599"/>
            <a:ext cx="2023457" cy="759233"/>
            <a:chOff x="5286201" y="3419599"/>
            <a:chExt cx="2023457" cy="759233"/>
          </a:xfrm>
        </p:grpSpPr>
        <p:sp>
          <p:nvSpPr>
            <p:cNvPr id="37" name="右箭头 36"/>
            <p:cNvSpPr/>
            <p:nvPr/>
          </p:nvSpPr>
          <p:spPr>
            <a:xfrm rot="16200000">
              <a:off x="5017769" y="3688031"/>
              <a:ext cx="759233" cy="2223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460250" y="3592466"/>
              <a:ext cx="1849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</a:rPr>
                <a:t>P-</a:t>
              </a:r>
              <a:r>
                <a:rPr lang="en-US" altLang="zh-CN" sz="24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-</a:t>
              </a:r>
              <a:r>
                <a:rPr lang="en-US" altLang="zh-CN" sz="2400" dirty="0" smtClean="0"/>
                <a:t>Wrapper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887262" y="3964914"/>
            <a:ext cx="205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 panose="05050102010706020507" pitchFamily="18" charset="2"/>
              </a:rPr>
              <a:t>P </a:t>
            </a:r>
            <a:r>
              <a:rPr lang="zh-CN" altLang="en-US" dirty="0">
                <a:sym typeface="Symbol" panose="05050102010706020507" pitchFamily="18" charset="2"/>
              </a:rPr>
              <a:t> </a:t>
            </a:r>
            <a:r>
              <a:rPr lang="en-US" altLang="zh-CN" dirty="0">
                <a:sym typeface="Symbol" panose="05050102010706020507" pitchFamily="18" charset="2"/>
              </a:rPr>
              <a:t>{PSF, PDF}</a:t>
            </a:r>
            <a:endParaRPr lang="zh-CN" altLang="en-US" dirty="0"/>
          </a:p>
          <a:p>
            <a:r>
              <a:rPr lang="zh-CN" altLang="en-US" dirty="0" smtClean="0">
                <a:sym typeface="Symbol" panose="05050102010706020507" pitchFamily="18" charset="2"/>
              </a:rPr>
              <a:t> </a:t>
            </a:r>
            <a:r>
              <a:rPr lang="en-US" altLang="zh-CN" dirty="0" smtClean="0">
                <a:sym typeface="Symbol" panose="05050102010706020507" pitchFamily="18" charset="2"/>
              </a:rPr>
              <a:t>{Strong, Weak}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600848" y="2807078"/>
            <a:ext cx="3642218" cy="577426"/>
            <a:chOff x="1642164" y="6151043"/>
            <a:chExt cx="3642218" cy="577426"/>
          </a:xfrm>
        </p:grpSpPr>
        <p:sp>
          <p:nvSpPr>
            <p:cNvPr id="31" name="矩形 30"/>
            <p:cNvSpPr/>
            <p:nvPr/>
          </p:nvSpPr>
          <p:spPr>
            <a:xfrm>
              <a:off x="1669311" y="6202051"/>
              <a:ext cx="36044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</a:rPr>
                <a:t>P-</a:t>
              </a:r>
              <a:r>
                <a:rPr lang="en-US" altLang="zh-CN" sz="2400" dirty="0">
                  <a:solidFill>
                    <a:srgbClr val="FF0000"/>
                  </a:solidFill>
                  <a:sym typeface="Symbol" panose="05050102010706020507" pitchFamily="18" charset="2"/>
                </a:rPr>
                <a:t>-</a:t>
              </a:r>
              <a:r>
                <a:rPr lang="en-US" altLang="zh-CN" sz="2400" dirty="0" smtClean="0"/>
                <a:t>Wrapper( </a:t>
              </a:r>
              <a:r>
                <a:rPr lang="en-US" altLang="zh-CN" sz="2400" b="1" dirty="0" smtClean="0"/>
                <a:t>await</a:t>
              </a:r>
              <a:r>
                <a:rPr lang="en-US" altLang="zh-CN" sz="2400" dirty="0" smtClean="0"/>
                <a:t>(B){ </a:t>
              </a:r>
              <a:r>
                <a:rPr lang="en-US" altLang="zh-CN" sz="2400" dirty="0"/>
                <a:t>C </a:t>
              </a:r>
              <a:r>
                <a:rPr lang="en-US" altLang="zh-CN" sz="2400" dirty="0" smtClean="0"/>
                <a:t>} ) </a:t>
              </a:r>
              <a:endParaRPr lang="zh-CN" altLang="en-US" sz="2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42164" y="6151043"/>
              <a:ext cx="3642218" cy="577426"/>
            </a:xfrm>
            <a:prstGeom prst="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04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1"/>
    </mc:Choice>
    <mc:Fallback xmlns="">
      <p:transition spd="slow" advTm="11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 wrappers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Code wrappers</a:t>
            </a:r>
            <a:r>
              <a:rPr lang="en-US" altLang="zh-CN" dirty="0"/>
              <a:t>: syntactic transformations that turn </a:t>
            </a:r>
            <a:r>
              <a:rPr lang="en-US" altLang="zh-CN" b="1" dirty="0"/>
              <a:t>await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en-US" altLang="zh-CN" dirty="0"/>
              <a:t>){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en-US" altLang="zh-CN" dirty="0"/>
              <a:t>} to proper (possibly </a:t>
            </a:r>
            <a:r>
              <a:rPr lang="en-US" altLang="zh-CN" b="1" dirty="0"/>
              <a:t>non-atomic</a:t>
            </a:r>
            <a:r>
              <a:rPr lang="en-US" altLang="zh-CN" dirty="0"/>
              <a:t>) specs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26794" y="2971913"/>
            <a:ext cx="3417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P-</a:t>
            </a:r>
            <a:r>
              <a:rPr lang="en-US" altLang="zh-CN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-</a:t>
            </a:r>
            <a:r>
              <a:rPr lang="en-US" altLang="zh-CN" sz="2400" dirty="0" smtClean="0"/>
              <a:t>Wrapper(await(B){C})</a:t>
            </a:r>
          </a:p>
          <a:p>
            <a:r>
              <a:rPr lang="en-US" altLang="zh-CN" sz="2000" dirty="0">
                <a:sym typeface="Symbol" panose="05050102010706020507" pitchFamily="18" charset="2"/>
              </a:rPr>
              <a:t>P </a:t>
            </a:r>
            <a:r>
              <a:rPr lang="zh-CN" altLang="en-US" sz="2000" dirty="0">
                <a:sym typeface="Symbol" panose="05050102010706020507" pitchFamily="18" charset="2"/>
              </a:rPr>
              <a:t> </a:t>
            </a:r>
            <a:r>
              <a:rPr lang="en-US" altLang="zh-CN" sz="2000" dirty="0">
                <a:sym typeface="Symbol" panose="05050102010706020507" pitchFamily="18" charset="2"/>
              </a:rPr>
              <a:t>{PSF, PDF}</a:t>
            </a:r>
            <a:endParaRPr lang="zh-CN" altLang="en-US" sz="2000" dirty="0"/>
          </a:p>
          <a:p>
            <a:r>
              <a:rPr lang="zh-CN" altLang="en-US" sz="2000" dirty="0" smtClean="0">
                <a:sym typeface="Symbol" panose="05050102010706020507" pitchFamily="18" charset="2"/>
              </a:rPr>
              <a:t> </a:t>
            </a:r>
            <a:r>
              <a:rPr lang="en-US" altLang="zh-CN" sz="2000" dirty="0" smtClean="0">
                <a:sym typeface="Symbol" panose="05050102010706020507" pitchFamily="18" charset="2"/>
              </a:rPr>
              <a:t>{Strong / Weak Fairness}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24182"/>
              </p:ext>
            </p:extLst>
          </p:nvPr>
        </p:nvGraphicFramePr>
        <p:xfrm>
          <a:off x="1080655" y="4458393"/>
          <a:ext cx="7165572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469"/>
                <a:gridCol w="2435448"/>
                <a:gridCol w="250165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PSF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PDF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Strong fairness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859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Weak fairness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4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 Wrappers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59621" y="1963651"/>
            <a:ext cx="5185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PSF</a:t>
            </a:r>
            <a:r>
              <a:rPr lang="en-US" altLang="zh-CN" sz="2800" b="1" dirty="0" smtClean="0"/>
              <a:t>-</a:t>
            </a:r>
            <a:r>
              <a:rPr lang="en-US" altLang="zh-CN" sz="2800" b="1" dirty="0" err="1" smtClean="0">
                <a:solidFill>
                  <a:srgbClr val="0000FF"/>
                </a:solidFill>
              </a:rPr>
              <a:t>sfair</a:t>
            </a:r>
            <a:r>
              <a:rPr lang="en-US" altLang="zh-CN" sz="2800" b="1" dirty="0" smtClean="0"/>
              <a:t>-wrapper</a:t>
            </a:r>
            <a:r>
              <a:rPr lang="en-US" altLang="zh-CN" sz="2800" dirty="0" smtClean="0"/>
              <a:t>(await(</a:t>
            </a:r>
            <a:r>
              <a:rPr lang="en-US" altLang="zh-CN" sz="2800" dirty="0" smtClean="0">
                <a:solidFill>
                  <a:srgbClr val="0000FF"/>
                </a:solidFill>
              </a:rPr>
              <a:t>B</a:t>
            </a:r>
            <a:r>
              <a:rPr lang="en-US" altLang="zh-CN" sz="2800" dirty="0" smtClean="0"/>
              <a:t>){</a:t>
            </a:r>
            <a:r>
              <a:rPr lang="en-US" altLang="zh-CN" sz="2800" dirty="0" smtClean="0">
                <a:solidFill>
                  <a:srgbClr val="0000FF"/>
                </a:solidFill>
              </a:rPr>
              <a:t>C</a:t>
            </a:r>
            <a:r>
              <a:rPr lang="en-US" altLang="zh-CN" sz="2800" dirty="0" smtClean="0"/>
              <a:t>}) = ?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736421" y="1963651"/>
            <a:ext cx="1808444" cy="5232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await(B){C}</a:t>
            </a:r>
            <a:endParaRPr lang="zh-CN" altLang="en-US" sz="28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21257"/>
              </p:ext>
            </p:extLst>
          </p:nvPr>
        </p:nvGraphicFramePr>
        <p:xfrm>
          <a:off x="2349731" y="5070761"/>
          <a:ext cx="6539346" cy="131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465"/>
                <a:gridCol w="2471855"/>
                <a:gridCol w="228302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PSF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PDF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Strong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Weak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150822" y="5491942"/>
            <a:ext cx="2438400" cy="4045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0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5"/>
    </mc:Choice>
    <mc:Fallback xmlns="">
      <p:transition spd="slow" advTm="14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 Wrappers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42996" y="1963651"/>
            <a:ext cx="5314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PSF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-</a:t>
            </a:r>
            <a:r>
              <a:rPr lang="en-US" altLang="zh-CN" sz="2800" b="1" dirty="0" err="1" smtClean="0">
                <a:solidFill>
                  <a:srgbClr val="0000FF"/>
                </a:solidFill>
              </a:rPr>
              <a:t>wfair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-wrapper</a:t>
            </a:r>
            <a:r>
              <a:rPr lang="en-US" altLang="zh-CN" sz="2800" dirty="0" smtClean="0">
                <a:solidFill>
                  <a:prstClr val="black"/>
                </a:solidFill>
              </a:rPr>
              <a:t>(await(</a:t>
            </a:r>
            <a:r>
              <a:rPr lang="en-US" altLang="zh-CN" sz="2800" dirty="0" smtClean="0">
                <a:solidFill>
                  <a:srgbClr val="0000FF"/>
                </a:solidFill>
              </a:rPr>
              <a:t>B</a:t>
            </a:r>
            <a:r>
              <a:rPr lang="en-US" altLang="zh-CN" sz="2800" dirty="0" smtClean="0">
                <a:solidFill>
                  <a:prstClr val="black"/>
                </a:solidFill>
              </a:rPr>
              <a:t>){</a:t>
            </a:r>
            <a:r>
              <a:rPr lang="en-US" altLang="zh-CN" sz="2800" dirty="0" smtClean="0">
                <a:solidFill>
                  <a:srgbClr val="0000FF"/>
                </a:solidFill>
              </a:rPr>
              <a:t>C</a:t>
            </a:r>
            <a:r>
              <a:rPr lang="en-US" altLang="zh-CN" sz="2800" dirty="0" smtClean="0">
                <a:solidFill>
                  <a:prstClr val="black"/>
                </a:solidFill>
              </a:rPr>
              <a:t>}) = ?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2349731" y="5070761"/>
          <a:ext cx="6539346" cy="131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465"/>
                <a:gridCol w="2471855"/>
                <a:gridCol w="228302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PSF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PDF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Strong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Weak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4150822" y="5940831"/>
            <a:ext cx="2438400" cy="4045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4511040" y="679466"/>
            <a:ext cx="4289367" cy="894903"/>
          </a:xfrm>
          <a:prstGeom prst="wedgeRoundRectCallout">
            <a:avLst>
              <a:gd name="adj1" fmla="val -11408"/>
              <a:gd name="adj2" fmla="val 102683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/>
              <a:t>needs more </a:t>
            </a:r>
            <a:r>
              <a:rPr lang="en-US" altLang="zh-CN" sz="2400" dirty="0" smtClean="0"/>
              <a:t>progress </a:t>
            </a:r>
            <a:r>
              <a:rPr lang="en-US" altLang="zh-CN" sz="2400" dirty="0"/>
              <a:t>than </a:t>
            </a:r>
            <a:r>
              <a:rPr lang="en-US" altLang="zh-CN" sz="2400" b="1" dirty="0"/>
              <a:t>await(B){C}</a:t>
            </a:r>
            <a:r>
              <a:rPr lang="en-US" altLang="zh-CN" sz="2400" dirty="0"/>
              <a:t> under </a:t>
            </a:r>
            <a:r>
              <a:rPr lang="en-US" altLang="zh-CN" sz="2400" dirty="0">
                <a:solidFill>
                  <a:srgbClr val="0000FF"/>
                </a:solidFill>
              </a:rPr>
              <a:t>weak</a:t>
            </a:r>
            <a:r>
              <a:rPr lang="en-US" altLang="zh-CN" sz="2400" dirty="0"/>
              <a:t> fairness </a:t>
            </a: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195753" y="2911097"/>
            <a:ext cx="7432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</a:rPr>
              <a:t>listid</a:t>
            </a:r>
            <a:r>
              <a:rPr lang="en-US" altLang="zh-CN" sz="2800" dirty="0" smtClean="0">
                <a:solidFill>
                  <a:srgbClr val="FF0000"/>
                </a:solidFill>
              </a:rPr>
              <a:t>  := 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listid</a:t>
            </a:r>
            <a:r>
              <a:rPr lang="en-US" altLang="zh-CN" sz="2800" dirty="0" smtClean="0">
                <a:solidFill>
                  <a:srgbClr val="FF0000"/>
                </a:solidFill>
              </a:rPr>
              <a:t> ++ [(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cid</a:t>
            </a:r>
            <a:r>
              <a:rPr lang="en-US" altLang="zh-CN" sz="2800" dirty="0" smtClean="0">
                <a:solidFill>
                  <a:srgbClr val="FF0000"/>
                </a:solidFill>
              </a:rPr>
              <a:t>,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‘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B</a:t>
            </a:r>
            <a:r>
              <a:rPr lang="en-US" altLang="zh-CN" sz="2800" dirty="0" smtClean="0">
                <a:solidFill>
                  <a:srgbClr val="FF0000"/>
                </a:solidFill>
              </a:rPr>
              <a:t>’)];</a:t>
            </a:r>
          </a:p>
          <a:p>
            <a:r>
              <a:rPr lang="en-US" altLang="zh-CN" sz="2800" b="1" dirty="0" smtClean="0">
                <a:solidFill>
                  <a:prstClr val="black"/>
                </a:solidFill>
              </a:rPr>
              <a:t>await</a:t>
            </a:r>
            <a:r>
              <a:rPr lang="en-US" altLang="zh-CN" sz="2800" dirty="0" smtClean="0">
                <a:solidFill>
                  <a:prstClr val="black"/>
                </a:solidFill>
              </a:rPr>
              <a:t>(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B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 </a:t>
            </a:r>
            <a:r>
              <a:rPr lang="en-US" altLang="zh-CN" sz="2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cid</a:t>
            </a:r>
            <a:r>
              <a:rPr lang="en-US" altLang="zh-CN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 = </a:t>
            </a:r>
            <a:r>
              <a:rPr lang="en-US" altLang="zh-CN" sz="28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enhd</a:t>
            </a:r>
            <a:r>
              <a:rPr lang="en-US" altLang="zh-CN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CN" sz="2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listid</a:t>
            </a:r>
            <a:r>
              <a:rPr lang="en-US" altLang="zh-CN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altLang="zh-CN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){ </a:t>
            </a:r>
            <a:r>
              <a:rPr lang="en-US" altLang="zh-CN" sz="28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CN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; </a:t>
            </a:r>
            <a:r>
              <a:rPr lang="en-US" altLang="zh-CN" sz="2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listid</a:t>
            </a:r>
            <a:r>
              <a:rPr lang="en-US" altLang="zh-CN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 := </a:t>
            </a:r>
            <a:r>
              <a:rPr lang="en-US" altLang="zh-CN" sz="2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listid</a:t>
            </a:r>
            <a:r>
              <a:rPr lang="en-US" altLang="zh-CN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\</a:t>
            </a:r>
            <a:r>
              <a:rPr lang="en-US" altLang="zh-CN" sz="2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cid</a:t>
            </a:r>
            <a:r>
              <a:rPr lang="en-US" altLang="zh-CN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; }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200612" y="4169681"/>
            <a:ext cx="2520422" cy="596602"/>
          </a:xfrm>
          <a:prstGeom prst="wedgeRoundRectCallout">
            <a:avLst>
              <a:gd name="adj1" fmla="val -6332"/>
              <a:gd name="adj2" fmla="val -185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</a:rPr>
              <a:t>a waiting queue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9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6"/>
    </mc:Choice>
    <mc:Fallback xmlns="">
      <p:transition spd="slow" advTm="18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 Wrappers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42996" y="1963651"/>
            <a:ext cx="537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PDF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-</a:t>
            </a:r>
            <a:r>
              <a:rPr lang="en-US" altLang="zh-CN" sz="2800" b="1" dirty="0" err="1" smtClean="0">
                <a:solidFill>
                  <a:srgbClr val="0000FF"/>
                </a:solidFill>
              </a:rPr>
              <a:t>wfair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-wrapper</a:t>
            </a:r>
            <a:r>
              <a:rPr lang="en-US" altLang="zh-CN" sz="2800" dirty="0" smtClean="0">
                <a:solidFill>
                  <a:prstClr val="black"/>
                </a:solidFill>
              </a:rPr>
              <a:t>(await(</a:t>
            </a:r>
            <a:r>
              <a:rPr lang="en-US" altLang="zh-CN" sz="2800" dirty="0" smtClean="0">
                <a:solidFill>
                  <a:srgbClr val="0000FF"/>
                </a:solidFill>
              </a:rPr>
              <a:t>B</a:t>
            </a:r>
            <a:r>
              <a:rPr lang="en-US" altLang="zh-CN" sz="2800" dirty="0" smtClean="0">
                <a:solidFill>
                  <a:prstClr val="black"/>
                </a:solidFill>
              </a:rPr>
              <a:t>){</a:t>
            </a:r>
            <a:r>
              <a:rPr lang="en-US" altLang="zh-CN" sz="2800" dirty="0" smtClean="0">
                <a:solidFill>
                  <a:srgbClr val="0000FF"/>
                </a:solidFill>
              </a:rPr>
              <a:t>C</a:t>
            </a:r>
            <a:r>
              <a:rPr lang="en-US" altLang="zh-CN" sz="2800" dirty="0" smtClean="0">
                <a:solidFill>
                  <a:prstClr val="black"/>
                </a:solidFill>
              </a:rPr>
              <a:t>}) = ?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2349731" y="5070761"/>
          <a:ext cx="6539346" cy="131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465"/>
                <a:gridCol w="2471855"/>
                <a:gridCol w="228302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PSF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PDF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Strong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Weak fairness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?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圆角矩形标注 10"/>
          <p:cNvSpPr/>
          <p:nvPr/>
        </p:nvSpPr>
        <p:spPr>
          <a:xfrm>
            <a:off x="4366954" y="644512"/>
            <a:ext cx="4716086" cy="894903"/>
          </a:xfrm>
          <a:prstGeom prst="wedgeRoundRectCallout">
            <a:avLst>
              <a:gd name="adj1" fmla="val -13103"/>
              <a:gd name="adj2" fmla="val 105159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prstClr val="white"/>
                </a:solidFill>
              </a:rPr>
              <a:t>await(B){C}</a:t>
            </a:r>
            <a:r>
              <a:rPr lang="en-US" altLang="zh-CN" sz="2400" dirty="0">
                <a:solidFill>
                  <a:prstClr val="white"/>
                </a:solidFill>
              </a:rPr>
              <a:t> provides more progress than needed (for PDF)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17111" y="3274200"/>
            <a:ext cx="57662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await(</a:t>
            </a:r>
            <a:r>
              <a:rPr lang="en-US" altLang="zh-CN" sz="2800" dirty="0" smtClean="0">
                <a:solidFill>
                  <a:srgbClr val="0000FF"/>
                </a:solidFill>
              </a:rPr>
              <a:t>B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 </a:t>
            </a:r>
            <a:r>
              <a:rPr lang="en-US" altLang="zh-CN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done</a:t>
            </a:r>
            <a:r>
              <a:rPr lang="en-US" altLang="zh-CN" sz="2800" dirty="0" smtClean="0">
                <a:solidFill>
                  <a:prstClr val="black"/>
                </a:solidFill>
              </a:rPr>
              <a:t>){  </a:t>
            </a:r>
            <a:r>
              <a:rPr lang="en-US" altLang="zh-CN" sz="2800" dirty="0" smtClean="0">
                <a:solidFill>
                  <a:srgbClr val="0000FF"/>
                </a:solidFill>
              </a:rPr>
              <a:t>C</a:t>
            </a:r>
            <a:r>
              <a:rPr lang="en-US" altLang="zh-CN" sz="2800" dirty="0" smtClean="0">
                <a:solidFill>
                  <a:prstClr val="black"/>
                </a:solidFill>
              </a:rPr>
              <a:t>;  </a:t>
            </a:r>
            <a:r>
              <a:rPr lang="en-US" altLang="zh-CN" sz="2800" dirty="0" smtClean="0">
                <a:solidFill>
                  <a:srgbClr val="FF0000"/>
                </a:solidFill>
              </a:rPr>
              <a:t>done := true</a:t>
            </a:r>
            <a:r>
              <a:rPr lang="en-US" altLang="zh-CN" sz="2800" dirty="0" smtClean="0">
                <a:solidFill>
                  <a:prstClr val="black"/>
                </a:solidFill>
              </a:rPr>
              <a:t>;  };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done := false;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17111" y="2741169"/>
            <a:ext cx="6822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done:</a:t>
            </a:r>
            <a:r>
              <a:rPr lang="en-US" altLang="zh-CN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 auxiliary Boolean </a:t>
            </a:r>
            <a:r>
              <a:rPr lang="en-US" altLang="zh-CN" sz="2800" dirty="0" err="1" smtClean="0">
                <a:solidFill>
                  <a:prstClr val="black"/>
                </a:solidFill>
                <a:sym typeface="Symbol" panose="05050102010706020507" pitchFamily="18" charset="2"/>
              </a:rPr>
              <a:t>var</a:t>
            </a:r>
            <a:r>
              <a:rPr lang="en-US" altLang="zh-CN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, initialized to false</a:t>
            </a:r>
            <a:endParaRPr lang="en-US" altLang="zh-CN" sz="2800" dirty="0" smtClean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17110" y="4116654"/>
            <a:ext cx="2683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await(</a:t>
            </a:r>
            <a:r>
              <a:rPr lang="en-US" altLang="zh-CN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done</a:t>
            </a:r>
            <a:r>
              <a:rPr lang="en-US" altLang="zh-CN" sz="2800" dirty="0" smtClean="0">
                <a:solidFill>
                  <a:srgbClr val="FF0000"/>
                </a:solidFill>
              </a:rPr>
              <a:t>){ };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7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9"/>
    </mc:Choice>
    <mc:Fallback xmlns="">
      <p:transition spd="slow" advTm="14149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73" y="1611342"/>
            <a:ext cx="7486537" cy="296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 wrappers in summary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61850"/>
              </p:ext>
            </p:extLst>
          </p:nvPr>
        </p:nvGraphicFramePr>
        <p:xfrm>
          <a:off x="1080655" y="4890655"/>
          <a:ext cx="7165572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469"/>
                <a:gridCol w="2435448"/>
                <a:gridCol w="250165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PSF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PDF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Strong fairness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859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Weak fairness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8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9"/>
    </mc:Choice>
    <mc:Fallback xmlns="">
      <p:transition spd="slow" advTm="14049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Code wrappers</a:t>
            </a:r>
            <a:r>
              <a:rPr lang="en-US" altLang="zh-CN" dirty="0"/>
              <a:t>: syntactic transformations that turn </a:t>
            </a:r>
            <a:r>
              <a:rPr lang="en-US" altLang="zh-CN" b="1" dirty="0"/>
              <a:t>await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en-US" altLang="zh-CN" dirty="0"/>
              <a:t>){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en-US" altLang="zh-CN" dirty="0"/>
              <a:t>} to proper (possibly </a:t>
            </a:r>
            <a:r>
              <a:rPr lang="en-US" altLang="zh-CN" b="1" dirty="0"/>
              <a:t>non-atomic</a:t>
            </a:r>
            <a:r>
              <a:rPr lang="en-US" altLang="zh-CN" dirty="0"/>
              <a:t>) specs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158239" y="2864426"/>
            <a:ext cx="7437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400" dirty="0" smtClean="0">
                <a:solidFill>
                  <a:prstClr val="black"/>
                </a:solidFill>
              </a:rPr>
              <a:t> lin.</a:t>
            </a:r>
            <a:r>
              <a:rPr lang="en-US" altLang="zh-CN" sz="2400" dirty="0">
                <a:solidFill>
                  <a:prstClr val="black"/>
                </a:solidFill>
              </a:rPr>
              <a:t> +</a:t>
            </a:r>
            <a:r>
              <a:rPr lang="en-US" altLang="zh-CN" sz="2400" dirty="0" smtClean="0">
                <a:solidFill>
                  <a:prstClr val="black"/>
                </a:solidFill>
              </a:rPr>
              <a:t> progress P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P-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-</a:t>
            </a:r>
            <a:r>
              <a:rPr lang="en-US" altLang="zh-CN" sz="2400" dirty="0" smtClean="0"/>
              <a:t>Wrapper( </a:t>
            </a:r>
            <a:r>
              <a:rPr lang="en-US" altLang="zh-CN" sz="2400" b="1" dirty="0" smtClean="0"/>
              <a:t>await</a:t>
            </a:r>
            <a:r>
              <a:rPr lang="en-US" altLang="zh-CN" sz="2400" dirty="0" smtClean="0"/>
              <a:t>(B){ </a:t>
            </a:r>
            <a:r>
              <a:rPr lang="en-US" altLang="zh-CN" sz="2400" dirty="0"/>
              <a:t>C </a:t>
            </a:r>
            <a:r>
              <a:rPr lang="en-US" altLang="zh-CN" sz="2400" dirty="0" smtClean="0"/>
              <a:t>} ) </a:t>
            </a:r>
            <a:endParaRPr lang="zh-CN" alt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862" y="2748743"/>
            <a:ext cx="2998123" cy="1039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862741" y="5910588"/>
            <a:ext cx="167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Obj. </a:t>
            </a:r>
            <a:r>
              <a:rPr lang="en-US" altLang="zh-CN" sz="2400" dirty="0" err="1" smtClean="0"/>
              <a:t>Impl</a:t>
            </a:r>
            <a:r>
              <a:rPr lang="en-US" altLang="zh-CN" sz="2400" dirty="0" smtClean="0"/>
              <a:t>. </a:t>
            </a:r>
            <a:r>
              <a:rPr lang="en-US" altLang="zh-CN" sz="2400" b="1" dirty="0">
                <a:solidFill>
                  <a:srgbClr val="0000FF"/>
                </a:solidFill>
              </a:rPr>
              <a:t>O</a:t>
            </a:r>
            <a:endParaRPr lang="zh-CN" altLang="en-US" sz="240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05" y="5086785"/>
            <a:ext cx="630593" cy="72145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590216" y="4302584"/>
            <a:ext cx="222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await</a:t>
            </a:r>
            <a:r>
              <a:rPr lang="en-US" altLang="zh-CN" sz="2400" dirty="0" smtClean="0"/>
              <a:t>(B){C} </a:t>
            </a:r>
            <a:endParaRPr lang="zh-CN" altLang="en-US" sz="2400" dirty="0"/>
          </a:p>
        </p:txBody>
      </p:sp>
      <p:sp>
        <p:nvSpPr>
          <p:cNvPr id="30" name="右箭头 29"/>
          <p:cNvSpPr/>
          <p:nvPr/>
        </p:nvSpPr>
        <p:spPr>
          <a:xfrm rot="16200000">
            <a:off x="5290820" y="5266386"/>
            <a:ext cx="829820" cy="22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5594545" y="3419599"/>
            <a:ext cx="2023457" cy="759233"/>
            <a:chOff x="5286201" y="3419599"/>
            <a:chExt cx="2023457" cy="759233"/>
          </a:xfrm>
        </p:grpSpPr>
        <p:sp>
          <p:nvSpPr>
            <p:cNvPr id="32" name="右箭头 31"/>
            <p:cNvSpPr/>
            <p:nvPr/>
          </p:nvSpPr>
          <p:spPr>
            <a:xfrm rot="16200000">
              <a:off x="5017769" y="3688031"/>
              <a:ext cx="759233" cy="2223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460250" y="3592466"/>
              <a:ext cx="1849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</a:rPr>
                <a:t>P-</a:t>
              </a:r>
              <a:r>
                <a:rPr lang="en-US" altLang="zh-CN" sz="24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-</a:t>
              </a:r>
              <a:r>
                <a:rPr lang="en-US" altLang="zh-CN" sz="2400" dirty="0" smtClean="0"/>
                <a:t>Wrapper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887262" y="3964914"/>
            <a:ext cx="205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 panose="05050102010706020507" pitchFamily="18" charset="2"/>
              </a:rPr>
              <a:t>P </a:t>
            </a:r>
            <a:r>
              <a:rPr lang="zh-CN" altLang="en-US" dirty="0">
                <a:sym typeface="Symbol" panose="05050102010706020507" pitchFamily="18" charset="2"/>
              </a:rPr>
              <a:t> </a:t>
            </a:r>
            <a:r>
              <a:rPr lang="en-US" altLang="zh-CN" dirty="0">
                <a:sym typeface="Symbol" panose="05050102010706020507" pitchFamily="18" charset="2"/>
              </a:rPr>
              <a:t>{PSF, PDF}</a:t>
            </a:r>
            <a:endParaRPr lang="zh-CN" altLang="en-US" dirty="0"/>
          </a:p>
          <a:p>
            <a:r>
              <a:rPr lang="zh-CN" altLang="en-US" dirty="0" smtClean="0">
                <a:sym typeface="Symbol" panose="05050102010706020507" pitchFamily="18" charset="2"/>
              </a:rPr>
              <a:t> </a:t>
            </a:r>
            <a:r>
              <a:rPr lang="en-US" altLang="zh-CN" dirty="0" smtClean="0">
                <a:sym typeface="Symbol" panose="05050102010706020507" pitchFamily="18" charset="2"/>
              </a:rPr>
              <a:t>{Strong, Weak}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8"/>
    </mc:Choice>
    <mc:Fallback xmlns="">
      <p:transition spd="slow" advTm="17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</a:t>
            </a:r>
            <a:r>
              <a:rPr lang="en-US" altLang="zh-CN" dirty="0" smtClean="0"/>
              <a:t>Ticket locks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244793" y="4046142"/>
            <a:ext cx="160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Ticket locks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20149" y="4013163"/>
            <a:ext cx="6000750" cy="2699244"/>
            <a:chOff x="2956744" y="4258488"/>
            <a:chExt cx="6000750" cy="2699244"/>
          </a:xfrm>
        </p:grpSpPr>
        <p:grpSp>
          <p:nvGrpSpPr>
            <p:cNvPr id="6" name="组合 5"/>
            <p:cNvGrpSpPr/>
            <p:nvPr/>
          </p:nvGrpSpPr>
          <p:grpSpPr>
            <a:xfrm>
              <a:off x="2956744" y="4258488"/>
              <a:ext cx="6000750" cy="2466975"/>
              <a:chOff x="2956744" y="4258488"/>
              <a:chExt cx="6000750" cy="2466975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6744" y="4258488"/>
                <a:ext cx="6000750" cy="246697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0197" y="4753132"/>
                <a:ext cx="643955" cy="431450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4032141" y="6496067"/>
              <a:ext cx="3846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smtClean="0">
                  <a:solidFill>
                    <a:prstClr val="black"/>
                  </a:solidFill>
                </a:rPr>
                <a:t>Queue management in banks</a:t>
              </a:r>
              <a:endParaRPr lang="zh-CN" altLang="en-US" sz="2400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14049" y="1738270"/>
            <a:ext cx="3530592" cy="2323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acq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    local</a:t>
            </a: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i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  <a:endParaRPr lang="en-US" altLang="zh-CN" sz="20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   </a:t>
            </a:r>
            <a:r>
              <a:rPr lang="en-US" altLang="zh-CN" sz="2000" dirty="0" err="1">
                <a:solidFill>
                  <a:prstClr val="black"/>
                </a:solidFill>
              </a:rPr>
              <a:t>i</a:t>
            </a:r>
            <a:r>
              <a:rPr lang="en-US" altLang="zh-CN" sz="2000" dirty="0">
                <a:solidFill>
                  <a:prstClr val="black"/>
                </a:solidFill>
              </a:rPr>
              <a:t> := </a:t>
            </a:r>
            <a:r>
              <a:rPr lang="en-US" altLang="zh-CN" sz="2000" b="1" dirty="0" err="1">
                <a:solidFill>
                  <a:prstClr val="black"/>
                </a:solidFill>
              </a:rPr>
              <a:t>getAndInc</a:t>
            </a:r>
            <a:r>
              <a:rPr lang="en-US" altLang="zh-CN" sz="2000" dirty="0">
                <a:solidFill>
                  <a:prstClr val="black"/>
                </a:solidFill>
              </a:rPr>
              <a:t>( </a:t>
            </a:r>
            <a:r>
              <a:rPr lang="en-US" altLang="zh-CN" sz="2000" b="1" dirty="0">
                <a:solidFill>
                  <a:srgbClr val="0000FF"/>
                </a:solidFill>
              </a:rPr>
              <a:t>next</a:t>
            </a:r>
            <a:r>
              <a:rPr lang="en-US" altLang="zh-CN" sz="2000" dirty="0">
                <a:solidFill>
                  <a:prstClr val="black"/>
                </a:solidFill>
              </a:rPr>
              <a:t> ); 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</a:rPr>
              <a:t>    </a:t>
            </a:r>
            <a:r>
              <a:rPr lang="en-US" altLang="zh-CN" sz="2000" b="1" dirty="0">
                <a:solidFill>
                  <a:prstClr val="black"/>
                </a:solidFill>
              </a:rPr>
              <a:t>while</a:t>
            </a:r>
            <a:r>
              <a:rPr lang="en-US" altLang="zh-CN" sz="2000" dirty="0">
                <a:solidFill>
                  <a:prstClr val="black"/>
                </a:solidFill>
              </a:rPr>
              <a:t>( </a:t>
            </a:r>
            <a:r>
              <a:rPr lang="en-US" altLang="zh-CN" sz="2000" dirty="0" err="1">
                <a:solidFill>
                  <a:prstClr val="black"/>
                </a:solidFill>
              </a:rPr>
              <a:t>i</a:t>
            </a:r>
            <a:r>
              <a:rPr lang="en-US" altLang="zh-CN" sz="2000" dirty="0">
                <a:solidFill>
                  <a:prstClr val="black"/>
                </a:solidFill>
              </a:rPr>
              <a:t> != </a:t>
            </a:r>
            <a:r>
              <a:rPr lang="en-US" altLang="zh-CN" sz="2000" b="1" dirty="0">
                <a:solidFill>
                  <a:srgbClr val="0000FF"/>
                </a:solidFill>
              </a:rPr>
              <a:t>serving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) {} 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err="1" smtClean="0">
                <a:solidFill>
                  <a:prstClr val="black"/>
                </a:solidFill>
              </a:rPr>
              <a:t>rel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() {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  serving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:=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serving</a:t>
            </a:r>
            <a:r>
              <a:rPr lang="en-US" altLang="zh-CN" sz="2000" dirty="0" smtClean="0">
                <a:solidFill>
                  <a:prstClr val="black"/>
                </a:solidFill>
              </a:rPr>
              <a:t> + 1;  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}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906803" y="4109990"/>
            <a:ext cx="655116" cy="1364691"/>
            <a:chOff x="7043398" y="4355315"/>
            <a:chExt cx="655116" cy="1364691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7370956" y="4721972"/>
              <a:ext cx="0" cy="99803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7043398" y="4355315"/>
              <a:ext cx="655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next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33" y="4109990"/>
            <a:ext cx="1384436" cy="138443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457560" y="4184400"/>
            <a:ext cx="1159846" cy="539132"/>
            <a:chOff x="6007992" y="4744438"/>
            <a:chExt cx="1159846" cy="539132"/>
          </a:xfrm>
        </p:grpSpPr>
        <p:cxnSp>
          <p:nvCxnSpPr>
            <p:cNvPr id="17" name="直接箭头连接符 16"/>
            <p:cNvCxnSpPr/>
            <p:nvPr/>
          </p:nvCxnSpPr>
          <p:spPr>
            <a:xfrm flipH="1">
              <a:off x="6007992" y="5067845"/>
              <a:ext cx="535406" cy="21572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6213089" y="4744438"/>
              <a:ext cx="954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serving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30826" y="3990085"/>
            <a:ext cx="247184" cy="852724"/>
            <a:chOff x="7043398" y="4411070"/>
            <a:chExt cx="247184" cy="852724"/>
          </a:xfrm>
        </p:grpSpPr>
        <p:cxnSp>
          <p:nvCxnSpPr>
            <p:cNvPr id="20" name="直接箭头连接符 19"/>
            <p:cNvCxnSpPr/>
            <p:nvPr/>
          </p:nvCxnSpPr>
          <p:spPr>
            <a:xfrm>
              <a:off x="7166990" y="4769590"/>
              <a:ext cx="0" cy="49420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7043398" y="4411070"/>
              <a:ext cx="247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FF0000"/>
                  </a:solidFill>
                </a:rPr>
                <a:t>i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030826" y="2454839"/>
            <a:ext cx="88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Fair!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6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05"/>
    </mc:Choice>
    <mc:Fallback xmlns="">
      <p:transition spd="slow" advTm="27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Code wrappers</a:t>
            </a:r>
            <a:r>
              <a:rPr lang="en-US" altLang="zh-CN" dirty="0"/>
              <a:t>: syntactic transformations that turn </a:t>
            </a:r>
            <a:r>
              <a:rPr lang="en-US" altLang="zh-CN" b="1" dirty="0"/>
              <a:t>await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en-US" altLang="zh-CN" dirty="0"/>
              <a:t>){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en-US" altLang="zh-CN" dirty="0"/>
              <a:t>} to proper (possibly </a:t>
            </a:r>
            <a:r>
              <a:rPr lang="en-US" altLang="zh-CN" b="1" dirty="0"/>
              <a:t>non-atomic</a:t>
            </a:r>
            <a:r>
              <a:rPr lang="en-US" altLang="zh-CN" dirty="0"/>
              <a:t>) specs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158239" y="2864426"/>
            <a:ext cx="7437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400" dirty="0" smtClean="0">
                <a:solidFill>
                  <a:prstClr val="black"/>
                </a:solidFill>
              </a:rPr>
              <a:t> lin.</a:t>
            </a:r>
            <a:r>
              <a:rPr lang="en-US" altLang="zh-CN" sz="2400" dirty="0">
                <a:solidFill>
                  <a:prstClr val="black"/>
                </a:solidFill>
              </a:rPr>
              <a:t> +</a:t>
            </a:r>
            <a:r>
              <a:rPr lang="en-US" altLang="zh-CN" sz="2400" dirty="0" smtClean="0">
                <a:solidFill>
                  <a:prstClr val="black"/>
                </a:solidFill>
              </a:rPr>
              <a:t> progress P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P-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-</a:t>
            </a:r>
            <a:r>
              <a:rPr lang="en-US" altLang="zh-CN" sz="2400" dirty="0" smtClean="0"/>
              <a:t>Wrapper( </a:t>
            </a:r>
            <a:r>
              <a:rPr lang="en-US" altLang="zh-CN" sz="2400" b="1" dirty="0" smtClean="0"/>
              <a:t>await</a:t>
            </a:r>
            <a:r>
              <a:rPr lang="en-US" altLang="zh-CN" sz="2400" dirty="0" smtClean="0"/>
              <a:t>(B){ </a:t>
            </a:r>
            <a:r>
              <a:rPr lang="en-US" altLang="zh-CN" sz="2400" dirty="0"/>
              <a:t>C </a:t>
            </a:r>
            <a:r>
              <a:rPr lang="en-US" altLang="zh-CN" sz="2400" dirty="0" smtClean="0"/>
              <a:t>} ) </a:t>
            </a:r>
            <a:endParaRPr lang="zh-CN" alt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94867" y="3298297"/>
            <a:ext cx="205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sym typeface="Symbol" panose="05050102010706020507" pitchFamily="18" charset="2"/>
              </a:rPr>
              <a:t>P </a:t>
            </a:r>
            <a:r>
              <a:rPr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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{PSF, PDF}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 smtClean="0">
                <a:sym typeface="Symbol" panose="05050102010706020507" pitchFamily="18" charset="2"/>
              </a:rPr>
              <a:t> </a:t>
            </a:r>
            <a:r>
              <a:rPr lang="en-US" altLang="zh-CN" dirty="0" smtClean="0">
                <a:sym typeface="Symbol" panose="05050102010706020507" pitchFamily="18" charset="2"/>
              </a:rPr>
              <a:t>{Strong, Weak}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404312" y="4020992"/>
            <a:ext cx="3605900" cy="957671"/>
          </a:xfrm>
          <a:prstGeom prst="wedgeRoundRectCallout">
            <a:avLst>
              <a:gd name="adj1" fmla="val 42961"/>
              <a:gd name="adj2" fmla="val -1206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FF00"/>
                </a:solidFill>
              </a:rPr>
              <a:t>Abstraction Theorem</a:t>
            </a:r>
          </a:p>
          <a:p>
            <a:pPr algn="ctr"/>
            <a:r>
              <a:rPr lang="en-US" altLang="zh-CN" sz="2800" dirty="0" smtClean="0"/>
              <a:t>to establish equiv.</a:t>
            </a:r>
            <a:endParaRPr lang="zh-CN" altLang="en-US" sz="2800" dirty="0"/>
          </a:p>
        </p:txBody>
      </p:sp>
      <p:sp>
        <p:nvSpPr>
          <p:cNvPr id="27" name="文本框 26"/>
          <p:cNvSpPr txBox="1"/>
          <p:nvPr/>
        </p:nvSpPr>
        <p:spPr>
          <a:xfrm>
            <a:off x="1158239" y="5054593"/>
            <a:ext cx="713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i="1" dirty="0" smtClean="0"/>
              <a:t>Justifies wrappers: abstractions NOT too weak</a:t>
            </a:r>
            <a:endParaRPr lang="en-US" altLang="zh-CN" sz="2800" b="1" i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1158240" y="5653743"/>
            <a:ext cx="543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i="1" dirty="0" smtClean="0"/>
              <a:t>Justifies P (PSF/PDF): implies CR</a:t>
            </a:r>
            <a:endParaRPr lang="en-US" altLang="zh-CN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5"/>
    </mc:Choice>
    <mc:Fallback xmlns="">
      <p:transition spd="slow" advTm="30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Program logic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745870" y="4504067"/>
            <a:ext cx="7671157" cy="1171757"/>
            <a:chOff x="1158239" y="2077616"/>
            <a:chExt cx="7671157" cy="1171757"/>
          </a:xfrm>
        </p:grpSpPr>
        <p:sp>
          <p:nvSpPr>
            <p:cNvPr id="16" name="矩形 15"/>
            <p:cNvSpPr/>
            <p:nvPr/>
          </p:nvSpPr>
          <p:spPr>
            <a:xfrm>
              <a:off x="1158239" y="2077616"/>
              <a:ext cx="74371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FF"/>
                  </a:solidFill>
                </a:rPr>
                <a:t>O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 lin.</a:t>
              </a:r>
              <a:r>
                <a:rPr lang="en-US" altLang="zh-CN" sz="2400" dirty="0">
                  <a:solidFill>
                    <a:prstClr val="black"/>
                  </a:solidFill>
                </a:rPr>
                <a:t> +</a:t>
              </a:r>
              <a:r>
                <a:rPr lang="en-US" altLang="zh-CN" sz="2400" dirty="0" smtClean="0">
                  <a:solidFill>
                    <a:prstClr val="black"/>
                  </a:solidFill>
                </a:rPr>
                <a:t> progress P  </a:t>
              </a:r>
              <a:r>
                <a:rPr lang="en-US" altLang="zh-CN" sz="2400" b="1" dirty="0" smtClean="0">
                  <a:solidFill>
                    <a:prstClr val="black"/>
                  </a:solidFill>
                  <a:sym typeface="Symbol" panose="05050102010706020507" pitchFamily="18" charset="2"/>
                </a:rPr>
                <a:t></a:t>
              </a:r>
              <a:r>
                <a:rPr lang="en-US" altLang="zh-CN" sz="2400" b="1" dirty="0" smtClean="0">
                  <a:solidFill>
                    <a:prstClr val="black"/>
                  </a:solidFill>
                </a:rPr>
                <a:t>   </a:t>
              </a:r>
              <a:r>
                <a:rPr lang="en-US" altLang="zh-CN" sz="2400" b="1" dirty="0" smtClean="0">
                  <a:solidFill>
                    <a:srgbClr val="0000FF"/>
                  </a:solidFill>
                </a:rPr>
                <a:t>O  </a:t>
              </a:r>
              <a:r>
                <a:rPr lang="en-US" altLang="zh-CN" sz="2400" b="1" dirty="0" smtClean="0">
                  <a:solidFill>
                    <a:prstClr val="black"/>
                  </a:solidFill>
                  <a:sym typeface="Symbol"/>
                </a:rPr>
                <a:t></a:t>
              </a:r>
              <a:r>
                <a:rPr lang="en-US" altLang="zh-CN" sz="2400" b="1" baseline="-25000" dirty="0" err="1">
                  <a:solidFill>
                    <a:prstClr val="black"/>
                  </a:solidFill>
                  <a:sym typeface="Symbol"/>
                </a:rPr>
                <a:t>ctxt</a:t>
              </a:r>
              <a:r>
                <a:rPr lang="en-US" altLang="zh-CN" sz="2400" b="1" dirty="0">
                  <a:solidFill>
                    <a:prstClr val="black"/>
                  </a:solidFill>
                  <a:sym typeface="Symbol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</a:rPr>
                <a:t>P-</a:t>
              </a:r>
              <a:r>
                <a:rPr lang="en-US" altLang="zh-CN" sz="2400" dirty="0">
                  <a:solidFill>
                    <a:srgbClr val="FF0000"/>
                  </a:solidFill>
                  <a:sym typeface="Symbol" panose="05050102010706020507" pitchFamily="18" charset="2"/>
                </a:rPr>
                <a:t>-</a:t>
              </a:r>
              <a:r>
                <a:rPr lang="en-US" altLang="zh-CN" sz="2400" dirty="0" smtClean="0"/>
                <a:t>Wrapper( </a:t>
              </a:r>
              <a:r>
                <a:rPr lang="en-US" altLang="zh-CN" sz="2400" b="1" dirty="0" smtClean="0"/>
                <a:t>await</a:t>
              </a:r>
              <a:r>
                <a:rPr lang="en-US" altLang="zh-CN" sz="2400" dirty="0" smtClean="0"/>
                <a:t>(B){ </a:t>
              </a:r>
              <a:r>
                <a:rPr lang="en-US" altLang="zh-CN" sz="2400" dirty="0"/>
                <a:t>C </a:t>
              </a:r>
              <a:r>
                <a:rPr lang="en-US" altLang="zh-CN" sz="2400" dirty="0" smtClean="0"/>
                <a:t>} ) </a:t>
              </a:r>
              <a:endParaRPr lang="zh-CN" altLang="en-US" sz="2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774161" y="2603042"/>
              <a:ext cx="2055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P </a:t>
              </a:r>
              <a:r>
                <a:rPr lang="zh-CN" altLang="en-US" dirty="0">
                  <a:solidFill>
                    <a:srgbClr val="FF0000"/>
                  </a:solidFill>
                  <a:sym typeface="Symbol" panose="05050102010706020507" pitchFamily="18" charset="2"/>
                </a:rPr>
                <a:t> </a:t>
              </a:r>
              <a:r>
                <a:rPr lang="en-US" altLang="zh-CN" dirty="0">
                  <a:solidFill>
                    <a:srgbClr val="FF0000"/>
                  </a:solidFill>
                  <a:sym typeface="Symbol" panose="05050102010706020507" pitchFamily="18" charset="2"/>
                </a:rPr>
                <a:t>{PSF, PDF}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 smtClean="0">
                  <a:sym typeface="Symbol" panose="05050102010706020507" pitchFamily="18" charset="2"/>
                </a:rPr>
                <a:t> </a:t>
              </a:r>
              <a:r>
                <a:rPr lang="en-US" altLang="zh-CN" dirty="0" smtClean="0">
                  <a:sym typeface="Symbol" panose="05050102010706020507" pitchFamily="18" charset="2"/>
                </a:rPr>
                <a:t>{Strong, Weak}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41994" y="1909293"/>
            <a:ext cx="5231518" cy="1386746"/>
            <a:chOff x="284035" y="3345355"/>
            <a:chExt cx="5231518" cy="1386746"/>
          </a:xfrm>
        </p:grpSpPr>
        <p:grpSp>
          <p:nvGrpSpPr>
            <p:cNvPr id="8" name="组合 7"/>
            <p:cNvGrpSpPr/>
            <p:nvPr/>
          </p:nvGrpSpPr>
          <p:grpSpPr>
            <a:xfrm>
              <a:off x="284035" y="3345355"/>
              <a:ext cx="3812667" cy="1029740"/>
              <a:chOff x="2961494" y="3802867"/>
              <a:chExt cx="3812667" cy="102974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961494" y="3802867"/>
                <a:ext cx="3812667" cy="952796"/>
                <a:chOff x="975746" y="4125597"/>
                <a:chExt cx="3102302" cy="952796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1290735" y="4555173"/>
                  <a:ext cx="2787313" cy="523220"/>
                  <a:chOff x="1076641" y="4760343"/>
                  <a:chExt cx="2787313" cy="523220"/>
                </a:xfrm>
              </p:grpSpPr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2584998" y="4760343"/>
                    <a:ext cx="12789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{p} </a:t>
                    </a:r>
                    <a:r>
                      <a:rPr kumimoji="0" lang="en-US" altLang="zh-CN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</a:rPr>
                      <a:t>O</a:t>
                    </a:r>
                    <a:r>
                      <a:rPr kumimoji="0" lang="en-US" altLang="zh-CN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 : </a:t>
                    </a:r>
                    <a:r>
                      <a:rPr kumimoji="0" lang="en-US" altLang="zh-CN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sym typeface="Symbol" panose="05050102010706020507" pitchFamily="18" charset="2"/>
                      </a:rPr>
                      <a:t>A</a:t>
                    </a:r>
                    <a:endParaRPr kumimoji="0" lang="zh-CN" alt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2110230" y="4874084"/>
                    <a:ext cx="203867" cy="268003"/>
                    <a:chOff x="1737681" y="5462084"/>
                    <a:chExt cx="195747" cy="283336"/>
                  </a:xfrm>
                </p:grpSpPr>
                <p:cxnSp>
                  <p:nvCxnSpPr>
                    <p:cNvPr id="30" name="直接连接符 29"/>
                    <p:cNvCxnSpPr/>
                    <p:nvPr/>
                  </p:nvCxnSpPr>
                  <p:spPr>
                    <a:xfrm>
                      <a:off x="1737681" y="5462084"/>
                      <a:ext cx="0" cy="283336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1" name="直接连接符 30"/>
                    <p:cNvCxnSpPr/>
                    <p:nvPr/>
                  </p:nvCxnSpPr>
                  <p:spPr>
                    <a:xfrm>
                      <a:off x="1737681" y="5605634"/>
                      <a:ext cx="19574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1076641" y="4760343"/>
                    <a:ext cx="123745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8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rPr>
                      <a:t>D</a:t>
                    </a:r>
                    <a:r>
                      <a:rPr kumimoji="0" lang="en-US" altLang="zh-CN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, R, </a:t>
                    </a:r>
                    <a:r>
                      <a:rPr kumimoji="0" lang="en-US" altLang="zh-CN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sym typeface="Symbol" panose="05050102010706020507" pitchFamily="18" charset="2"/>
                      </a:rPr>
                      <a:t>G</a:t>
                    </a:r>
                    <a:endParaRPr kumimoji="0" lang="zh-CN" alt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2" name="文本框 31"/>
                <p:cNvSpPr txBox="1"/>
                <p:nvPr/>
              </p:nvSpPr>
              <p:spPr>
                <a:xfrm>
                  <a:off x="975746" y="4125597"/>
                  <a:ext cx="25187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 smtClean="0"/>
                    <a:t>Program logic:</a:t>
                  </a:r>
                  <a:endParaRPr lang="zh-CN" altLang="en-US" sz="2400" dirty="0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4703326" y="4494053"/>
                <a:ext cx="6651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(P, </a:t>
                </a:r>
                <a:r>
                  <a:rPr lang="en-US" altLang="zh-CN" sz="16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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)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3562375" y="4331991"/>
              <a:ext cx="19531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A</a:t>
              </a:r>
              <a:r>
                <a:rPr lang="en-US" altLang="zh-CN" sz="2000" b="1" dirty="0" smtClean="0">
                  <a:solidFill>
                    <a:srgbClr val="0000FF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zh-CN" sz="2000" dirty="0" smtClean="0">
                  <a:sym typeface="Symbol" panose="05050102010706020507" pitchFamily="18" charset="2"/>
                </a:rPr>
                <a:t>::= </a:t>
              </a:r>
              <a:r>
                <a:rPr lang="en-US" altLang="zh-CN" sz="2000" b="1" dirty="0" smtClean="0">
                  <a:sym typeface="Wingdings 3" panose="05040102010807070707" pitchFamily="18" charset="2"/>
                </a:rPr>
                <a:t>await</a:t>
              </a:r>
              <a:r>
                <a:rPr lang="en-US" altLang="zh-CN" sz="2000" dirty="0" smtClean="0">
                  <a:sym typeface="Wingdings 3" panose="05040102010807070707" pitchFamily="18" charset="2"/>
                </a:rPr>
                <a:t>(B){C</a:t>
              </a:r>
              <a:r>
                <a:rPr lang="en-US" altLang="zh-CN" sz="2000" dirty="0" smtClean="0">
                  <a:sym typeface="Symbol" panose="05050102010706020507" pitchFamily="18" charset="2"/>
                </a:rPr>
                <a:t>}</a:t>
              </a:r>
              <a:endParaRPr lang="en-US" altLang="zh-CN" sz="20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38702" y="3538599"/>
            <a:ext cx="1898596" cy="845264"/>
            <a:chOff x="4577743" y="2878832"/>
            <a:chExt cx="1898596" cy="845264"/>
          </a:xfrm>
        </p:grpSpPr>
        <p:sp>
          <p:nvSpPr>
            <p:cNvPr id="10" name="燕尾形箭头 9"/>
            <p:cNvSpPr/>
            <p:nvPr/>
          </p:nvSpPr>
          <p:spPr>
            <a:xfrm rot="5400000">
              <a:off x="4280694" y="3175881"/>
              <a:ext cx="845264" cy="25116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928434" y="3006366"/>
              <a:ext cx="1547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Soundness</a:t>
              </a:r>
              <a:endParaRPr lang="zh-CN" altLang="en-US" dirty="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655481" y="5827058"/>
            <a:ext cx="671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Allows us to verify </a:t>
            </a:r>
            <a:r>
              <a:rPr lang="en-US" altLang="zh-CN" sz="2400" dirty="0" err="1" smtClean="0"/>
              <a:t>linearizability</a:t>
            </a:r>
            <a:r>
              <a:rPr lang="en-US" altLang="zh-CN" sz="2400" dirty="0" smtClean="0"/>
              <a:t> and PSF/PDF</a:t>
            </a:r>
            <a:endParaRPr lang="zh-CN" altLang="en-US" dirty="0"/>
          </a:p>
        </p:txBody>
      </p:sp>
      <p:sp>
        <p:nvSpPr>
          <p:cNvPr id="9" name="圆角矩形标注 8"/>
          <p:cNvSpPr/>
          <p:nvPr/>
        </p:nvSpPr>
        <p:spPr>
          <a:xfrm>
            <a:off x="4464430" y="911152"/>
            <a:ext cx="4419815" cy="899741"/>
          </a:xfrm>
          <a:prstGeom prst="wedgeRoundRectCallout">
            <a:avLst>
              <a:gd name="adj1" fmla="val -46204"/>
              <a:gd name="adj2" fmla="val 92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Extension of </a:t>
            </a:r>
            <a:r>
              <a:rPr lang="en-US" altLang="zh-CN" sz="2400" b="1" dirty="0" err="1" smtClean="0"/>
              <a:t>LiLi</a:t>
            </a:r>
            <a:r>
              <a:rPr lang="en-US" altLang="zh-CN" sz="2400" dirty="0" smtClean="0"/>
              <a:t> </a:t>
            </a:r>
            <a:r>
              <a:rPr lang="en-US" altLang="zh-CN" dirty="0" smtClean="0">
                <a:solidFill>
                  <a:srgbClr val="FFFFCC"/>
                </a:solidFill>
              </a:rPr>
              <a:t>[Liang &amp;</a:t>
            </a:r>
            <a:r>
              <a:rPr lang="zh-CN" altLang="en-US" dirty="0">
                <a:solidFill>
                  <a:srgbClr val="FFFFCC"/>
                </a:solidFill>
              </a:rPr>
              <a:t> </a:t>
            </a:r>
            <a:r>
              <a:rPr lang="en-US" altLang="zh-CN" dirty="0" smtClean="0">
                <a:solidFill>
                  <a:srgbClr val="FFFFCC"/>
                </a:solidFill>
              </a:rPr>
              <a:t>Feng 2016]</a:t>
            </a:r>
            <a:r>
              <a:rPr lang="en-US" altLang="zh-CN" sz="2400" dirty="0" smtClean="0">
                <a:solidFill>
                  <a:srgbClr val="FFFFCC"/>
                </a:solidFill>
              </a:rPr>
              <a:t> </a:t>
            </a:r>
            <a:r>
              <a:rPr lang="en-US" altLang="zh-CN" sz="2400" dirty="0" smtClean="0"/>
              <a:t>for SF &amp; DF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628650" y="4504067"/>
            <a:ext cx="3046879" cy="52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5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83"/>
    </mc:Choice>
    <mc:Fallback xmlns="">
      <p:transition spd="slow" advTm="43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Study progress of objects with partial methods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lvl="1">
              <a:spcBef>
                <a:spcPts val="1200"/>
              </a:spcBef>
            </a:pPr>
            <a:r>
              <a:rPr lang="en-US" altLang="zh-CN" dirty="0" smtClean="0"/>
              <a:t>2 new progress properties: PSF &amp; PDF</a:t>
            </a:r>
          </a:p>
          <a:p>
            <a:pPr lvl="1">
              <a:spcBef>
                <a:spcPts val="1200"/>
              </a:spcBef>
            </a:pPr>
            <a:r>
              <a:rPr lang="en-US" altLang="zh-CN" dirty="0" smtClean="0"/>
              <a:t>4 wrappers to generate abstractions </a:t>
            </a:r>
          </a:p>
          <a:p>
            <a:pPr lvl="2">
              <a:spcBef>
                <a:spcPts val="1200"/>
              </a:spcBef>
            </a:pPr>
            <a:r>
              <a:rPr lang="en-US" altLang="zh-CN" dirty="0" smtClean="0"/>
              <a:t>for PSF/PDF objects under strongly/weakly fair scheduling</a:t>
            </a:r>
          </a:p>
          <a:p>
            <a:pPr lvl="1">
              <a:spcBef>
                <a:spcPts val="1200"/>
              </a:spcBef>
            </a:pPr>
            <a:r>
              <a:rPr lang="en-US" altLang="zh-CN" dirty="0" smtClean="0"/>
              <a:t>Abstraction Theorem</a:t>
            </a:r>
          </a:p>
          <a:p>
            <a:pPr lvl="1">
              <a:spcBef>
                <a:spcPts val="1200"/>
              </a:spcBef>
            </a:pPr>
            <a:r>
              <a:rPr lang="en-US" altLang="zh-CN" dirty="0" smtClean="0"/>
              <a:t>A new program logic for </a:t>
            </a:r>
            <a:r>
              <a:rPr lang="en-US" altLang="zh-CN" dirty="0" err="1" smtClean="0"/>
              <a:t>Linearizability</a:t>
            </a:r>
            <a:r>
              <a:rPr lang="en-US" altLang="zh-CN" dirty="0" smtClean="0"/>
              <a:t> + PSF </a:t>
            </a:r>
            <a:r>
              <a:rPr lang="en-US" altLang="zh-CN" dirty="0"/>
              <a:t>/</a:t>
            </a:r>
            <a:r>
              <a:rPr lang="en-US" altLang="zh-CN" dirty="0" smtClean="0"/>
              <a:t> PDF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08424" y="2479312"/>
            <a:ext cx="752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400" dirty="0" smtClean="0">
                <a:solidFill>
                  <a:prstClr val="black"/>
                </a:solidFill>
              </a:rPr>
              <a:t> lin.</a:t>
            </a:r>
            <a:r>
              <a:rPr lang="en-US" altLang="zh-CN" sz="2400" dirty="0">
                <a:solidFill>
                  <a:prstClr val="black"/>
                </a:solidFill>
              </a:rPr>
              <a:t> +</a:t>
            </a:r>
            <a:r>
              <a:rPr lang="en-US" altLang="zh-CN" sz="2400" dirty="0" smtClean="0">
                <a:solidFill>
                  <a:prstClr val="black"/>
                </a:solidFill>
              </a:rPr>
              <a:t> progress P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P-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-</a:t>
            </a:r>
            <a:r>
              <a:rPr lang="en-US" altLang="zh-CN" sz="2400" dirty="0" smtClean="0"/>
              <a:t>Wrapper( </a:t>
            </a:r>
            <a:r>
              <a:rPr lang="en-US" altLang="zh-CN" sz="2400" kern="0" dirty="0" smtClean="0">
                <a:sym typeface="Symbol" panose="05050102010706020507" pitchFamily="18" charset="2"/>
              </a:rPr>
              <a:t>await(B){C}</a:t>
            </a:r>
            <a:r>
              <a:rPr lang="zh-CN" altLang="en-US" sz="2400" kern="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 smtClean="0"/>
              <a:t>) </a:t>
            </a:r>
            <a:endParaRPr lang="zh-CN" alt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7340" y="2940977"/>
            <a:ext cx="205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P </a:t>
            </a:r>
            <a:r>
              <a:rPr lang="zh-CN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 </a:t>
            </a:r>
            <a:r>
              <a:rPr lang="en-US" altLang="zh-CN" b="1" dirty="0">
                <a:solidFill>
                  <a:srgbClr val="FF0000"/>
                </a:solidFill>
                <a:sym typeface="Symbol" panose="05050102010706020507" pitchFamily="18" charset="2"/>
              </a:rPr>
              <a:t>{PSF, PDF}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dirty="0" smtClean="0">
                <a:sym typeface="Symbol" panose="05050102010706020507" pitchFamily="18" charset="2"/>
              </a:rPr>
              <a:t> </a:t>
            </a:r>
            <a:r>
              <a:rPr lang="en-US" altLang="zh-CN" dirty="0" smtClean="0">
                <a:sym typeface="Symbol" panose="05050102010706020507" pitchFamily="18" charset="2"/>
              </a:rPr>
              <a:t>{Strong, Weak}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2922495" y="2940977"/>
            <a:ext cx="1213223" cy="51342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4619625" y="2995613"/>
            <a:ext cx="776288" cy="92868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2445721" y="2901488"/>
            <a:ext cx="1028794" cy="192226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939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06"/>
    </mc:Choice>
    <mc:Fallback xmlns="">
      <p:transition spd="slow" advTm="31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635" y="2598479"/>
            <a:ext cx="6304165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73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4"/>
    </mc:Choice>
    <mc:Fallback xmlns="">
      <p:transition spd="slow" advTm="29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/>
              <a:t>Not all locks are equally good!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70587" y="5497477"/>
            <a:ext cx="452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How to distinguish them?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0587" y="5959142"/>
            <a:ext cx="582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What are the progress-aware abstractions?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98" y="2098486"/>
            <a:ext cx="4028908" cy="302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055" y="2091380"/>
            <a:ext cx="4059106" cy="304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0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3"/>
    </mc:Choice>
    <mc:Fallback xmlns="">
      <p:transition spd="slow" advTm="25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93926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Abstractions &amp; Contextual Refinements</a:t>
            </a:r>
            <a:endParaRPr lang="zh-CN" altLang="en-US" sz="4000" dirty="0"/>
          </a:p>
        </p:txBody>
      </p:sp>
      <p:grpSp>
        <p:nvGrpSpPr>
          <p:cNvPr id="3" name="组合 2"/>
          <p:cNvGrpSpPr/>
          <p:nvPr/>
        </p:nvGrpSpPr>
        <p:grpSpPr>
          <a:xfrm>
            <a:off x="981657" y="1690689"/>
            <a:ext cx="7236859" cy="1052081"/>
            <a:chOff x="981657" y="1690689"/>
            <a:chExt cx="7236859" cy="1052081"/>
          </a:xfrm>
        </p:grpSpPr>
        <p:sp>
          <p:nvSpPr>
            <p:cNvPr id="10" name="矩形 9"/>
            <p:cNvSpPr/>
            <p:nvPr/>
          </p:nvSpPr>
          <p:spPr>
            <a:xfrm>
              <a:off x="1808017" y="2281105"/>
              <a:ext cx="64104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FF"/>
                  </a:solidFill>
                </a:rPr>
                <a:t>O</a:t>
              </a:r>
              <a:r>
                <a:rPr lang="en-US" altLang="zh-CN" sz="2400" b="1" dirty="0" smtClean="0">
                  <a:solidFill>
                    <a:prstClr val="black"/>
                  </a:solidFill>
                </a:rPr>
                <a:t>  </a:t>
              </a:r>
              <a:r>
                <a:rPr lang="en-US" altLang="zh-CN" sz="2400" b="1" dirty="0" smtClean="0">
                  <a:solidFill>
                    <a:prstClr val="black"/>
                  </a:solidFill>
                  <a:sym typeface="Symbol"/>
                </a:rPr>
                <a:t></a:t>
              </a:r>
              <a:r>
                <a:rPr lang="en-US" altLang="zh-CN" sz="2400" b="1" baseline="-25000" dirty="0" err="1">
                  <a:solidFill>
                    <a:prstClr val="black"/>
                  </a:solidFill>
                  <a:sym typeface="Symbol"/>
                </a:rPr>
                <a:t>ctxt</a:t>
              </a:r>
              <a:r>
                <a:rPr lang="en-US" altLang="zh-CN" sz="2400" b="1" dirty="0">
                  <a:solidFill>
                    <a:prstClr val="black"/>
                  </a:solidFill>
                  <a:sym typeface="Symbol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Lucida Calligraphy" panose="03010101010101010101" pitchFamily="66" charset="0"/>
                  <a:sym typeface="Symbol"/>
                </a:rPr>
                <a:t>A</a:t>
              </a:r>
              <a:r>
                <a:rPr lang="en-US" altLang="zh-CN" sz="2400" b="1" dirty="0">
                  <a:solidFill>
                    <a:prstClr val="black"/>
                  </a:solidFill>
                  <a:sym typeface="Symbol"/>
                </a:rPr>
                <a:t>  </a:t>
              </a:r>
              <a:r>
                <a:rPr lang="en-US" altLang="zh-CN" sz="2400" b="1" dirty="0" smtClean="0">
                  <a:solidFill>
                    <a:prstClr val="black"/>
                  </a:solidFill>
                  <a:sym typeface="Symbol"/>
                </a:rPr>
                <a:t> </a:t>
              </a:r>
              <a:r>
                <a:rPr lang="en-US" altLang="zh-CN" sz="2400" dirty="0" err="1" smtClean="0">
                  <a:solidFill>
                    <a:prstClr val="black"/>
                  </a:solidFill>
                  <a:sym typeface="Symbol"/>
                </a:rPr>
                <a:t>iff</a:t>
              </a:r>
              <a:r>
                <a:rPr lang="en-US" altLang="zh-CN" sz="2400" dirty="0" smtClean="0">
                  <a:solidFill>
                    <a:prstClr val="black"/>
                  </a:solidFill>
                  <a:sym typeface="Symbol"/>
                </a:rPr>
                <a:t>  </a:t>
              </a:r>
              <a:r>
                <a:rPr lang="en-US" altLang="zh-CN" sz="2400" b="1" dirty="0">
                  <a:solidFill>
                    <a:prstClr val="black"/>
                  </a:solidFill>
                  <a:sym typeface="Symbol"/>
                </a:rPr>
                <a:t></a:t>
              </a:r>
              <a:r>
                <a:rPr lang="en-US" altLang="zh-CN" sz="2400" b="1" dirty="0">
                  <a:solidFill>
                    <a:srgbClr val="00B050"/>
                  </a:solidFill>
                  <a:sym typeface="Symbol"/>
                </a:rPr>
                <a:t>C</a:t>
              </a:r>
              <a:r>
                <a:rPr lang="en-US" altLang="zh-CN" sz="2400" dirty="0">
                  <a:solidFill>
                    <a:prstClr val="black"/>
                  </a:solidFill>
                  <a:sym typeface="Symbol"/>
                </a:rPr>
                <a:t>.  </a:t>
              </a:r>
              <a:r>
                <a:rPr lang="en-US" altLang="zh-CN" sz="2400" dirty="0" err="1">
                  <a:solidFill>
                    <a:prstClr val="black"/>
                  </a:solidFill>
                  <a:sym typeface="Symbol"/>
                </a:rPr>
                <a:t>ObsBeh</a:t>
              </a:r>
              <a:r>
                <a:rPr lang="en-US" altLang="zh-CN" sz="2400" dirty="0">
                  <a:solidFill>
                    <a:prstClr val="black"/>
                  </a:solidFill>
                  <a:sym typeface="Symbol"/>
                </a:rPr>
                <a:t>(</a:t>
              </a:r>
              <a:r>
                <a:rPr lang="en-US" altLang="zh-CN" sz="2400" b="1" dirty="0">
                  <a:solidFill>
                    <a:srgbClr val="00B050"/>
                  </a:solidFill>
                  <a:sym typeface="Symbol"/>
                </a:rPr>
                <a:t>C</a:t>
              </a:r>
              <a:r>
                <a:rPr lang="en-US" altLang="zh-CN" sz="2400" dirty="0">
                  <a:solidFill>
                    <a:prstClr val="black"/>
                  </a:solidFill>
                  <a:sym typeface="Symbol"/>
                </a:rPr>
                <a:t>[</a:t>
              </a:r>
              <a:r>
                <a:rPr lang="en-US" altLang="zh-CN" sz="2400" b="1" dirty="0">
                  <a:solidFill>
                    <a:srgbClr val="0000FF"/>
                  </a:solidFill>
                </a:rPr>
                <a:t>O</a:t>
              </a:r>
              <a:r>
                <a:rPr lang="en-US" altLang="zh-CN" sz="2400" dirty="0">
                  <a:solidFill>
                    <a:prstClr val="black"/>
                  </a:solidFill>
                  <a:sym typeface="Symbol"/>
                </a:rPr>
                <a:t>]) </a:t>
              </a:r>
              <a:r>
                <a:rPr lang="en-US" altLang="zh-CN" sz="2400" b="1" dirty="0">
                  <a:solidFill>
                    <a:prstClr val="black"/>
                  </a:solidFill>
                  <a:sym typeface="Symbol"/>
                </a:rPr>
                <a:t></a:t>
              </a:r>
              <a:r>
                <a:rPr lang="en-US" altLang="zh-CN" sz="2400" dirty="0">
                  <a:solidFill>
                    <a:prstClr val="black"/>
                  </a:solidFill>
                  <a:sym typeface="Symbol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sym typeface="Symbol"/>
                </a:rPr>
                <a:t>ObsBeh</a:t>
              </a:r>
              <a:r>
                <a:rPr lang="en-US" altLang="zh-CN" sz="2400" dirty="0">
                  <a:solidFill>
                    <a:prstClr val="black"/>
                  </a:solidFill>
                  <a:sym typeface="Symbol"/>
                </a:rPr>
                <a:t>(</a:t>
              </a:r>
              <a:r>
                <a:rPr lang="en-US" altLang="zh-CN" sz="2400" b="1" dirty="0">
                  <a:solidFill>
                    <a:srgbClr val="00B050"/>
                  </a:solidFill>
                  <a:sym typeface="Symbol"/>
                </a:rPr>
                <a:t>C</a:t>
              </a:r>
              <a:r>
                <a:rPr lang="en-US" altLang="zh-CN" sz="2400" dirty="0">
                  <a:solidFill>
                    <a:prstClr val="black"/>
                  </a:solidFill>
                  <a:sym typeface="Symbol"/>
                </a:rPr>
                <a:t>[</a:t>
              </a:r>
              <a:r>
                <a:rPr lang="en-US" altLang="zh-CN" sz="2400" b="1" dirty="0">
                  <a:solidFill>
                    <a:srgbClr val="FF0000"/>
                  </a:solidFill>
                  <a:latin typeface="Lucida Calligraphy" panose="03010101010101010101" pitchFamily="66" charset="0"/>
                  <a:sym typeface="Symbol"/>
                </a:rPr>
                <a:t>A</a:t>
              </a:r>
              <a:r>
                <a:rPr lang="en-US" altLang="zh-CN" sz="2400" dirty="0">
                  <a:solidFill>
                    <a:prstClr val="black"/>
                  </a:solidFill>
                  <a:sym typeface="Symbol"/>
                </a:rPr>
                <a:t>])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981657" y="1690689"/>
              <a:ext cx="42941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black"/>
                  </a:solidFill>
                </a:rPr>
                <a:t>Contextual Refinement (CR):</a:t>
              </a:r>
              <a:endParaRPr lang="zh-CN" altLang="en-U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10" y="2910958"/>
            <a:ext cx="3404217" cy="37437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87" y="3333186"/>
            <a:ext cx="3332312" cy="2385975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1314166" y="5850920"/>
            <a:ext cx="3108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Is 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O </a:t>
            </a:r>
            <a:r>
              <a:rPr lang="en-US" altLang="zh-CN" sz="2200" dirty="0" smtClean="0"/>
              <a:t>as good as </a:t>
            </a:r>
            <a:r>
              <a:rPr lang="en-US" altLang="zh-CN" sz="22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A</a:t>
            </a:r>
            <a:r>
              <a:rPr lang="en-US" altLang="zh-CN" sz="2200" dirty="0" smtClean="0"/>
              <a:t>, </a:t>
            </a:r>
            <a:br>
              <a:rPr lang="en-US" altLang="zh-CN" sz="2200" dirty="0" smtClean="0"/>
            </a:br>
            <a:r>
              <a:rPr lang="en-US" altLang="zh-CN" sz="2200" dirty="0" smtClean="0"/>
              <a:t>from 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C</a:t>
            </a:r>
            <a:r>
              <a:rPr lang="en-US" altLang="zh-CN" sz="2200" b="1" dirty="0" smtClean="0"/>
              <a:t>’s</a:t>
            </a:r>
            <a:r>
              <a:rPr lang="en-US" altLang="zh-CN" sz="2200" dirty="0" smtClean="0"/>
              <a:t> point of view?</a:t>
            </a:r>
            <a:endParaRPr lang="zh-CN" alt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7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20"/>
    </mc:Choice>
    <mc:Fallback xmlns="">
      <p:transition spd="slow" advTm="49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259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Abstractions &amp; Contextual </a:t>
            </a:r>
            <a:r>
              <a:rPr lang="en-US" altLang="zh-CN" sz="4000" dirty="0" smtClean="0"/>
              <a:t>Refinements</a:t>
            </a:r>
            <a:endParaRPr lang="zh-CN" altLang="en-US" sz="4000" dirty="0"/>
          </a:p>
        </p:txBody>
      </p:sp>
      <p:sp>
        <p:nvSpPr>
          <p:cNvPr id="28" name="TextBox 19"/>
          <p:cNvSpPr txBox="1"/>
          <p:nvPr/>
        </p:nvSpPr>
        <p:spPr>
          <a:xfrm>
            <a:off x="962204" y="1783102"/>
            <a:ext cx="754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Abstraction for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linearizable</a:t>
            </a:r>
            <a:r>
              <a:rPr lang="en-US" altLang="zh-CN" sz="2800" dirty="0" smtClean="0">
                <a:solidFill>
                  <a:prstClr val="black"/>
                </a:solidFill>
              </a:rPr>
              <a:t> objects: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atomic</a:t>
            </a:r>
            <a:r>
              <a:rPr lang="en-US" altLang="zh-CN" sz="2800" dirty="0" smtClean="0">
                <a:solidFill>
                  <a:prstClr val="black"/>
                </a:solidFill>
              </a:rPr>
              <a:t> specs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88563" y="2367381"/>
            <a:ext cx="5407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400" dirty="0" smtClean="0">
                <a:solidFill>
                  <a:prstClr val="black"/>
                </a:solidFill>
              </a:rPr>
              <a:t> w.r.t.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atomic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  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962203" y="3069868"/>
            <a:ext cx="779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Similar equiv. results hold for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WF/LF/SF/DF</a:t>
            </a:r>
            <a:r>
              <a:rPr lang="en-US" altLang="zh-CN" sz="2800" dirty="0" smtClean="0">
                <a:solidFill>
                  <a:prstClr val="black"/>
                </a:solidFill>
              </a:rPr>
              <a:t> objects</a:t>
            </a:r>
            <a:r>
              <a:rPr lang="en-US" altLang="zh-CN" sz="2800" dirty="0">
                <a:solidFill>
                  <a:prstClr val="black"/>
                </a:solidFill>
              </a:rPr>
              <a:t>: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788563" y="3827624"/>
            <a:ext cx="5407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400" dirty="0" smtClean="0">
                <a:solidFill>
                  <a:prstClr val="black"/>
                </a:solidFill>
              </a:rPr>
              <a:t> +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r>
              <a:rPr lang="en-US" altLang="zh-CN" sz="2400" b="1" baseline="-25000" dirty="0" smtClean="0">
                <a:solidFill>
                  <a:srgbClr val="FF0000"/>
                </a:solidFill>
                <a:sym typeface="Symbol"/>
              </a:rPr>
              <a:t>P</a:t>
            </a:r>
            <a:endParaRPr lang="zh-CN" alt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371281" y="4718154"/>
            <a:ext cx="2510443" cy="473230"/>
          </a:xfrm>
          <a:prstGeom prst="wedgeRoundRectCallout">
            <a:avLst>
              <a:gd name="adj1" fmla="val 16695"/>
              <a:gd name="adj2" fmla="val -1518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P </a:t>
            </a:r>
            <a:r>
              <a:rPr lang="en-US" altLang="zh-CN" sz="2000" b="1" dirty="0">
                <a:sym typeface="Symbol" panose="05050102010706020507" pitchFamily="18" charset="2"/>
              </a:rPr>
              <a:t> {WF, LF, SF, DF</a:t>
            </a:r>
            <a:r>
              <a:rPr lang="en-US" altLang="zh-CN" sz="2000" b="1" dirty="0" smtClean="0">
                <a:sym typeface="Symbol" panose="05050102010706020507" pitchFamily="18" charset="2"/>
              </a:rPr>
              <a:t>}</a:t>
            </a:r>
            <a:endParaRPr lang="zh-CN" altLang="en-US" b="1" dirty="0"/>
          </a:p>
        </p:txBody>
      </p:sp>
      <p:sp>
        <p:nvSpPr>
          <p:cNvPr id="6" name="圆角矩形标注 5"/>
          <p:cNvSpPr/>
          <p:nvPr/>
        </p:nvSpPr>
        <p:spPr>
          <a:xfrm>
            <a:off x="5169898" y="4662735"/>
            <a:ext cx="3369425" cy="698269"/>
          </a:xfrm>
          <a:prstGeom prst="wedgeRoundRectCallout">
            <a:avLst>
              <a:gd name="adj1" fmla="val -28893"/>
              <a:gd name="adj2" fmla="val -105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progress-aware abstractions </a:t>
            </a:r>
            <a:r>
              <a:rPr lang="en-US" altLang="zh-CN" sz="2000" dirty="0" smtClean="0">
                <a:solidFill>
                  <a:schemeClr val="bg1"/>
                </a:solidFill>
              </a:rPr>
              <a:t>for progress P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94357" y="2182715"/>
            <a:ext cx="216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[</a:t>
            </a:r>
            <a:r>
              <a:rPr lang="zh-CN" altLang="en-US" b="1" dirty="0" smtClean="0">
                <a:solidFill>
                  <a:srgbClr val="FF0000"/>
                </a:solidFill>
              </a:rPr>
              <a:t>Filipović </a:t>
            </a:r>
            <a:r>
              <a:rPr lang="en-US" altLang="zh-CN" b="1" dirty="0" smtClean="0">
                <a:solidFill>
                  <a:srgbClr val="FF0000"/>
                </a:solidFill>
              </a:rPr>
              <a:t>et al. 2009]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0807" y="3442020"/>
            <a:ext cx="468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[</a:t>
            </a:r>
            <a:r>
              <a:rPr lang="zh-CN" altLang="en-US" b="1" dirty="0" smtClean="0">
                <a:solidFill>
                  <a:srgbClr val="FF0000"/>
                </a:solidFill>
              </a:rPr>
              <a:t>Gotsman </a:t>
            </a:r>
            <a:r>
              <a:rPr lang="en-US" altLang="zh-CN" b="1" dirty="0" smtClean="0">
                <a:solidFill>
                  <a:srgbClr val="FF0000"/>
                </a:solidFill>
              </a:rPr>
              <a:t>&amp; </a:t>
            </a:r>
            <a:r>
              <a:rPr lang="zh-CN" altLang="en-US" b="1" dirty="0" smtClean="0">
                <a:solidFill>
                  <a:srgbClr val="FF0000"/>
                </a:solidFill>
              </a:rPr>
              <a:t>Yang 2011; Liang et al. 2013</a:t>
            </a:r>
            <a:r>
              <a:rPr lang="en-US" altLang="zh-CN" b="1" dirty="0" smtClean="0">
                <a:solidFill>
                  <a:srgbClr val="FF0000"/>
                </a:solidFill>
              </a:rPr>
              <a:t>, 2016</a:t>
            </a:r>
            <a:r>
              <a:rPr lang="zh-CN" altLang="en-US" b="1" dirty="0" smtClean="0">
                <a:solidFill>
                  <a:srgbClr val="FF0000"/>
                </a:solidFill>
              </a:rPr>
              <a:t>]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8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75"/>
    </mc:Choice>
    <mc:Fallback xmlns="">
      <p:transition spd="slow" advTm="46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13" grpId="0"/>
      <p:bldP spid="5" grpId="0" animBg="1"/>
      <p:bldP spid="6" grpId="0" animBg="1"/>
      <p:bldP spid="1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259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Abstractions &amp; Contextual </a:t>
            </a:r>
            <a:r>
              <a:rPr lang="en-US" altLang="zh-CN" sz="4000" dirty="0" smtClean="0"/>
              <a:t>Refinements</a:t>
            </a:r>
            <a:endParaRPr lang="zh-CN" altLang="en-US" sz="4000" dirty="0"/>
          </a:p>
        </p:txBody>
      </p:sp>
      <p:sp>
        <p:nvSpPr>
          <p:cNvPr id="28" name="TextBox 19"/>
          <p:cNvSpPr txBox="1"/>
          <p:nvPr/>
        </p:nvSpPr>
        <p:spPr>
          <a:xfrm>
            <a:off x="962204" y="1783102"/>
            <a:ext cx="754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Abstraction for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linearizable</a:t>
            </a:r>
            <a:r>
              <a:rPr lang="en-US" altLang="zh-CN" sz="2800" dirty="0" smtClean="0">
                <a:solidFill>
                  <a:prstClr val="black"/>
                </a:solidFill>
              </a:rPr>
              <a:t> objects: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atomic</a:t>
            </a:r>
            <a:r>
              <a:rPr lang="en-US" altLang="zh-CN" sz="2800" dirty="0" smtClean="0">
                <a:solidFill>
                  <a:prstClr val="black"/>
                </a:solidFill>
              </a:rPr>
              <a:t> specs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88563" y="2367381"/>
            <a:ext cx="5407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400" dirty="0" smtClean="0">
                <a:solidFill>
                  <a:prstClr val="black"/>
                </a:solidFill>
              </a:rPr>
              <a:t> w.r.t.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atomic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  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962203" y="3069868"/>
            <a:ext cx="779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Similar equiv. results hold for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WF/LF/SF/DF</a:t>
            </a:r>
            <a:r>
              <a:rPr lang="en-US" altLang="zh-CN" sz="2800" dirty="0" smtClean="0">
                <a:solidFill>
                  <a:prstClr val="black"/>
                </a:solidFill>
              </a:rPr>
              <a:t> objects</a:t>
            </a:r>
            <a:r>
              <a:rPr lang="en-US" altLang="zh-CN" sz="2800" dirty="0">
                <a:solidFill>
                  <a:prstClr val="black"/>
                </a:solidFill>
              </a:rPr>
              <a:t>:</a:t>
            </a:r>
            <a:r>
              <a:rPr lang="en-US" altLang="zh-CN" sz="28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962203" y="4440302"/>
            <a:ext cx="520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</a:rPr>
              <a:t>No known results for locks!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14145" y="4963522"/>
            <a:ext cx="57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i="1" dirty="0" smtClean="0">
                <a:solidFill>
                  <a:prstClr val="black"/>
                </a:solidFill>
              </a:rPr>
              <a:t>or, in general, objects with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partial methods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8563" y="5531443"/>
            <a:ext cx="5956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400" dirty="0" smtClean="0">
                <a:solidFill>
                  <a:prstClr val="black"/>
                </a:solidFill>
              </a:rPr>
              <a:t> +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r>
              <a:rPr lang="en-US" altLang="zh-CN" sz="2400" b="1" baseline="-25000" dirty="0" smtClean="0">
                <a:solidFill>
                  <a:srgbClr val="FF0000"/>
                </a:solidFill>
                <a:sym typeface="Symbol"/>
              </a:rPr>
              <a:t>P</a:t>
            </a:r>
            <a:endParaRPr lang="zh-CN" alt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12097" y="5531443"/>
            <a:ext cx="3068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?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5956" y="5531443"/>
            <a:ext cx="470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??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94357" y="2182715"/>
            <a:ext cx="216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[</a:t>
            </a:r>
            <a:r>
              <a:rPr lang="zh-CN" altLang="en-US" b="1" dirty="0" smtClean="0">
                <a:solidFill>
                  <a:srgbClr val="FF0000"/>
                </a:solidFill>
              </a:rPr>
              <a:t>Filipović </a:t>
            </a:r>
            <a:r>
              <a:rPr lang="en-US" altLang="zh-CN" b="1" dirty="0" smtClean="0">
                <a:solidFill>
                  <a:srgbClr val="FF0000"/>
                </a:solidFill>
              </a:rPr>
              <a:t>et al. 2009]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88563" y="3827624"/>
            <a:ext cx="5407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O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lin.</a:t>
            </a:r>
            <a:r>
              <a:rPr lang="en-US" altLang="zh-CN" sz="2400" dirty="0" smtClean="0">
                <a:solidFill>
                  <a:prstClr val="black"/>
                </a:solidFill>
              </a:rPr>
              <a:t> +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progress P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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O  </a:t>
            </a:r>
            <a:r>
              <a:rPr lang="en-US" altLang="zh-CN" sz="2400" b="1" dirty="0" smtClean="0">
                <a:solidFill>
                  <a:prstClr val="black"/>
                </a:solidFill>
                <a:sym typeface="Symbol"/>
              </a:rPr>
              <a:t></a:t>
            </a:r>
            <a:r>
              <a:rPr lang="en-US" altLang="zh-CN" sz="2400" b="1" baseline="-25000" dirty="0" err="1">
                <a:solidFill>
                  <a:prstClr val="black"/>
                </a:solidFill>
                <a:sym typeface="Symbol"/>
              </a:rPr>
              <a:t>ctxt</a:t>
            </a:r>
            <a:r>
              <a:rPr lang="en-US" altLang="zh-CN" sz="2400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Lucida Calligraphy" panose="03010101010101010101" pitchFamily="66" charset="0"/>
                <a:sym typeface="Symbol"/>
              </a:rPr>
              <a:t>A</a:t>
            </a:r>
            <a:r>
              <a:rPr lang="en-US" altLang="zh-CN" sz="2400" b="1" baseline="-25000" dirty="0" smtClean="0">
                <a:solidFill>
                  <a:srgbClr val="FF0000"/>
                </a:solidFill>
                <a:sym typeface="Symbol"/>
              </a:rPr>
              <a:t>P</a:t>
            </a:r>
            <a:endParaRPr lang="zh-CN" alt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10807" y="3442020"/>
            <a:ext cx="468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[</a:t>
            </a:r>
            <a:r>
              <a:rPr lang="zh-CN" altLang="en-US" b="1" dirty="0" smtClean="0">
                <a:solidFill>
                  <a:srgbClr val="FF0000"/>
                </a:solidFill>
              </a:rPr>
              <a:t>Gotsman </a:t>
            </a:r>
            <a:r>
              <a:rPr lang="en-US" altLang="zh-CN" b="1" dirty="0" smtClean="0">
                <a:solidFill>
                  <a:srgbClr val="FF0000"/>
                </a:solidFill>
              </a:rPr>
              <a:t>&amp; </a:t>
            </a:r>
            <a:r>
              <a:rPr lang="zh-CN" altLang="en-US" b="1" dirty="0" smtClean="0">
                <a:solidFill>
                  <a:srgbClr val="FF0000"/>
                </a:solidFill>
              </a:rPr>
              <a:t>Yang 2011; Liang et al. 2013</a:t>
            </a:r>
            <a:r>
              <a:rPr lang="en-US" altLang="zh-CN" b="1" dirty="0" smtClean="0">
                <a:solidFill>
                  <a:srgbClr val="FF0000"/>
                </a:solidFill>
              </a:rPr>
              <a:t>, 2016</a:t>
            </a:r>
            <a:r>
              <a:rPr lang="zh-CN" altLang="en-US" b="1" dirty="0" smtClean="0">
                <a:solidFill>
                  <a:srgbClr val="FF0000"/>
                </a:solidFill>
              </a:rPr>
              <a:t>]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4"/>
    </mc:Choice>
    <mc:Fallback xmlns="">
      <p:transition spd="slow" advTm="2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8.2|10.3|4.6|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22.6|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8.9|17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3|3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.2|3.8|1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.2|3.8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1.4|14.9|20.1|13|15.9|39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1.4|14.9|20.1|13|15.9|39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3.4|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3.4|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3.4|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1.4|14.9|20.1|13|15.9|39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6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6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5.2|17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5.9|20.8|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6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9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6|10.7|4.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3.3|4.9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7.8|1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6|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25689</TotalTime>
  <Words>2900</Words>
  <Application>Microsoft Office PowerPoint</Application>
  <PresentationFormat>全屏显示(4:3)</PresentationFormat>
  <Paragraphs>610</Paragraphs>
  <Slides>53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2" baseType="lpstr">
      <vt:lpstr>Lucida Calligraphy</vt:lpstr>
      <vt:lpstr>宋体</vt:lpstr>
      <vt:lpstr>Arial</vt:lpstr>
      <vt:lpstr>Calibri</vt:lpstr>
      <vt:lpstr>Calibri Light</vt:lpstr>
      <vt:lpstr>Symbol</vt:lpstr>
      <vt:lpstr>Wingdings 2</vt:lpstr>
      <vt:lpstr>Wingdings 3</vt:lpstr>
      <vt:lpstr>Office 主题</vt:lpstr>
      <vt:lpstr>Progress of  Concurrent Objects with Partial Methods</vt:lpstr>
      <vt:lpstr>What are good locks?</vt:lpstr>
      <vt:lpstr>Not all locks are equally good!</vt:lpstr>
      <vt:lpstr>Example: Test-and-Set (TAS) locks</vt:lpstr>
      <vt:lpstr>Example: Ticket locks</vt:lpstr>
      <vt:lpstr>Not all locks are equally good!</vt:lpstr>
      <vt:lpstr>Abstractions &amp; Contextual Refinements</vt:lpstr>
      <vt:lpstr>Abstractions &amp; Contextual Refinements</vt:lpstr>
      <vt:lpstr>Abstractions &amp; Contextual Refinements</vt:lpstr>
      <vt:lpstr>Why is this bad?</vt:lpstr>
      <vt:lpstr>Our contributions</vt:lpstr>
      <vt:lpstr>Our contributions</vt:lpstr>
      <vt:lpstr>Our contributions</vt:lpstr>
      <vt:lpstr>Our contributions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Progress-aware abstractions for locks?</vt:lpstr>
      <vt:lpstr>Progress-aware abstractions for locks?</vt:lpstr>
      <vt:lpstr>Progress-aware abstractions for locks?</vt:lpstr>
      <vt:lpstr>Progress-aware abstractions for locks?</vt:lpstr>
      <vt:lpstr>Progress-aware abstractions for locks?</vt:lpstr>
      <vt:lpstr>Progress-aware abstractions for locks?</vt:lpstr>
      <vt:lpstr>Progress-aware abstractions for locks?</vt:lpstr>
      <vt:lpstr>Atomic partial specs insufficient as abstractions</vt:lpstr>
      <vt:lpstr>Atomic partial specs insufficient as abstractions</vt:lpstr>
      <vt:lpstr>Atomic partial specs insufficient as abstractions</vt:lpstr>
      <vt:lpstr>Atomic partial specs insufficient as abstractions</vt:lpstr>
      <vt:lpstr>Atomic partial specs insufficient as abstractions</vt:lpstr>
      <vt:lpstr>PowerPoint 演示文稿</vt:lpstr>
      <vt:lpstr>APS insufficient as abstractions</vt:lpstr>
      <vt:lpstr>APS insufficient as abstractions</vt:lpstr>
      <vt:lpstr>APS insufficient as abstractions</vt:lpstr>
      <vt:lpstr>Our solution</vt:lpstr>
      <vt:lpstr>Our solution</vt:lpstr>
      <vt:lpstr>Our solution</vt:lpstr>
      <vt:lpstr>Code wrappers</vt:lpstr>
      <vt:lpstr>Code Wrappers</vt:lpstr>
      <vt:lpstr>Code Wrappers</vt:lpstr>
      <vt:lpstr>Code Wrappers</vt:lpstr>
      <vt:lpstr>Code wrappers in summary</vt:lpstr>
      <vt:lpstr>Our solution</vt:lpstr>
      <vt:lpstr>Our solution</vt:lpstr>
      <vt:lpstr>Program logic</vt:lpstr>
      <vt:lpstr>Conclusion</vt:lpstr>
      <vt:lpstr>Thank you!</vt:lpstr>
    </vt:vector>
  </TitlesOfParts>
  <Company>USTC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 Concurrent Objects with Partial Methods</dc:title>
  <dc:creator>Hongjin</dc:creator>
  <cp:lastModifiedBy>xinyu</cp:lastModifiedBy>
  <cp:revision>657</cp:revision>
  <dcterms:created xsi:type="dcterms:W3CDTF">2017-11-13T02:56:33Z</dcterms:created>
  <dcterms:modified xsi:type="dcterms:W3CDTF">2018-03-29T06:56:31Z</dcterms:modified>
</cp:coreProperties>
</file>