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9" r:id="rId17"/>
    <p:sldId id="260" r:id="rId18"/>
  </p:sldIdLst>
  <p:sldSz cx="12192000" cy="68580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110" d="100"/>
          <a:sy n="110" d="100"/>
        </p:scale>
        <p:origin x="7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61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750AC01-D39D-4F3A-9DC8-2A211EE986A2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n-US" altLang="zh-CN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Two ways of implementation</a:t>
          </a:r>
          <a:r>
            <a: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	</a:t>
          </a:r>
        </a:p>
      </dgm:t>
    </dgm:pt>
    <dgm:pt modelId="{720680DC-AAA4-4434-A582-60EBCC5BA355}" type="parTrans" cxnId="{0B5DAE5F-BCDC-4BF7-A6E7-CF856886A64D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A077D98-8478-47EA-B6A9-99ACE60C64D4}" type="sibTrans" cxnId="{0B5DAE5F-BCDC-4BF7-A6E7-CF856886A64D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BEF68B8-1228-47BB-83B5-7B9CD1E3F84E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n-US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Enhanced efficiency and peak performance</a:t>
          </a:r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D3A4BC2-B75A-4952-A38B-A42B5995DF05}" type="parTrans" cxnId="{EDEF4F82-1237-4639-A0F7-385C1897CE66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D949706-EDCC-4ADC-8EDF-8EDA49C92325}" type="sibTrans" cxnId="{EDEF4F82-1237-4639-A0F7-385C1897CE66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605D28D-2CE6-4513-8566-952984E21E14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n-US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Address the challenge of optimal memory utilization </a:t>
          </a:r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B15AB98-362B-4E70-A3DA-995FC3E8BA79}" type="parTrans" cxnId="{FAF3F884-F0CF-440F-8CB1-B7648AB1B138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23D1971-2C4D-4EC5-A874-2F463DE37109}" type="sibTrans" cxnId="{FAF3F884-F0CF-440F-8CB1-B7648AB1B138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713790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8260" rIns="48260" bIns="48260" numCol="1" spcCol="1270" rtlCol="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Two ways of implementation</a:t>
          </a:r>
          <a:r>
            <a:rPr lang="zh-CN" altLang="en-US" sz="19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	</a:t>
          </a:r>
        </a:p>
      </dsp:txBody>
      <dsp:txXfrm>
        <a:off x="496568" y="356393"/>
        <a:ext cx="6713790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425575"/>
          <a:ext cx="64546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8260" rIns="48260" bIns="48260" numCol="1" spcCol="1270" rtlCol="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Enhanced efficiency and peak performance</a:t>
          </a:r>
          <a:endParaRPr lang="zh-CN" altLang="en-US" sz="19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755666" y="1425575"/>
        <a:ext cx="6454691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713790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48260" rIns="48260" bIns="48260" numCol="1" spcCol="1270" rtlCol="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Address the challenge of optimal memory utilization </a:t>
          </a:r>
          <a:endParaRPr lang="zh-CN" altLang="en-US" sz="19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96568" y="2494756"/>
        <a:ext cx="6713790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E2D2EC-A0CC-4162-ADB7-889BF634EA89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2023/12/22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BFF3C72-DB5A-4AA9-96E0-40D7A7C88DA5}" type="datetime1">
              <a:rPr lang="zh-CN" altLang="en-US" noProof="0" smtClean="0"/>
              <a:t>2023/12/22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6B3AB32-59DF-41F1-9618-EDFBF5049629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3540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9389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60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3392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3726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48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73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753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43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012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6738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271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5073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02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40F3E85-5501-4432-AF99-54E0CA5A4C80}" type="datetime1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33DC6BC-F496-4526-8902-CE401331162A}" type="datetime1">
              <a:rPr lang="zh-CN" altLang="en-US" noProof="0" smtClean="0"/>
              <a:t>2023/12/22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0184BDE-112C-4E3C-BDD8-A46EC2EAB444}" type="datetime1">
              <a:rPr lang="zh-CN" altLang="en-US" noProof="0" smtClean="0"/>
              <a:t>2023/12/22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9A7691A-8DBD-4066-BF47-535BB956A25F}" type="datetime1">
              <a:rPr lang="zh-CN" altLang="en-US" noProof="0" smtClean="0"/>
              <a:t>2023/12/22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69BE3FC-432A-4F95-82F8-E3071544B4B5}" type="datetime1">
              <a:rPr lang="zh-CN" altLang="en-US" noProof="0" smtClean="0"/>
              <a:t>2023/12/22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1EFBB1-FBE4-477F-81AB-871C3BD12407}" type="datetime1">
              <a:rPr lang="zh-CN" altLang="en-US" noProof="0" smtClean="0"/>
              <a:t>2023/12/22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长方形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5AEE56D-F728-41E1-AB72-185C4152BF39}" type="datetime1">
              <a:rPr lang="zh-CN" altLang="en-US" noProof="0" smtClean="0"/>
              <a:t>2023/12/22</a:t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5884CE3-810C-4A99-B743-7969872A8037}" type="datetime1">
              <a:rPr lang="zh-CN" altLang="en-US" noProof="0" smtClean="0"/>
              <a:t>2023/12/22</a:t>
            </a:fld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7" name="长方形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8827FEE-18ED-4739-A9FF-14C2F6D4C66F}" type="datetime1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E8FD737-AF5D-42F6-9593-A791E4A2E40B}" type="datetime1">
              <a:rPr lang="zh-CN" altLang="en-US" noProof="0" smtClean="0"/>
              <a:t>2023/12/22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2F3E445-1550-4268-8B79-D5D9D4C9958A}" type="datetime1">
              <a:rPr lang="zh-CN" altLang="en-US" noProof="0" smtClean="0"/>
              <a:t>2023/12/22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E03A009-E72B-4350-9C8A-8E7EF73D113B}" type="datetime1">
              <a:rPr lang="zh-CN" altLang="en-US" noProof="0" smtClean="0"/>
              <a:t>2023/12/22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57F1E4F-1CFF-5643-939E-217C01CDF56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9" name="长方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长方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长方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长方形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图片 6" descr="数字连接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组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长方形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长方形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长方形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长方形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4609005"/>
            <a:ext cx="10993549" cy="1062877"/>
          </a:xfrm>
        </p:spPr>
        <p:txBody>
          <a:bodyPr rtlCol="0">
            <a:noAutofit/>
          </a:bodyPr>
          <a:lstStyle/>
          <a:p>
            <a:pPr rtl="0"/>
            <a:r>
              <a:rPr lang="en-US" altLang="zh-CN" sz="3200" cap="none" dirty="0">
                <a:solidFill>
                  <a:schemeClr val="bg1"/>
                </a:solidFill>
              </a:rPr>
              <a:t>Decoding Python Memory Management: Navigating Dynamic Allocation and Cycle Garbage Collection</a:t>
            </a:r>
            <a:endParaRPr lang="zh-CN" altLang="en-US" sz="3200" cap="none" dirty="0"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5183" y="5788812"/>
            <a:ext cx="5572540" cy="484822"/>
          </a:xfrm>
        </p:spPr>
        <p:txBody>
          <a:bodyPr rtlCol="0">
            <a:normAutofit fontScale="92500" lnSpcReduction="20000"/>
          </a:bodyPr>
          <a:lstStyle/>
          <a:p>
            <a:pPr algn="r" rtl="0"/>
            <a:r>
              <a:rPr lang="en-US" altLang="zh-CN" sz="3200" cap="none" dirty="0">
                <a:solidFill>
                  <a:srgbClr val="7CEBFF"/>
                </a:solidFill>
              </a:rPr>
              <a:t>Zi Li</a:t>
            </a:r>
            <a:endParaRPr lang="zh-CN" altLang="en-US" sz="3200" cap="none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Cycle Garbage Collection Mechanism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233422" y="2111529"/>
            <a:ext cx="5594431" cy="4578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Circular references occur when a group of objects references each other, forming a cycle. </a:t>
            </a:r>
          </a:p>
          <a:p>
            <a:r>
              <a:rPr lang="en-US" altLang="zh-CN" sz="2800" dirty="0"/>
              <a:t>Traditional methods may struggle.</a:t>
            </a:r>
            <a:endParaRPr lang="zh-CN" altLang="en-US" sz="2800" dirty="0"/>
          </a:p>
        </p:txBody>
      </p:sp>
      <p:pic>
        <p:nvPicPr>
          <p:cNvPr id="6146" name="Picture 2" descr="Garbage Collector Python - DEV Community">
            <a:extLst>
              <a:ext uri="{FF2B5EF4-FFF2-40B4-BE49-F238E27FC236}">
                <a16:creationId xmlns:a16="http://schemas.microsoft.com/office/drawing/2014/main" id="{480ADAF3-3890-8B16-687B-CF143B67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9653"/>
            <a:ext cx="5691748" cy="44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9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Cycle Garbage Collection Mechanism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501569" y="2083443"/>
            <a:ext cx="11240947" cy="195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4E4242"/>
                </a:solidFill>
                <a:latin typeface="museo-sans"/>
              </a:rPr>
              <a:t>T</a:t>
            </a:r>
            <a:r>
              <a:rPr lang="en-US" altLang="zh-CN" sz="2800" b="0" i="0" dirty="0">
                <a:solidFill>
                  <a:srgbClr val="4E4242"/>
                </a:solidFill>
                <a:effectLst/>
                <a:latin typeface="museo-sans"/>
              </a:rPr>
              <a:t>racking objects that are "containers“, and determining what objects in them can't be reached anywhere else.</a:t>
            </a:r>
          </a:p>
          <a:p>
            <a:r>
              <a:rPr lang="en-US" altLang="zh-CN" sz="2800" dirty="0">
                <a:solidFill>
                  <a:srgbClr val="4E4242"/>
                </a:solidFill>
                <a:latin typeface="museo-sans"/>
              </a:rPr>
              <a:t>(containers are </a:t>
            </a:r>
            <a:r>
              <a:rPr lang="en-US" altLang="zh-CN" sz="2800" b="0" i="0" dirty="0">
                <a:solidFill>
                  <a:srgbClr val="4E4242"/>
                </a:solidFill>
                <a:effectLst/>
                <a:latin typeface="museo-sans"/>
              </a:rPr>
              <a:t>things like lists, dictionaries and custom class instances</a:t>
            </a:r>
            <a:r>
              <a:rPr lang="en-US" altLang="zh-CN" sz="2800" dirty="0">
                <a:solidFill>
                  <a:srgbClr val="4E4242"/>
                </a:solidFill>
                <a:latin typeface="museo-sans"/>
              </a:rPr>
              <a:t>)</a:t>
            </a:r>
            <a:endParaRPr lang="zh-CN" altLang="en-US" sz="28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162CBA5-1A5D-EF04-9D43-3B46CCB2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5" y="3993265"/>
            <a:ext cx="10800145" cy="274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5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Cycle Garbage Collection Mechanism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501569" y="2083443"/>
            <a:ext cx="11240947" cy="195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4E4242"/>
                </a:solidFill>
                <a:latin typeface="museo-sans"/>
              </a:rPr>
              <a:t>T</a:t>
            </a:r>
            <a:r>
              <a:rPr lang="en-US" altLang="zh-CN" sz="2800" b="0" i="0" dirty="0">
                <a:solidFill>
                  <a:srgbClr val="4E4242"/>
                </a:solidFill>
                <a:effectLst/>
                <a:latin typeface="museo-sans"/>
              </a:rPr>
              <a:t>racking objects that are "containers“, and determining what objects in them can't be reached anywhere else.</a:t>
            </a:r>
            <a:endParaRPr lang="zh-CN" altLang="en-US" sz="28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162CBA5-1A5D-EF04-9D43-3B46CCB2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5" y="3673152"/>
            <a:ext cx="10800145" cy="27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DEA117D-D341-CD5B-25BC-A2537D97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5" y="3641122"/>
            <a:ext cx="10800145" cy="27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4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Cycle Garbage Collection Mechanism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501569" y="2083443"/>
            <a:ext cx="11240947" cy="195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4E4242"/>
                </a:solidFill>
                <a:latin typeface="museo-sans"/>
              </a:rPr>
              <a:t>T</a:t>
            </a:r>
            <a:r>
              <a:rPr lang="en-US" altLang="zh-CN" sz="2800" b="0" i="0" dirty="0">
                <a:solidFill>
                  <a:srgbClr val="4E4242"/>
                </a:solidFill>
                <a:effectLst/>
                <a:latin typeface="museo-sans"/>
              </a:rPr>
              <a:t>racking objects that are "containers“, and determining what objects in them can't be reached anywhere else.</a:t>
            </a:r>
            <a:endParaRPr lang="zh-CN" altLang="en-US" sz="2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CA62C51-15EA-4EDB-6C31-8B321553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1" y="3641122"/>
            <a:ext cx="11102052" cy="27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5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Cycle Garbage Collection Mechanism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501569" y="2083443"/>
            <a:ext cx="11240947" cy="195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4E4242"/>
                </a:solidFill>
                <a:latin typeface="museo-sans"/>
              </a:rPr>
              <a:t>T</a:t>
            </a:r>
            <a:r>
              <a:rPr lang="en-US" altLang="zh-CN" sz="2800" b="0" i="0" dirty="0">
                <a:solidFill>
                  <a:srgbClr val="4E4242"/>
                </a:solidFill>
                <a:effectLst/>
                <a:latin typeface="museo-sans"/>
              </a:rPr>
              <a:t>racking objects that are "containers“, and determining what objects in them can't be reached anywhere else.</a:t>
            </a:r>
            <a:endParaRPr lang="zh-CN" altLang="en-US" sz="28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F60FFD4-A11C-DD40-C142-BA07BC65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9" y="3563193"/>
            <a:ext cx="10992092" cy="28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0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Cycle Garbage Collection Mechanism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501569" y="2083443"/>
            <a:ext cx="11240947" cy="195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4E4242"/>
                </a:solidFill>
                <a:latin typeface="museo-sans"/>
              </a:rPr>
              <a:t>T</a:t>
            </a:r>
            <a:r>
              <a:rPr lang="en-US" altLang="zh-CN" sz="2800" b="0" i="0" dirty="0">
                <a:solidFill>
                  <a:srgbClr val="4E4242"/>
                </a:solidFill>
                <a:effectLst/>
                <a:latin typeface="museo-sans"/>
              </a:rPr>
              <a:t>racking objects that are "containers“, and determining what objects in them can't be reached anywhere else.</a:t>
            </a:r>
            <a:endParaRPr lang="zh-CN" altLang="en-US" sz="28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F60FFD4-A11C-DD40-C142-BA07BC65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9" y="3563193"/>
            <a:ext cx="10992092" cy="28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7AEC9BBB-4BA7-75E3-833F-5C3EF5EA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9" y="3563193"/>
            <a:ext cx="11374056" cy="28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2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长方形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8" name="内容占位符 4" descr="数字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组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长方形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长方形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长方形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n-US" altLang="zh-CN" dirty="0"/>
              <a:t>Python Memory management</a:t>
            </a:r>
            <a:endParaRPr lang="zh-CN" altLang="en-US" dirty="0"/>
          </a:p>
        </p:txBody>
      </p:sp>
      <p:graphicFrame>
        <p:nvGraphicFramePr>
          <p:cNvPr id="6" name="内容占位符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849315"/>
              </p:ext>
            </p:extLst>
          </p:nvPr>
        </p:nvGraphicFramePr>
        <p:xfrm>
          <a:off x="584200" y="2198254"/>
          <a:ext cx="7257647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长方形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长方形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组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长方形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长方形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长方形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1684" y="1297692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sz="4800" dirty="0">
                <a:solidFill>
                  <a:srgbClr val="FFFFFF"/>
                </a:solidFill>
              </a:rPr>
              <a:t>THANKS!</a:t>
            </a:r>
            <a:endParaRPr lang="zh-CN" altLang="en-US" sz="4800" dirty="0">
              <a:solidFill>
                <a:srgbClr val="FFFFFF"/>
              </a:solidFill>
            </a:endParaRPr>
          </a:p>
        </p:txBody>
      </p:sp>
      <p:pic>
        <p:nvPicPr>
          <p:cNvPr id="5" name="图片 4" descr="数字编号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E5AFBAE-CB6E-EA36-86A0-EC4EAE97D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63" b="94972" l="4965" r="98227">
                        <a14:foregroundMark x1="59220" y1="31844" x2="45390" y2="78771"/>
                        <a14:foregroundMark x1="34752" y1="32961" x2="48227" y2="83799"/>
                        <a14:foregroundMark x1="18085" y1="28492" x2="19149" y2="31285"/>
                        <a14:foregroundMark x1="62766" y1="15084" x2="61348" y2="13408"/>
                        <a14:foregroundMark x1="94326" y1="7821" x2="98227" y2="20112"/>
                        <a14:foregroundMark x1="10284" y1="50838" x2="15248" y2="67039"/>
                        <a14:foregroundMark x1="17021" y1="66480" x2="12766" y2="80447"/>
                        <a14:foregroundMark x1="11702" y1="65922" x2="13121" y2="77095"/>
                        <a14:foregroundMark x1="4965" y1="57542" x2="11702" y2="69832"/>
                        <a14:foregroundMark x1="15248" y1="56983" x2="19504" y2="67039"/>
                        <a14:foregroundMark x1="12411" y1="79330" x2="24468" y2="94972"/>
                        <a14:foregroundMark x1="89007" y1="16760" x2="88652" y2="41341"/>
                        <a14:foregroundMark x1="89716" y1="9497" x2="81915" y2="18436"/>
                        <a14:foregroundMark x1="19858" y1="32402" x2="20922" y2="32402"/>
                        <a14:foregroundMark x1="63475" y1="12849" x2="63475" y2="12849"/>
                        <a14:backgroundMark x1="23404" y1="89385" x2="26241" y2="91620"/>
                        <a14:backgroundMark x1="31915" y1="84916" x2="30851" y2="86592"/>
                        <a14:backgroundMark x1="89362" y1="43017" x2="89362" y2="43017"/>
                        <a14:backgroundMark x1="90780" y1="42458" x2="89007" y2="40223"/>
                        <a14:backgroundMark x1="92908" y1="40782" x2="88298" y2="44134"/>
                        <a14:backgroundMark x1="92199" y1="51397" x2="87943" y2="402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482" y="3495554"/>
            <a:ext cx="2702650" cy="20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5BBFD3-DEBB-3457-9020-B57369B5E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5353207"/>
            <a:ext cx="10663614" cy="9896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Memory Management is of great significance(sometimes)</a:t>
            </a:r>
            <a:endParaRPr lang="zh-CN" altLang="en-US" sz="2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E68A7D1-8638-1CCF-B1F1-0B59A7757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603" y="2037077"/>
            <a:ext cx="7133960" cy="9883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5F6A70-645A-ABBE-65C5-F955F821E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603" y="2961239"/>
            <a:ext cx="7133960" cy="9355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BB1ADD8-ABB3-ACC0-21D0-F6591EDD4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48" y="3875554"/>
            <a:ext cx="11145159" cy="15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5BBFD3-DEBB-3457-9020-B57369B5E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43" y="2601239"/>
            <a:ext cx="4453796" cy="98963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From adjacency matrix</a:t>
            </a:r>
            <a:endParaRPr lang="zh-CN" altLang="en-US" sz="2800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581191" y="2051146"/>
            <a:ext cx="10663614" cy="989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Sometimes we have to solve the problem by ourselves…</a:t>
            </a:r>
            <a:endParaRPr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9D766CA-883E-6B82-5DEB-9FFD7110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18" y="3373936"/>
            <a:ext cx="4840147" cy="3492143"/>
          </a:xfrm>
          <a:prstGeom prst="rect">
            <a:avLst/>
          </a:prstGeom>
        </p:spPr>
      </p:pic>
      <p:sp>
        <p:nvSpPr>
          <p:cNvPr id="9" name="内容占位符 3">
            <a:extLst>
              <a:ext uri="{FF2B5EF4-FFF2-40B4-BE49-F238E27FC236}">
                <a16:creationId xmlns:a16="http://schemas.microsoft.com/office/drawing/2014/main" id="{2ACACE62-8B3F-1446-116F-64FE7265E4EC}"/>
              </a:ext>
            </a:extLst>
          </p:cNvPr>
          <p:cNvSpPr txBox="1">
            <a:spLocks/>
          </p:cNvSpPr>
          <p:nvPr/>
        </p:nvSpPr>
        <p:spPr>
          <a:xfrm>
            <a:off x="6096000" y="2601067"/>
            <a:ext cx="5571281" cy="989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To adjacency list/</a:t>
            </a:r>
            <a:r>
              <a:rPr lang="zh-CN" altLang="en-US" sz="2800" dirty="0"/>
              <a:t>链式前向星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92E9F31-98C4-5413-17F6-7FA285773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157" y="3373937"/>
            <a:ext cx="5516200" cy="34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9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581191" y="2051146"/>
            <a:ext cx="10663614" cy="4656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When it comes to a list…</a:t>
            </a:r>
          </a:p>
          <a:p>
            <a:r>
              <a:rPr lang="en-US" altLang="zh-CN" sz="2800" dirty="0"/>
              <a:t>How to prevent memory conflicts when appending a new element to a list?</a:t>
            </a:r>
          </a:p>
          <a:p>
            <a:r>
              <a:rPr lang="en-US" altLang="zh-CN" sz="2800" dirty="0"/>
              <a:t>In C++, we have vector.</a:t>
            </a:r>
          </a:p>
          <a:p>
            <a:r>
              <a:rPr lang="en-US" altLang="zh-CN" sz="2800" dirty="0"/>
              <a:t>In Python, the list itself can handle that. (Automatically!)</a:t>
            </a:r>
            <a:endParaRPr lang="zh-CN" altLang="en-US" sz="2800" dirty="0"/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7754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462988" y="2051146"/>
            <a:ext cx="11296890" cy="4656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So sometimes, Python can implement memory management automatically.</a:t>
            </a:r>
          </a:p>
          <a:p>
            <a:r>
              <a:rPr lang="en-US" altLang="zh-CN" sz="2800" dirty="0"/>
              <a:t>We’re going to introduce two ways of this.</a:t>
            </a:r>
          </a:p>
          <a:p>
            <a:r>
              <a:rPr lang="en-US" altLang="zh-CN" sz="2800" dirty="0"/>
              <a:t>Dynamic memory allocation</a:t>
            </a:r>
          </a:p>
          <a:p>
            <a:r>
              <a:rPr lang="en-US" altLang="zh-CN" sz="2800" dirty="0"/>
              <a:t>Cycle Garbage Collection Mechanism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037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Dynamic Memory Allocation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383893" y="1717990"/>
            <a:ext cx="11653777" cy="2152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Dynamic arrays serve as a key example to explore dynamic allocation in Python’s memory management, particularly during operations like appending elements.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949F45-4325-1213-5FC9-29844C1A2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3" y="3537583"/>
            <a:ext cx="11263168" cy="2926878"/>
          </a:xfrm>
          <a:prstGeom prst="rect">
            <a:avLst/>
          </a:prstGeom>
        </p:spPr>
      </p:pic>
      <p:sp>
        <p:nvSpPr>
          <p:cNvPr id="6" name="AutoShape 4" descr="Python List append() Method">
            <a:extLst>
              <a:ext uri="{FF2B5EF4-FFF2-40B4-BE49-F238E27FC236}">
                <a16:creationId xmlns:a16="http://schemas.microsoft.com/office/drawing/2014/main" id="{D760D348-126E-1C08-D145-C073559F2B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60562" y="93562"/>
            <a:ext cx="3487838" cy="34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EEC030-46B9-68E7-BB67-9A6608D6A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37" y="2034627"/>
            <a:ext cx="11321970" cy="45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Dynamic Memory Allocation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233422" y="2111529"/>
            <a:ext cx="5594431" cy="4578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The ‘id()‘ function in Python helps us understand this process by revealing the memory address of an object.</a:t>
            </a:r>
            <a:endParaRPr lang="zh-CN" altLang="en-US" sz="2800" dirty="0"/>
          </a:p>
        </p:txBody>
      </p:sp>
      <p:pic>
        <p:nvPicPr>
          <p:cNvPr id="2050" name="Picture 2" descr="Using the id() function in Python - AskPython">
            <a:extLst>
              <a:ext uri="{FF2B5EF4-FFF2-40B4-BE49-F238E27FC236}">
                <a16:creationId xmlns:a16="http://schemas.microsoft.com/office/drawing/2014/main" id="{9719B67B-5758-10BB-23EA-4C02F4B5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74" y="2007357"/>
            <a:ext cx="5743094" cy="43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5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Dynamic Memory Allocation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233422" y="2111529"/>
            <a:ext cx="5594431" cy="4578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If the current memory block can handle the growing list, the ‘id(a)‘ remains the same. </a:t>
            </a:r>
          </a:p>
          <a:p>
            <a:r>
              <a:rPr lang="en-US" altLang="zh-CN" sz="2800" dirty="0"/>
              <a:t>Otherwise a new block with a different address may be created.(Seldomly)</a:t>
            </a:r>
            <a:endParaRPr lang="zh-CN" altLang="en-US" sz="2800" dirty="0"/>
          </a:p>
        </p:txBody>
      </p:sp>
      <p:pic>
        <p:nvPicPr>
          <p:cNvPr id="2050" name="Picture 2" descr="Using the id() function in Python - AskPython">
            <a:extLst>
              <a:ext uri="{FF2B5EF4-FFF2-40B4-BE49-F238E27FC236}">
                <a16:creationId xmlns:a16="http://schemas.microsoft.com/office/drawing/2014/main" id="{9719B67B-5758-10BB-23EA-4C02F4B5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74" y="2007357"/>
            <a:ext cx="5743094" cy="43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1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Dynamic Memory Allocation</a:t>
            </a:r>
            <a:endParaRPr lang="zh-CN" altLang="en-US" dirty="0"/>
          </a:p>
        </p:txBody>
      </p:sp>
      <p:sp>
        <p:nvSpPr>
          <p:cNvPr id="3" name="内容占位符 3">
            <a:extLst>
              <a:ext uri="{FF2B5EF4-FFF2-40B4-BE49-F238E27FC236}">
                <a16:creationId xmlns:a16="http://schemas.microsoft.com/office/drawing/2014/main" id="{18CCD718-EAF1-8C6F-559A-AB49DC50B3B0}"/>
              </a:ext>
            </a:extLst>
          </p:cNvPr>
          <p:cNvSpPr txBox="1">
            <a:spLocks/>
          </p:cNvSpPr>
          <p:nvPr/>
        </p:nvSpPr>
        <p:spPr>
          <a:xfrm>
            <a:off x="233422" y="2111529"/>
            <a:ext cx="5594431" cy="4578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There are two parts of memory: stack memory and heap memory. </a:t>
            </a:r>
          </a:p>
          <a:p>
            <a:r>
              <a:rPr lang="en-US" altLang="zh-CN" sz="2800" dirty="0"/>
              <a:t>List object is stored in heap memory.</a:t>
            </a:r>
            <a:endParaRPr lang="zh-CN" altLang="en-US" sz="2800" dirty="0"/>
          </a:p>
        </p:txBody>
      </p:sp>
      <p:pic>
        <p:nvPicPr>
          <p:cNvPr id="3074" name="Picture 2" descr="STACK VS HEAP MEMORY -">
            <a:extLst>
              <a:ext uri="{FF2B5EF4-FFF2-40B4-BE49-F238E27FC236}">
                <a16:creationId xmlns:a16="http://schemas.microsoft.com/office/drawing/2014/main" id="{7F31A034-AA3A-8823-909D-3B6930AB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53" y="1901082"/>
            <a:ext cx="5860939" cy="45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61751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8584_TF56390039_Win32" id="{FCB14B3E-2B92-48B8-A334-05E7A8EE34E1}" vid="{B6EC9E21-8C82-4EB1-BBE7-A370F785D0C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技术设计</Template>
  <TotalTime>349</TotalTime>
  <Words>419</Words>
  <Application>Microsoft Office PowerPoint</Application>
  <PresentationFormat>宽屏</PresentationFormat>
  <Paragraphs>64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Microsoft YaHei UI</vt:lpstr>
      <vt:lpstr>museo-sans</vt:lpstr>
      <vt:lpstr>Arial</vt:lpstr>
      <vt:lpstr>Gill Sans MT</vt:lpstr>
      <vt:lpstr>Wingdings 2</vt:lpstr>
      <vt:lpstr>自定义</vt:lpstr>
      <vt:lpstr>Decoding Python Memory Management: Navigating Dynamic Allocation and Cycle Garbage Collection</vt:lpstr>
      <vt:lpstr>Motivation</vt:lpstr>
      <vt:lpstr>Motivation</vt:lpstr>
      <vt:lpstr>Motivation</vt:lpstr>
      <vt:lpstr>Motivation</vt:lpstr>
      <vt:lpstr>Dynamic Memory Allocation</vt:lpstr>
      <vt:lpstr>Dynamic Memory Allocation</vt:lpstr>
      <vt:lpstr>Dynamic Memory Allocation</vt:lpstr>
      <vt:lpstr>Dynamic Memory Allocation</vt:lpstr>
      <vt:lpstr>Cycle Garbage Collection Mechanism</vt:lpstr>
      <vt:lpstr>Cycle Garbage Collection Mechanism</vt:lpstr>
      <vt:lpstr>Cycle Garbage Collection Mechanism</vt:lpstr>
      <vt:lpstr>Cycle Garbage Collection Mechanism</vt:lpstr>
      <vt:lpstr>Cycle Garbage Collection Mechanism</vt:lpstr>
      <vt:lpstr>Cycle Garbage Collection Mechanism</vt:lpstr>
      <vt:lpstr>Python Memory management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Decoding Python Memory Management: Navigating Dynamic Allocation and Cycle Garbage Collection</dc:title>
  <dc:creator>子 李</dc:creator>
  <cp:lastModifiedBy>子 李</cp:lastModifiedBy>
  <cp:revision>5</cp:revision>
  <dcterms:created xsi:type="dcterms:W3CDTF">2023-12-22T10:04:21Z</dcterms:created>
  <dcterms:modified xsi:type="dcterms:W3CDTF">2023-12-22T16:45:25Z</dcterms:modified>
</cp:coreProperties>
</file>