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66" r:id="rId5"/>
    <p:sldId id="263" r:id="rId6"/>
    <p:sldId id="258" r:id="rId7"/>
    <p:sldId id="282" r:id="rId8"/>
    <p:sldId id="265" r:id="rId9"/>
    <p:sldId id="287" r:id="rId10"/>
    <p:sldId id="259" r:id="rId11"/>
    <p:sldId id="261" r:id="rId12"/>
    <p:sldId id="267" r:id="rId13"/>
    <p:sldId id="283" r:id="rId14"/>
    <p:sldId id="268" r:id="rId15"/>
    <p:sldId id="269" r:id="rId16"/>
    <p:sldId id="270" r:id="rId17"/>
    <p:sldId id="284" r:id="rId18"/>
    <p:sldId id="271" r:id="rId19"/>
    <p:sldId id="272" r:id="rId20"/>
    <p:sldId id="305" r:id="rId21"/>
    <p:sldId id="288" r:id="rId22"/>
    <p:sldId id="289" r:id="rId23"/>
    <p:sldId id="290" r:id="rId24"/>
    <p:sldId id="274" r:id="rId25"/>
    <p:sldId id="275" r:id="rId26"/>
    <p:sldId id="277" r:id="rId27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0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1" Type="http://schemas.openxmlformats.org/officeDocument/2006/relationships/tags" Target="tags/tag184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104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124.xml"/><Relationship Id="rId16" Type="http://schemas.openxmlformats.org/officeDocument/2006/relationships/tags" Target="../tags/tag123.xml"/><Relationship Id="rId15" Type="http://schemas.openxmlformats.org/officeDocument/2006/relationships/tags" Target="../tags/tag122.xml"/><Relationship Id="rId14" Type="http://schemas.openxmlformats.org/officeDocument/2006/relationships/tags" Target="../tags/tag121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3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5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6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7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6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9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0.xml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6.xml"/><Relationship Id="rId8" Type="http://schemas.openxmlformats.org/officeDocument/2006/relationships/tags" Target="../tags/tag135.xml"/><Relationship Id="rId7" Type="http://schemas.openxmlformats.org/officeDocument/2006/relationships/tags" Target="../tags/tag134.xml"/><Relationship Id="rId6" Type="http://schemas.openxmlformats.org/officeDocument/2006/relationships/tags" Target="../tags/tag133.xml"/><Relationship Id="rId5" Type="http://schemas.openxmlformats.org/officeDocument/2006/relationships/tags" Target="../tags/tag132.xml"/><Relationship Id="rId4" Type="http://schemas.openxmlformats.org/officeDocument/2006/relationships/tags" Target="../tags/tag131.xml"/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3" Type="http://schemas.openxmlformats.org/officeDocument/2006/relationships/slideLayout" Target="../slideLayouts/slideLayout18.xml"/><Relationship Id="rId12" Type="http://schemas.openxmlformats.org/officeDocument/2006/relationships/tags" Target="../tags/tag139.xml"/><Relationship Id="rId11" Type="http://schemas.openxmlformats.org/officeDocument/2006/relationships/tags" Target="../tags/tag138.xml"/><Relationship Id="rId10" Type="http://schemas.openxmlformats.org/officeDocument/2006/relationships/tags" Target="../tags/tag137.xml"/><Relationship Id="rId1" Type="http://schemas.openxmlformats.org/officeDocument/2006/relationships/tags" Target="../tags/tag12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4.xml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4.x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tags" Target="../tags/tag17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183.xml"/><Relationship Id="rId1" Type="http://schemas.openxmlformats.org/officeDocument/2006/relationships/tags" Target="../tags/tag18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4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" Type="http://schemas.openxmlformats.org/officeDocument/2006/relationships/tags" Target="../tags/tag140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47.xml"/><Relationship Id="rId2" Type="http://schemas.openxmlformats.org/officeDocument/2006/relationships/image" Target="../media/image1.jpeg"/><Relationship Id="rId1" Type="http://schemas.openxmlformats.org/officeDocument/2006/relationships/tags" Target="../tags/tag1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8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4.xml"/><Relationship Id="rId6" Type="http://schemas.openxmlformats.org/officeDocument/2006/relationships/tags" Target="../tags/tag154.xml"/><Relationship Id="rId5" Type="http://schemas.openxmlformats.org/officeDocument/2006/relationships/tags" Target="../tags/tag153.xml"/><Relationship Id="rId4" Type="http://schemas.openxmlformats.org/officeDocument/2006/relationships/tags" Target="../tags/tag152.xml"/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" Type="http://schemas.openxmlformats.org/officeDocument/2006/relationships/tags" Target="../tags/tag1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6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4.xml"/><Relationship Id="rId6" Type="http://schemas.openxmlformats.org/officeDocument/2006/relationships/tags" Target="../tags/tag162.xml"/><Relationship Id="rId5" Type="http://schemas.openxmlformats.org/officeDocument/2006/relationships/tags" Target="../tags/tag161.xml"/><Relationship Id="rId4" Type="http://schemas.openxmlformats.org/officeDocument/2006/relationships/tags" Target="../tags/tag160.xml"/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tags" Target="../tags/tag1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en-US" altLang="zh-CN"/>
              <a:t>Hoare Logic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                                                    231220030 </a:t>
            </a:r>
            <a:r>
              <a:rPr lang="en-US" altLang="zh-CN"/>
              <a:t>Junshu Xing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</a:t>
            </a:r>
            <a:r>
              <a:rPr lang="zh-CN" altLang="en-US"/>
              <a:t>kip principle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zh-CN" sz="2800"/>
          </a:p>
          <a:p>
            <a:r>
              <a:rPr lang="en-US" altLang="zh-CN" sz="2800"/>
              <a:t>I</a:t>
            </a:r>
            <a:r>
              <a:rPr lang="zh-CN" altLang="en-US" sz="2800"/>
              <a:t>f P holds before the execution of a skip statement</a:t>
            </a:r>
            <a:r>
              <a:rPr lang="en-US" altLang="zh-CN" sz="2800"/>
              <a:t>,</a:t>
            </a:r>
            <a:r>
              <a:rPr lang="zh-CN" altLang="en-US" sz="2800"/>
              <a:t>it continues to hold true after the execution</a:t>
            </a:r>
            <a:r>
              <a:rPr lang="en-US" altLang="zh-CN" sz="2800"/>
              <a:t>.</a:t>
            </a:r>
            <a:endParaRPr lang="zh-CN" altLang="en-US" sz="2800"/>
          </a:p>
          <a:p>
            <a:r>
              <a:rPr lang="zh-CN" altLang="en-US" sz="2800"/>
              <a:t>The execution</a:t>
            </a:r>
            <a:r>
              <a:rPr lang="en-US" altLang="zh-CN" sz="2800"/>
              <a:t> </a:t>
            </a:r>
            <a:r>
              <a:rPr lang="zh-CN" altLang="en-US" sz="2800"/>
              <a:t>of an empty statement does not alter the value of P.</a:t>
            </a:r>
            <a:endParaRPr lang="zh-CN" altLang="en-US" sz="2800"/>
          </a:p>
        </p:txBody>
      </p:sp>
      <p:pic>
        <p:nvPicPr>
          <p:cNvPr id="4" name="图片 3" descr="]BB@K(L]~V3MJLDAXL1Q2I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9935" y="1490345"/>
            <a:ext cx="3578225" cy="72580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S</a:t>
            </a:r>
            <a:r>
              <a:rPr>
                <a:sym typeface="+mn-ea"/>
              </a:rPr>
              <a:t>kip principle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800"/>
              <a:t>Why necessary?</a:t>
            </a:r>
            <a:endParaRPr lang="en-US" altLang="zh-CN" sz="2800"/>
          </a:p>
          <a:p>
            <a:r>
              <a:rPr lang="en-US" altLang="zh-CN" sz="2800"/>
              <a:t>Using a null statement, we can express a single-branch if statement using the standard if branching syntax.</a:t>
            </a:r>
            <a:endParaRPr lang="en-US" altLang="zh-CN" sz="2800"/>
          </a:p>
          <a:p>
            <a:r>
              <a:rPr lang="en-US" altLang="zh-CN" sz="2800"/>
              <a:t>e.g </a:t>
            </a:r>
            <a:endParaRPr lang="en-US" altLang="zh-CN" sz="2800"/>
          </a:p>
          <a:p>
            <a:r>
              <a:rPr lang="en-US" altLang="zh-CN" sz="2800"/>
              <a:t>if(A){B}</a:t>
            </a:r>
            <a:r>
              <a:rPr lang="en-US" altLang="zh-CN" sz="2800">
                <a:latin typeface="微软雅黑" panose="020B0503020204020204" charset="-122"/>
              </a:rPr>
              <a:t>⇒if(A){B} else{skip}</a:t>
            </a:r>
            <a:endParaRPr lang="en-US" altLang="zh-CN" sz="2800">
              <a:latin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A</a:t>
            </a:r>
            <a:r>
              <a:rPr lang="zh-CN" altLang="en-US"/>
              <a:t>ssign principle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 sz="2800"/>
          </a:p>
          <a:p>
            <a:r>
              <a:rPr lang="zh-CN" altLang="en-US" sz="2800"/>
              <a:t>P[x</a:t>
            </a:r>
            <a:r>
              <a:rPr lang="en-US" altLang="zh-CN" sz="2800"/>
              <a:t> </a:t>
            </a:r>
            <a:r>
              <a:rPr lang="zh-CN" altLang="en-US" sz="2800">
                <a:latin typeface="微软雅黑" panose="020B0503020204020204" charset="-122"/>
              </a:rPr>
              <a:t>↦</a:t>
            </a:r>
            <a:r>
              <a:rPr lang="zh-CN" altLang="en-US" sz="2800"/>
              <a:t>a] denotes replacing occurrences of x in P with a</a:t>
            </a:r>
            <a:r>
              <a:rPr lang="en-US" altLang="zh-CN" sz="2800"/>
              <a:t>.</a:t>
            </a:r>
            <a:endParaRPr lang="zh-CN" altLang="en-US" sz="2800"/>
          </a:p>
          <a:p>
            <a:r>
              <a:rPr lang="en-US" altLang="zh-CN" sz="2800"/>
              <a:t>I</a:t>
            </a:r>
            <a:r>
              <a:rPr lang="zh-CN" altLang="en-US" sz="2800"/>
              <a:t>f P is true after the execution of the assignment statement x = a, then P[x</a:t>
            </a:r>
            <a:r>
              <a:rPr lang="en-US" altLang="zh-CN" sz="2800"/>
              <a:t> </a:t>
            </a:r>
            <a:r>
              <a:rPr lang="zh-CN" altLang="en-US" sz="2800"/>
              <a:t>↦a] is true before the</a:t>
            </a:r>
            <a:r>
              <a:rPr lang="en-US" altLang="zh-CN" sz="2800"/>
              <a:t> </a:t>
            </a:r>
            <a:r>
              <a:rPr lang="zh-CN" altLang="en-US" sz="2800"/>
              <a:t>assignment, where x is a free variable.</a:t>
            </a:r>
            <a:endParaRPr lang="zh-CN" altLang="en-US" sz="2800"/>
          </a:p>
        </p:txBody>
      </p:sp>
      <p:pic>
        <p:nvPicPr>
          <p:cNvPr id="4" name="图片 3" descr="[(KW}P66_GLE~W]E2)VX5AJ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2330" y="1490345"/>
            <a:ext cx="6138545" cy="5810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</a:t>
            </a:r>
            <a:r>
              <a:rPr lang="zh-CN" altLang="en-US"/>
              <a:t>equence principle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altLang="zh-CN" sz="2800"/>
          </a:p>
          <a:p>
            <a:endParaRPr lang="en-US" altLang="zh-CN" sz="2800"/>
          </a:p>
          <a:p>
            <a:r>
              <a:rPr lang="en-US" altLang="zh-CN" sz="2800"/>
              <a:t>{</a:t>
            </a:r>
            <a:r>
              <a:rPr lang="zh-CN" altLang="en-US" sz="2800"/>
              <a:t>P</a:t>
            </a:r>
            <a:r>
              <a:rPr lang="en-US" altLang="zh-CN" sz="2800"/>
              <a:t>} </a:t>
            </a:r>
            <a:r>
              <a:rPr lang="zh-CN" altLang="en-US" sz="2800"/>
              <a:t>S1; S2</a:t>
            </a:r>
            <a:r>
              <a:rPr lang="en-US" altLang="zh-CN" sz="2800"/>
              <a:t> {</a:t>
            </a:r>
            <a:r>
              <a:rPr lang="zh-CN" altLang="en-US" sz="2800"/>
              <a:t>R</a:t>
            </a:r>
            <a:r>
              <a:rPr lang="en-US" altLang="zh-CN" sz="2800"/>
              <a:t>}</a:t>
            </a:r>
            <a:r>
              <a:rPr lang="zh-CN" altLang="en-US" sz="2800"/>
              <a:t> holds if </a:t>
            </a:r>
            <a:r>
              <a:rPr lang="en-US" altLang="zh-CN" sz="2800"/>
              <a:t>{</a:t>
            </a:r>
            <a:r>
              <a:rPr lang="zh-CN" altLang="en-US" sz="2800"/>
              <a:t>P</a:t>
            </a:r>
            <a:r>
              <a:rPr lang="en-US" altLang="zh-CN" sz="2800"/>
              <a:t>}</a:t>
            </a:r>
            <a:r>
              <a:rPr lang="zh-CN" altLang="en-US" sz="2800"/>
              <a:t> S1 </a:t>
            </a:r>
            <a:r>
              <a:rPr lang="en-US" altLang="zh-CN" sz="2800"/>
              <a:t>{</a:t>
            </a:r>
            <a:r>
              <a:rPr lang="zh-CN" altLang="en-US" sz="2800"/>
              <a:t>Q</a:t>
            </a:r>
            <a:r>
              <a:rPr lang="en-US" altLang="zh-CN" sz="2800"/>
              <a:t>}</a:t>
            </a:r>
            <a:r>
              <a:rPr lang="zh-CN" altLang="en-US" sz="2800"/>
              <a:t> and </a:t>
            </a:r>
            <a:r>
              <a:rPr lang="en-US" altLang="zh-CN" sz="2800"/>
              <a:t>{</a:t>
            </a:r>
            <a:r>
              <a:rPr lang="zh-CN" altLang="en-US" sz="2800"/>
              <a:t>Q</a:t>
            </a:r>
            <a:r>
              <a:rPr lang="en-US" altLang="zh-CN" sz="2800"/>
              <a:t>}</a:t>
            </a:r>
            <a:r>
              <a:rPr lang="zh-CN" altLang="en-US" sz="2800"/>
              <a:t> S2 </a:t>
            </a:r>
            <a:r>
              <a:rPr lang="en-US" altLang="zh-CN" sz="2800"/>
              <a:t>{</a:t>
            </a:r>
            <a:r>
              <a:rPr lang="zh-CN" altLang="en-US" sz="2800"/>
              <a:t>R</a:t>
            </a:r>
            <a:r>
              <a:rPr lang="en-US" altLang="zh-CN" sz="2800"/>
              <a:t>}</a:t>
            </a:r>
            <a:r>
              <a:rPr lang="zh-CN" altLang="en-US" sz="2800"/>
              <a:t> are both true.</a:t>
            </a:r>
            <a:endParaRPr lang="zh-CN" altLang="en-US" sz="2800"/>
          </a:p>
        </p:txBody>
      </p:sp>
      <p:pic>
        <p:nvPicPr>
          <p:cNvPr id="7" name="图片 6" descr="RUGE@%{(PYA{K1{5M5ZAI5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640840"/>
            <a:ext cx="6480810" cy="105981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</a:t>
            </a:r>
            <a:r>
              <a:rPr lang="zh-CN" altLang="en-US"/>
              <a:t>f principle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 sz="2800"/>
          </a:p>
          <a:p>
            <a:endParaRPr lang="zh-CN" altLang="en-US" sz="2800"/>
          </a:p>
          <a:p>
            <a:r>
              <a:rPr lang="en-US" altLang="zh-CN" sz="2800"/>
              <a:t>I</a:t>
            </a:r>
            <a:r>
              <a:rPr lang="zh-CN" altLang="en-US" sz="2800"/>
              <a:t>f</a:t>
            </a:r>
            <a:r>
              <a:rPr lang="en-US" altLang="zh-CN" sz="2800"/>
              <a:t> </a:t>
            </a:r>
            <a:r>
              <a:rPr lang="zh-CN" altLang="en-US" sz="2800"/>
              <a:t>S1 is executed, then P and b are true before execution, and if</a:t>
            </a:r>
            <a:r>
              <a:rPr lang="en-US" altLang="zh-CN" sz="2800"/>
              <a:t> </a:t>
            </a:r>
            <a:r>
              <a:rPr lang="zh-CN" altLang="en-US" sz="2800"/>
              <a:t>S2 is executed, then P is true, and b is false before execution.</a:t>
            </a:r>
            <a:endParaRPr lang="zh-CN" altLang="en-US" sz="2800"/>
          </a:p>
          <a:p>
            <a:r>
              <a:rPr lang="zh-CN" altLang="en-US" sz="2800"/>
              <a:t>Starting from the validity of P, after the entire if statement, the formula Q remains valid.</a:t>
            </a:r>
            <a:endParaRPr lang="zh-CN" altLang="en-US" sz="2800"/>
          </a:p>
        </p:txBody>
      </p:sp>
      <p:pic>
        <p:nvPicPr>
          <p:cNvPr id="4" name="图片 3" descr="E_5SDAE_@MUF{{$@P)49JY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6551930" cy="11074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I</a:t>
            </a:r>
            <a:r>
              <a:rPr>
                <a:sym typeface="+mn-ea"/>
              </a:rPr>
              <a:t>f principle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/>
              <a:t>This inference rule has stringent requirements for the conditions of the premise, making it challenging to apply directly.</a:t>
            </a:r>
            <a:endParaRPr lang="zh-CN" altLang="en-US" sz="2800"/>
          </a:p>
          <a:p>
            <a:r>
              <a:rPr lang="en-US" altLang="zh-CN" sz="2800"/>
              <a:t>As a result</a:t>
            </a:r>
            <a:r>
              <a:rPr lang="zh-CN" altLang="en-US" sz="2800"/>
              <a:t>, we will later introduce strengthening and weakening rules to broaden the applicability of the inference rule.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W</a:t>
            </a:r>
            <a:r>
              <a:rPr lang="zh-CN" altLang="en-US"/>
              <a:t>hile principle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endParaRPr lang="zh-CN" altLang="en-US" sz="2800"/>
          </a:p>
          <a:p>
            <a:endParaRPr lang="en-US" altLang="zh-CN" sz="2800"/>
          </a:p>
          <a:p>
            <a:r>
              <a:rPr lang="en-US" altLang="zh-CN" sz="2800"/>
              <a:t>I</a:t>
            </a:r>
            <a:r>
              <a:rPr lang="zh-CN" altLang="en-US" sz="2800"/>
              <a:t>f P and b are</a:t>
            </a:r>
            <a:r>
              <a:rPr lang="en-US" altLang="zh-CN" sz="2800"/>
              <a:t> </a:t>
            </a:r>
            <a:r>
              <a:rPr lang="zh-CN" altLang="en-US" sz="2800"/>
              <a:t>true, execute S.</a:t>
            </a:r>
            <a:endParaRPr lang="zh-CN" altLang="en-US" sz="2800"/>
          </a:p>
          <a:p>
            <a:r>
              <a:rPr lang="zh-CN" altLang="en-US" sz="2800"/>
              <a:t>After the execution of S, b is false, and P is</a:t>
            </a:r>
            <a:r>
              <a:rPr lang="en-US" altLang="zh-CN" sz="2800"/>
              <a:t> </a:t>
            </a:r>
            <a:r>
              <a:rPr lang="zh-CN" altLang="en-US" sz="2800"/>
              <a:t>true.</a:t>
            </a:r>
            <a:endParaRPr lang="zh-CN" altLang="en-US" sz="2800"/>
          </a:p>
          <a:p>
            <a:r>
              <a:rPr lang="zh-CN" altLang="en-US" sz="2800"/>
              <a:t>P represents the loop invariant that must be maintained</a:t>
            </a:r>
            <a:r>
              <a:rPr lang="en-US" altLang="zh-CN" sz="2800"/>
              <a:t> </a:t>
            </a:r>
            <a:r>
              <a:rPr lang="zh-CN" altLang="en-US" sz="2800"/>
              <a:t>as true throughout the loop.</a:t>
            </a:r>
            <a:endParaRPr lang="zh-CN" altLang="en-US" sz="2800"/>
          </a:p>
        </p:txBody>
      </p:sp>
      <p:pic>
        <p:nvPicPr>
          <p:cNvPr id="4" name="图片 3" descr="HV`SEZ)38XM2Q2_Y_CBNO0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6945630" cy="112522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</a:t>
            </a:r>
            <a:r>
              <a:rPr lang="zh-CN" altLang="en-US"/>
              <a:t>ons principle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 sz="2800"/>
          </a:p>
          <a:p>
            <a:endParaRPr lang="zh-CN" altLang="en-US" sz="2800"/>
          </a:p>
          <a:p>
            <a:r>
              <a:rPr lang="zh-CN" altLang="en-US" sz="2800"/>
              <a:t>If a Hoare triple is true, strengthening the pre</a:t>
            </a:r>
            <a:r>
              <a:rPr lang="en-US" altLang="zh-CN" sz="2800"/>
              <a:t>-</a:t>
            </a:r>
            <a:r>
              <a:rPr lang="zh-CN" altLang="en-US" sz="2800"/>
              <a:t>condition or weakening the post-condition also holds true.</a:t>
            </a:r>
            <a:endParaRPr lang="zh-CN" altLang="en-US" sz="2800"/>
          </a:p>
        </p:txBody>
      </p:sp>
      <p:pic>
        <p:nvPicPr>
          <p:cNvPr id="4" name="图片 3" descr="H}HPS{RYP3K82H14FSQ05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7675245" cy="12090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One simple example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313815"/>
            <a:ext cx="10968990" cy="5967730"/>
          </a:xfrm>
        </p:spPr>
        <p:txBody>
          <a:bodyPr>
            <a:noAutofit/>
          </a:bodyPr>
          <a:p>
            <a:r>
              <a:rPr lang="en-US" altLang="zh-CN" sz="2800"/>
              <a:t>We want to verify the following program:</a:t>
            </a:r>
            <a:endParaRPr lang="en-US" altLang="zh-CN" sz="2800"/>
          </a:p>
          <a:p>
            <a:r>
              <a:rPr lang="en-US" altLang="zh-CN" sz="2800"/>
              <a:t>if(x&lt;y){x=x+y;y=x-y;x=x-y;}</a:t>
            </a:r>
            <a:endParaRPr lang="en-US" altLang="zh-CN" sz="2800"/>
          </a:p>
          <a:p>
            <a:r>
              <a:rPr lang="en-US" altLang="zh-CN" sz="2800"/>
              <a:t>First,we can change the program into a Hoare triple:</a:t>
            </a:r>
            <a:endParaRPr lang="en-US" altLang="zh-CN" sz="2800"/>
          </a:p>
          <a:p>
            <a:r>
              <a:rPr lang="en-US" altLang="zh-CN" sz="2800">
                <a:sym typeface="+mn-ea"/>
              </a:rPr>
              <a:t>{true}</a:t>
            </a:r>
            <a:endParaRPr lang="en-US" altLang="zh-CN" sz="2800"/>
          </a:p>
          <a:p>
            <a:r>
              <a:rPr lang="en-US" altLang="zh-CN" sz="2800">
                <a:sym typeface="+mn-ea"/>
              </a:rPr>
              <a:t>if(x&lt;y){x=x+y;y=x-y;x=x-y;}</a:t>
            </a:r>
            <a:endParaRPr lang="en-US" altLang="zh-CN" sz="2800"/>
          </a:p>
          <a:p>
            <a:r>
              <a:rPr lang="en-US" altLang="zh-CN" sz="2800">
                <a:sym typeface="+mn-ea"/>
              </a:rPr>
              <a:t>else{skip;}</a:t>
            </a:r>
            <a:endParaRPr lang="en-US" altLang="zh-CN" sz="2800"/>
          </a:p>
          <a:p>
            <a:r>
              <a:rPr lang="en-US" altLang="zh-CN" sz="2800">
                <a:sym typeface="+mn-ea"/>
              </a:rPr>
              <a:t>{x&gt;=y}</a:t>
            </a:r>
            <a:endParaRPr lang="en-US" altLang="zh-CN" sz="2800">
              <a:sym typeface="+mn-ea"/>
            </a:endParaRPr>
          </a:p>
          <a:p>
            <a:endParaRPr lang="en-US" altLang="zh-CN" sz="280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One simple example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 altLang="zh-CN" sz="2800">
                <a:sym typeface="+mn-ea"/>
              </a:rPr>
              <a:t>To use the fundamental principles to verify the Hoare triple ahead,w</a:t>
            </a:r>
            <a:r>
              <a:rPr lang="en-US" altLang="zh-CN" sz="2800"/>
              <a:t>e can transfer it into the following form:</a:t>
            </a:r>
            <a:endParaRPr lang="en-US" altLang="zh-CN" sz="2800"/>
          </a:p>
          <a:p>
            <a:r>
              <a:rPr lang="en-US" altLang="zh-CN" sz="2800"/>
              <a:t>{true}</a:t>
            </a:r>
            <a:endParaRPr lang="en-US" altLang="zh-CN" sz="2800"/>
          </a:p>
          <a:p>
            <a:r>
              <a:rPr lang="en-US" altLang="zh-CN" sz="2800"/>
              <a:t>if(x0&lt;y0){x1=x0+y0;y1=x1-y0;x2=x1-x0;}</a:t>
            </a:r>
            <a:endParaRPr lang="en-US" altLang="zh-CN" sz="2800"/>
          </a:p>
          <a:p>
            <a:r>
              <a:rPr lang="en-US" altLang="zh-CN" sz="2800"/>
              <a:t>else{x2=x0;y1=y0;}</a:t>
            </a:r>
            <a:endParaRPr lang="en-US" altLang="zh-CN" sz="2800"/>
          </a:p>
          <a:p>
            <a:r>
              <a:rPr lang="en-US" altLang="zh-CN" sz="2800"/>
              <a:t>{x2&gt;=y1}</a:t>
            </a:r>
            <a:endParaRPr lang="en-US" altLang="zh-CN" sz="2800"/>
          </a:p>
          <a:p>
            <a:endParaRPr lang="en-US" altLang="zh-CN" sz="280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4792345" y="1241967"/>
            <a:ext cx="1133682" cy="90844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01.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2"/>
            </p:custDataLst>
          </p:nvPr>
        </p:nvSpPr>
        <p:spPr>
          <a:xfrm>
            <a:off x="6104714" y="1092742"/>
            <a:ext cx="5020486" cy="910871"/>
          </a:xfrm>
          <a:prstGeom prst="rect">
            <a:avLst/>
          </a:prstGeom>
          <a:noFill/>
        </p:spPr>
        <p:txBody>
          <a:bodyPr wrap="square" bIns="46990" rtlCol="0" anchor="ctr" anchorCtr="0">
            <a:noAutofit/>
          </a:bodyPr>
          <a:lstStyle/>
          <a:p>
            <a:pPr fontAlgn="auto">
              <a:lnSpc>
                <a:spcPct val="120000"/>
              </a:lnSpc>
            </a:pPr>
            <a:r>
              <a:rPr lang="en-US" altLang="zh-CN" sz="2400">
                <a:sym typeface="+mn-ea"/>
              </a:rPr>
              <a:t>Some preliminary preparations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3"/>
            </p:custDataLst>
          </p:nvPr>
        </p:nvSpPr>
        <p:spPr>
          <a:xfrm>
            <a:off x="4792345" y="2438717"/>
            <a:ext cx="1133682" cy="90844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02.</a:t>
            </a:r>
            <a:endParaRPr lang="en-US" altLang="zh-CN" sz="44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4"/>
            </p:custDataLst>
          </p:nvPr>
        </p:nvSpPr>
        <p:spPr>
          <a:xfrm>
            <a:off x="4792345" y="3635464"/>
            <a:ext cx="1133682" cy="90844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03.</a:t>
            </a:r>
            <a:endParaRPr lang="en-US" altLang="zh-CN" sz="44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>
            <p:custDataLst>
              <p:tags r:id="rId5"/>
            </p:custDataLst>
          </p:nvPr>
        </p:nvSpPr>
        <p:spPr>
          <a:xfrm>
            <a:off x="4792345" y="4832214"/>
            <a:ext cx="1133682" cy="90844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04.</a:t>
            </a:r>
            <a:endParaRPr lang="en-US" altLang="zh-CN" sz="44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6"/>
            </p:custDataLst>
          </p:nvPr>
        </p:nvCxnSpPr>
        <p:spPr>
          <a:xfrm flipV="1">
            <a:off x="4857750" y="954405"/>
            <a:ext cx="6031865" cy="127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>
            <p:custDataLst>
              <p:tags r:id="rId7"/>
            </p:custDataLst>
          </p:nvPr>
        </p:nvSpPr>
        <p:spPr>
          <a:xfrm>
            <a:off x="793751" y="1669415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60000"/>
          </a:bodyPr>
          <a:lstStyle/>
          <a:p>
            <a:pPr algn="r"/>
            <a:r>
              <a:rPr lang="en-US" altLang="zh-CN" sz="514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Outline</a:t>
            </a:r>
            <a:endParaRPr lang="en-US" altLang="zh-CN" sz="5140" b="1" spc="3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" name="矩形 15"/>
          <p:cNvSpPr/>
          <p:nvPr>
            <p:custDataLst>
              <p:tags r:id="rId8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9"/>
            </p:custDataLst>
          </p:nvPr>
        </p:nvSpPr>
        <p:spPr>
          <a:xfrm>
            <a:off x="6104890" y="2522855"/>
            <a:ext cx="5020310" cy="1021715"/>
          </a:xfrm>
          <a:prstGeom prst="rect">
            <a:avLst/>
          </a:prstGeom>
          <a:noFill/>
        </p:spPr>
        <p:txBody>
          <a:bodyPr wrap="square" bIns="46990" rtlCol="0" anchor="ctr" anchorCtr="0">
            <a:normAutofit lnSpcReduction="10000"/>
          </a:bodyPr>
          <a:lstStyle/>
          <a:p>
            <a:pPr fontAlgn="auto">
              <a:lnSpc>
                <a:spcPct val="120000"/>
              </a:lnSpc>
            </a:pPr>
            <a:r>
              <a:rPr lang="en-US" altLang="zh-CN" sz="2400">
                <a:sym typeface="+mn-ea"/>
              </a:rPr>
              <a:t>The basic idea of Hoare Logic</a:t>
            </a:r>
            <a:endParaRPr lang="en-US" altLang="zh-CN" sz="2400"/>
          </a:p>
          <a:p>
            <a:pPr fontAlgn="auto">
              <a:lnSpc>
                <a:spcPct val="120000"/>
              </a:lnSpc>
            </a:pP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10"/>
            </p:custDataLst>
          </p:nvPr>
        </p:nvSpPr>
        <p:spPr>
          <a:xfrm>
            <a:off x="6104714" y="3635464"/>
            <a:ext cx="5020486" cy="910871"/>
          </a:xfrm>
          <a:prstGeom prst="rect">
            <a:avLst/>
          </a:prstGeom>
          <a:noFill/>
        </p:spPr>
        <p:txBody>
          <a:bodyPr wrap="square" bIns="46990" rtlCol="0" anchor="ctr" anchorCtr="0">
            <a:normAutofit lnSpcReduction="10000"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>
                <a:sym typeface="+mn-ea"/>
              </a:rPr>
              <a:t>The fundamental </a:t>
            </a:r>
            <a:r>
              <a:rPr lang="zh-CN" altLang="en-US" sz="2400">
                <a:sym typeface="+mn-ea"/>
              </a:rPr>
              <a:t>principles of Hoare</a:t>
            </a:r>
            <a:r>
              <a:rPr lang="en-US" altLang="zh-CN" sz="2400">
                <a:sym typeface="+mn-ea"/>
              </a:rPr>
              <a:t> </a:t>
            </a:r>
            <a:r>
              <a:rPr lang="zh-CN" altLang="en-US" sz="2400">
                <a:sym typeface="+mn-ea"/>
              </a:rPr>
              <a:t>Logic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1"/>
            </p:custDataLst>
          </p:nvPr>
        </p:nvSpPr>
        <p:spPr>
          <a:xfrm>
            <a:off x="6104714" y="4692514"/>
            <a:ext cx="5020486" cy="910871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algn="l" fontAlgn="auto">
              <a:lnSpc>
                <a:spcPct val="120000"/>
              </a:lnSpc>
              <a:buClrTx/>
              <a:buSzTx/>
              <a:buFontTx/>
            </a:pPr>
            <a:r>
              <a:rPr lang="zh-CN" altLang="en-US" sz="2400">
                <a:sym typeface="Arial" panose="020B0604020202020204" pitchFamily="34" charset="0"/>
              </a:rPr>
              <a:t>The limitations of Hoare Logic</a:t>
            </a:r>
            <a:endParaRPr lang="zh-CN" altLang="en-US" sz="2400">
              <a:sym typeface="Arial" panose="020B0604020202020204" pitchFamily="34" charset="0"/>
            </a:endParaRPr>
          </a:p>
        </p:txBody>
      </p:sp>
    </p:spTree>
    <p:custDataLst>
      <p:tags r:id="rId12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One simple example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altLang="zh-CN" sz="2800"/>
              <a:t>So using the fundamental principles,we have:</a:t>
            </a:r>
            <a:endParaRPr lang="en-US" altLang="zh-CN" sz="2800"/>
          </a:p>
          <a:p>
            <a:r>
              <a:rPr lang="en-US" altLang="zh-CN" sz="2800"/>
              <a:t>{x1&gt;=2y1}x2=x1-y1{x2&gt;=y1}</a:t>
            </a:r>
            <a:endParaRPr lang="en-US" altLang="zh-CN" sz="2800"/>
          </a:p>
          <a:p>
            <a:r>
              <a:rPr lang="en-US" altLang="zh-CN" sz="2800"/>
              <a:t>{x1&lt;=2y0}y1=x1-y0{x1&gt;=2y1}</a:t>
            </a:r>
            <a:endParaRPr lang="en-US" altLang="zh-CN" sz="2800"/>
          </a:p>
          <a:p>
            <a:r>
              <a:rPr lang="en-US" altLang="zh-CN" sz="2800"/>
              <a:t>{x0&lt;=y0}x1=x0+y0{x1&lt;=2y0}</a:t>
            </a:r>
            <a:endParaRPr lang="en-US" altLang="zh-CN" sz="2800"/>
          </a:p>
          <a:p>
            <a:r>
              <a:rPr lang="en-US" altLang="zh-CN" sz="2800"/>
              <a:t>{true </a:t>
            </a:r>
            <a:r>
              <a:rPr lang="en-US" altLang="zh-CN" sz="2800">
                <a:latin typeface="微软雅黑" panose="020B0503020204020204" charset="-122"/>
              </a:rPr>
              <a:t>⋀x0&lt;y0</a:t>
            </a:r>
            <a:r>
              <a:rPr lang="en-US" altLang="zh-CN" sz="2800"/>
              <a:t>}x1=x0+y0{x1&lt;=2y0}</a:t>
            </a:r>
            <a:endParaRPr lang="en-US" altLang="zh-CN" sz="2800"/>
          </a:p>
          <a:p>
            <a:endParaRPr lang="en-US" altLang="zh-CN" sz="280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One simple example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800">
                <a:sym typeface="+mn-ea"/>
              </a:rPr>
              <a:t>Then combining all the things ahead and using the assign principle,we can verify the </a:t>
            </a:r>
            <a:r>
              <a:rPr lang="en-US" altLang="zh-CN" sz="2800">
                <a:sym typeface="+mn-ea"/>
              </a:rPr>
              <a:t>if branch statement</a:t>
            </a:r>
            <a:r>
              <a:rPr lang="en-US" altLang="zh-CN" sz="2800">
                <a:sym typeface="+mn-ea"/>
              </a:rPr>
              <a:t>.</a:t>
            </a:r>
            <a:endParaRPr lang="en-US" altLang="zh-CN" sz="2800">
              <a:sym typeface="+mn-ea"/>
            </a:endParaRPr>
          </a:p>
          <a:p>
            <a:r>
              <a:rPr lang="en-US" altLang="zh-CN" sz="2800">
                <a:sym typeface="+mn-ea"/>
              </a:rPr>
              <a:t>Similarly, we can verify the else branch statement.</a:t>
            </a:r>
            <a:endParaRPr lang="en-US" altLang="zh-CN" sz="2800">
              <a:sym typeface="+mn-ea"/>
            </a:endParaRPr>
          </a:p>
          <a:p>
            <a:r>
              <a:rPr lang="en-US" altLang="zh-CN" sz="2800">
                <a:sym typeface="+mn-ea"/>
              </a:rPr>
              <a:t>Thus, the whole program is proved to be true.</a:t>
            </a:r>
            <a:endParaRPr lang="en-US" altLang="zh-CN" sz="2800"/>
          </a:p>
          <a:p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90725" y="3150870"/>
            <a:ext cx="7768590" cy="1287780"/>
          </a:xfrm>
        </p:spPr>
        <p:txBody>
          <a:bodyPr lIns="90000" tIns="46800" rIns="90000" bIns="46800">
            <a:normAutofit fontScale="90000"/>
          </a:bodyPr>
          <a:lstStyle/>
          <a:p>
            <a:r>
              <a:rPr lang="zh-CN" altLang="en-US">
                <a:sym typeface="Arial" panose="020B0604020202020204" pitchFamily="34" charset="0"/>
              </a:rPr>
              <a:t>The limitations of Hoare Logic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>
            <p:custDataLst>
              <p:tags r:id="rId2"/>
            </p:custDataLst>
          </p:nvPr>
        </p:nvGrpSpPr>
        <p:grpSpPr>
          <a:xfrm>
            <a:off x="2114550" y="1642110"/>
            <a:ext cx="1026160" cy="1137920"/>
            <a:chOff x="2870" y="2353"/>
            <a:chExt cx="1616" cy="1792"/>
          </a:xfrm>
        </p:grpSpPr>
        <p:sp>
          <p:nvSpPr>
            <p:cNvPr id="5" name="矩形 4"/>
            <p:cNvSpPr/>
            <p:nvPr>
              <p:custDataLst>
                <p:tags r:id="rId3"/>
              </p:custDataLst>
            </p:nvPr>
          </p:nvSpPr>
          <p:spPr>
            <a:xfrm>
              <a:off x="2870" y="2353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4"/>
              </p:custDataLst>
            </p:nvPr>
          </p:nvSpPr>
          <p:spPr>
            <a:xfrm>
              <a:off x="2870" y="2529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04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5"/>
            </p:custDataLst>
          </p:nvPr>
        </p:nvSpPr>
        <p:spPr>
          <a:xfrm>
            <a:off x="10075545" y="2516505"/>
            <a:ext cx="17780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ym typeface="Arial" panose="020B0604020202020204" pitchFamily="34" charset="0"/>
              </a:rPr>
              <a:t>The limitations of Hoare Logic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2800">
                <a:sym typeface="+mn-ea"/>
              </a:rPr>
              <a:t>Hoare logic</a:t>
            </a:r>
            <a:r>
              <a:rPr lang="en-US" altLang="zh-CN" sz="2800">
                <a:sym typeface="+mn-ea"/>
              </a:rPr>
              <a:t> </a:t>
            </a:r>
            <a:r>
              <a:rPr lang="zh-CN" altLang="en-US" sz="2800"/>
              <a:t>struggles with handling complex aliasing relationships in pointer programs</a:t>
            </a:r>
            <a:r>
              <a:rPr lang="en-US" altLang="zh-CN" sz="2800"/>
              <a:t>.</a:t>
            </a:r>
            <a:endParaRPr lang="zh-CN" altLang="en-US" sz="2800"/>
          </a:p>
          <a:p>
            <a:r>
              <a:rPr lang="zh-CN" altLang="en-US" sz="2800"/>
              <a:t>Hoare logic</a:t>
            </a:r>
            <a:r>
              <a:rPr lang="en-US" altLang="zh-CN" sz="2800"/>
              <a:t> </a:t>
            </a:r>
            <a:r>
              <a:rPr lang="zh-CN" altLang="en-US" sz="2800"/>
              <a:t>also encounters difficulties when it comes to verifying programs involving manipulable data structures.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ym typeface="Arial" panose="020B0604020202020204" pitchFamily="34" charset="0"/>
              </a:rPr>
              <a:t>Thank you for listening!</a:t>
            </a:r>
            <a:endParaRPr lang="en-US" altLang="zh-CN" dirty="0">
              <a:sym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90725" y="3031490"/>
            <a:ext cx="8102600" cy="1252220"/>
          </a:xfrm>
        </p:spPr>
        <p:txBody>
          <a:bodyPr lIns="90000" tIns="46800" rIns="90000" bIns="46800">
            <a:normAutofit fontScale="90000"/>
          </a:bodyPr>
          <a:lstStyle/>
          <a:p>
            <a:r>
              <a:rPr lang="en-US" altLang="zh-CN">
                <a:sym typeface="+mn-ea"/>
              </a:rPr>
              <a:t>Some preliminary preparations</a:t>
            </a:r>
            <a:endParaRPr lang="en-US" altLang="zh-CN">
              <a:sym typeface="+mn-ea"/>
            </a:endParaRPr>
          </a:p>
        </p:txBody>
      </p:sp>
      <p:grpSp>
        <p:nvGrpSpPr>
          <p:cNvPr id="19" name="组合 18"/>
          <p:cNvGrpSpPr/>
          <p:nvPr>
            <p:custDataLst>
              <p:tags r:id="rId2"/>
            </p:custDataLst>
          </p:nvPr>
        </p:nvGrpSpPr>
        <p:grpSpPr>
          <a:xfrm>
            <a:off x="1990725" y="1674495"/>
            <a:ext cx="1026160" cy="1026160"/>
            <a:chOff x="2870" y="3715"/>
            <a:chExt cx="1616" cy="1616"/>
          </a:xfrm>
        </p:grpSpPr>
        <p:sp>
          <p:nvSpPr>
            <p:cNvPr id="5" name="矩形 4"/>
            <p:cNvSpPr/>
            <p:nvPr>
              <p:custDataLst>
                <p:tags r:id="rId3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4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01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5"/>
            </p:custDataLst>
          </p:nvPr>
        </p:nvSpPr>
        <p:spPr>
          <a:xfrm>
            <a:off x="10075545" y="2516505"/>
            <a:ext cx="17780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 bwMode="auto">
          <a:xfrm>
            <a:off x="1524000" y="1045846"/>
            <a:ext cx="9144000" cy="52689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920115" y="396240"/>
            <a:ext cx="10133965" cy="7797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3200">
                <a:sym typeface="+mn-ea"/>
              </a:rPr>
              <a:t>Partial and Complete </a:t>
            </a:r>
            <a:r>
              <a:rPr lang="zh-CN" altLang="en-US" sz="3600">
                <a:sym typeface="+mn-ea"/>
              </a:rPr>
              <a:t>Correctness </a:t>
            </a:r>
            <a:r>
              <a:rPr lang="zh-CN" altLang="en-US" sz="3200">
                <a:sym typeface="+mn-ea"/>
              </a:rPr>
              <a:t>of Algorithms</a:t>
            </a:r>
            <a:endParaRPr lang="zh-CN" altLang="en-US" sz="32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</a:t>
            </a:r>
            <a:r>
              <a:rPr lang="zh-CN" altLang="en-US"/>
              <a:t>easoning axiom</a:t>
            </a:r>
            <a:endParaRPr lang="zh-CN" altLang="en-US"/>
          </a:p>
        </p:txBody>
      </p:sp>
      <p:pic>
        <p:nvPicPr>
          <p:cNvPr id="4" name="内容占位符 3" descr="J_WB5)YCS@_)]C{SVI76~PI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8330" y="1756410"/>
            <a:ext cx="2242185" cy="11944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90725" y="3169285"/>
            <a:ext cx="7768590" cy="1250950"/>
          </a:xfrm>
        </p:spPr>
        <p:txBody>
          <a:bodyPr lIns="90000" tIns="46800" rIns="90000" bIns="46800">
            <a:normAutofit fontScale="90000"/>
          </a:bodyPr>
          <a:lstStyle/>
          <a:p>
            <a:r>
              <a:rPr lang="en-US" altLang="zh-CN">
                <a:sym typeface="+mn-ea"/>
              </a:rPr>
              <a:t>The basic idea of Hoare Logic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>
            <p:custDataLst>
              <p:tags r:id="rId2"/>
            </p:custDataLst>
          </p:nvPr>
        </p:nvGrpSpPr>
        <p:grpSpPr>
          <a:xfrm>
            <a:off x="1990725" y="1697990"/>
            <a:ext cx="1026160" cy="1026160"/>
            <a:chOff x="2870" y="3715"/>
            <a:chExt cx="1616" cy="1616"/>
          </a:xfrm>
        </p:grpSpPr>
        <p:sp>
          <p:nvSpPr>
            <p:cNvPr id="5" name="矩形 4"/>
            <p:cNvSpPr/>
            <p:nvPr>
              <p:custDataLst>
                <p:tags r:id="rId3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4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02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5"/>
            </p:custDataLst>
          </p:nvPr>
        </p:nvSpPr>
        <p:spPr>
          <a:xfrm>
            <a:off x="10075545" y="2516505"/>
            <a:ext cx="17780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The basic idea of Hoare Logic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/>
              <a:t>By partitioning a program </a:t>
            </a:r>
            <a:r>
              <a:rPr lang="en-US" altLang="zh-CN" sz="2800"/>
              <a:t>S</a:t>
            </a:r>
            <a:r>
              <a:rPr lang="zh-CN" altLang="en-US" sz="2800"/>
              <a:t> into different segments, proving the correctness of these segments serves as evidence for the correctness of the program</a:t>
            </a:r>
            <a:r>
              <a:rPr lang="en-US" altLang="zh-CN" sz="2800"/>
              <a:t> S</a:t>
            </a:r>
            <a:r>
              <a:rPr lang="zh-CN" altLang="en-US" sz="2800"/>
              <a:t>.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The basic </a:t>
            </a:r>
            <a:r>
              <a:rPr lang="en-US" altLang="zh-CN">
                <a:sym typeface="+mn-ea"/>
              </a:rPr>
              <a:t>c</a:t>
            </a:r>
            <a:r>
              <a:rPr lang="zh-CN" altLang="en-US">
                <a:sym typeface="+mn-ea"/>
              </a:rPr>
              <a:t>omponents of Hoare Logic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/>
              <a:t>Hoare triple </a:t>
            </a:r>
            <a:r>
              <a:rPr lang="en-US" altLang="zh-CN" sz="2800"/>
              <a:t>{</a:t>
            </a:r>
            <a:r>
              <a:rPr lang="zh-CN" altLang="en-US" sz="2800"/>
              <a:t>P</a:t>
            </a:r>
            <a:r>
              <a:rPr lang="en-US" altLang="zh-CN" sz="2800"/>
              <a:t>}</a:t>
            </a:r>
            <a:r>
              <a:rPr lang="zh-CN" altLang="en-US" sz="2800"/>
              <a:t> S </a:t>
            </a:r>
            <a:r>
              <a:rPr lang="en-US" altLang="zh-CN" sz="2800"/>
              <a:t>{</a:t>
            </a:r>
            <a:r>
              <a:rPr lang="zh-CN" altLang="en-US" sz="2800"/>
              <a:t>Q</a:t>
            </a:r>
            <a:r>
              <a:rPr lang="en-US" altLang="zh-CN" sz="2800"/>
              <a:t>}</a:t>
            </a:r>
            <a:endParaRPr lang="zh-CN" altLang="en-US" sz="2800"/>
          </a:p>
          <a:p>
            <a:r>
              <a:rPr lang="zh-CN" altLang="en-US" sz="2800"/>
              <a:t>P is the precondition</a:t>
            </a:r>
            <a:endParaRPr lang="zh-CN" altLang="en-US" sz="2800"/>
          </a:p>
          <a:p>
            <a:r>
              <a:rPr lang="zh-CN" altLang="en-US" sz="2800"/>
              <a:t>S is the program segment</a:t>
            </a:r>
            <a:endParaRPr lang="zh-CN" altLang="en-US" sz="2800"/>
          </a:p>
          <a:p>
            <a:r>
              <a:rPr lang="zh-CN" altLang="en-US" sz="2800"/>
              <a:t>Q is the post-condition</a:t>
            </a:r>
            <a:endParaRPr lang="zh-CN" altLang="en-US" sz="2800"/>
          </a:p>
          <a:p>
            <a:r>
              <a:rPr lang="zh-CN" altLang="en-US" sz="2800"/>
              <a:t>Assuming that the preconditions P are valid, then after the execution of program C, the postconditions Q will be valid.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90725" y="3136265"/>
            <a:ext cx="8399780" cy="1316355"/>
          </a:xfrm>
        </p:spPr>
        <p:txBody>
          <a:bodyPr lIns="90000" tIns="46800" rIns="90000" bIns="46800">
            <a:normAutofit fontScale="90000"/>
          </a:bodyPr>
          <a:lstStyle/>
          <a:p>
            <a:r>
              <a:rPr lang="zh-CN" altLang="en-US">
                <a:sym typeface="+mn-ea"/>
              </a:rPr>
              <a:t>The fundamental principles of Hoare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Logic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>
            <p:custDataLst>
              <p:tags r:id="rId2"/>
            </p:custDataLst>
          </p:nvPr>
        </p:nvGrpSpPr>
        <p:grpSpPr>
          <a:xfrm>
            <a:off x="1990725" y="1728470"/>
            <a:ext cx="1026160" cy="1026160"/>
            <a:chOff x="2675" y="3239"/>
            <a:chExt cx="1616" cy="1616"/>
          </a:xfrm>
        </p:grpSpPr>
        <p:sp>
          <p:nvSpPr>
            <p:cNvPr id="5" name="矩形 4"/>
            <p:cNvSpPr/>
            <p:nvPr>
              <p:custDataLst>
                <p:tags r:id="rId3"/>
              </p:custDataLst>
            </p:nvPr>
          </p:nvSpPr>
          <p:spPr>
            <a:xfrm>
              <a:off x="2675" y="3239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4"/>
              </p:custDataLst>
            </p:nvPr>
          </p:nvSpPr>
          <p:spPr>
            <a:xfrm>
              <a:off x="2675" y="3239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03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5"/>
            </p:custDataLst>
          </p:nvPr>
        </p:nvSpPr>
        <p:spPr>
          <a:xfrm>
            <a:off x="10075545" y="2516505"/>
            <a:ext cx="17780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2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081_4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29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081_4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081_4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081_4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5081_4*l_h_i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4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134.xml><?xml version="1.0" encoding="utf-8"?>
<p:tagLst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4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4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36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081_4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37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081_4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38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custom20205081_4*l_h_f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139.xml><?xml version="1.0" encoding="utf-8"?>
<p:tagLst xmlns:p="http://schemas.openxmlformats.org/presentationml/2006/main">
  <p:tag name="KSO_WM_SLIDE_ID" val="custom20205081_4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143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081_7*e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3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145.xml><?xml version="1.0" encoding="utf-8"?>
<p:tagLst xmlns:p="http://schemas.openxmlformats.org/presentationml/2006/main">
  <p:tag name="KSO_WM_SLIDE_ID" val="custom20205081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081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152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081_7*e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3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154.xml><?xml version="1.0" encoding="utf-8"?>
<p:tagLst xmlns:p="http://schemas.openxmlformats.org/presentationml/2006/main">
  <p:tag name="KSO_WM_SLIDE_ID" val="custom20205081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081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1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081_7*e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3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162.xml><?xml version="1.0" encoding="utf-8"?>
<p:tagLst xmlns:p="http://schemas.openxmlformats.org/presentationml/2006/main">
  <p:tag name="KSO_WM_SLIDE_ID" val="custom20205081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081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1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178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081_7*e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7*i*3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SLIDE_ID" val="custom20205081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081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1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44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感谢聆听"/>
  <p:tag name="KSO_WM_UNIT_ISCONTENTSTITLE" val="0"/>
  <p:tag name="KSO_WM_UNIT_NOCLEAR" val="1"/>
  <p:tag name="KSO_WM_UNIT_TYPE" val="a"/>
  <p:tag name="KSO_WM_UNIT_INDEX" val="1"/>
  <p:tag name="KSO_WM_UNIT_SHOW_EDIT_AREA_INDICATION" val="1"/>
  <p:tag name="KSO_WM_UNIT_ISNUMDGMTITLE" val="0"/>
</p:tagLst>
</file>

<file path=ppt/tags/tag183.xml><?xml version="1.0" encoding="utf-8"?>
<p:tagLst xmlns:p="http://schemas.openxmlformats.org/presentationml/2006/main">
  <p:tag name="KSO_WM_SLIDE_ID" val="custom20205081_44"/>
  <p:tag name="KSO_WM_TEMPLATE_SUBCATEGORY" val="19"/>
  <p:tag name="KSO_WM_TEMPLATE_MASTER_TYPE" val="0"/>
  <p:tag name="KSO_WM_TEMPLATE_COLOR_TYPE" val="1"/>
  <p:tag name="KSO_WM_SLIDE_ITEM_CNT" val="0"/>
  <p:tag name="KSO_WM_SLIDE_INDEX" val="44"/>
  <p:tag name="KSO_WM_TAG_VERSION" val="1.0"/>
  <p:tag name="KSO_WM_BEAUTIFY_FLAG" val="#wm#"/>
  <p:tag name="KSO_WM_TEMPLATE_CATEGORY" val="custom"/>
  <p:tag name="KSO_WM_TEMPLATE_INDEX" val="20205081"/>
  <p:tag name="KSO_WM_SLIDE_TYPE" val="endPage"/>
  <p:tag name="KSO_WM_SLIDE_SUBTYPE" val="pureTxt"/>
  <p:tag name="KSO_WM_SLIDE_LAYOUT" val="a_b"/>
  <p:tag name="KSO_WM_SLIDE_LAYOUT_CNT" val="1_1"/>
  <p:tag name="KSO_WM_UNIT_SHOW_EDIT_AREA_INDICATION" val="1"/>
</p:tagLst>
</file>

<file path=ppt/tags/tag184.xml><?xml version="1.0" encoding="utf-8"?>
<p:tagLst xmlns:p="http://schemas.openxmlformats.org/presentationml/2006/main">
  <p:tag name="commondata" val="eyJoZGlkIjoiMTdhNDVmM2I0OWQyOTcyNDBhMjdiZDc2YTQ2MWQ4OGIifQ==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3318</Words>
  <Application>WPS 演示</Application>
  <PresentationFormat>宽屏</PresentationFormat>
  <Paragraphs>143</Paragraphs>
  <Slides>24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1_Office 主题​​</vt:lpstr>
      <vt:lpstr>Hoare Logic</vt:lpstr>
      <vt:lpstr>PowerPoint 演示文稿</vt:lpstr>
      <vt:lpstr>Some preliminary preparations</vt:lpstr>
      <vt:lpstr>PowerPoint 演示文稿</vt:lpstr>
      <vt:lpstr>Reasoning axiom</vt:lpstr>
      <vt:lpstr>The basic idea of Hoare Logic</vt:lpstr>
      <vt:lpstr>The basic idea of Hoare Logic</vt:lpstr>
      <vt:lpstr>The basic components of Hoare Logic</vt:lpstr>
      <vt:lpstr>The fundamental principles of Hoare Logic</vt:lpstr>
      <vt:lpstr>Skip principle</vt:lpstr>
      <vt:lpstr>Skip principle</vt:lpstr>
      <vt:lpstr>Assign principle</vt:lpstr>
      <vt:lpstr>Sequence principle</vt:lpstr>
      <vt:lpstr>If principle</vt:lpstr>
      <vt:lpstr>If principle</vt:lpstr>
      <vt:lpstr>While principle</vt:lpstr>
      <vt:lpstr>Cons principle</vt:lpstr>
      <vt:lpstr>One simple example</vt:lpstr>
      <vt:lpstr>One simple example</vt:lpstr>
      <vt:lpstr>One simple example</vt:lpstr>
      <vt:lpstr>One simple example</vt:lpstr>
      <vt:lpstr>The limitations of Hoare Logic</vt:lpstr>
      <vt:lpstr>The limitations of Hoare Logic</vt:lpstr>
      <vt:lpstr>Thank you for listening!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企业用户_785575562</cp:lastModifiedBy>
  <cp:revision>161</cp:revision>
  <dcterms:created xsi:type="dcterms:W3CDTF">2019-06-19T02:08:00Z</dcterms:created>
  <dcterms:modified xsi:type="dcterms:W3CDTF">2023-12-22T02:32:16Z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50AF3582346844D294E397EA3AE3C67C_11</vt:lpwstr>
  </property>
</Properties>
</file>