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notesSlides/notesSlide1.xml" ContentType="application/vnd.openxmlformats-officedocument.presentationml.notesSlide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notesSlides/notesSlide2.xml" ContentType="application/vnd.openxmlformats-officedocument.presentationml.notesSlide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259" r:id="rId3"/>
    <p:sldId id="260" r:id="rId4"/>
    <p:sldId id="337" r:id="rId5"/>
    <p:sldId id="346" r:id="rId6"/>
    <p:sldId id="262" r:id="rId7"/>
    <p:sldId id="338" r:id="rId8"/>
    <p:sldId id="264" r:id="rId9"/>
    <p:sldId id="291" r:id="rId10"/>
    <p:sldId id="268" r:id="rId11"/>
    <p:sldId id="265" r:id="rId12"/>
    <p:sldId id="339" r:id="rId13"/>
    <p:sldId id="340" r:id="rId14"/>
    <p:sldId id="342" r:id="rId15"/>
    <p:sldId id="341" r:id="rId16"/>
    <p:sldId id="343" r:id="rId17"/>
    <p:sldId id="344" r:id="rId18"/>
    <p:sldId id="271" r:id="rId19"/>
    <p:sldId id="345" r:id="rId20"/>
    <p:sldId id="273" r:id="rId21"/>
    <p:sldId id="336" r:id="rId22"/>
    <p:sldId id="274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8474"/>
    <a:srgbClr val="608878"/>
    <a:srgbClr val="5B8173"/>
    <a:srgbClr val="FFFFFF"/>
    <a:srgbClr val="55796D"/>
    <a:srgbClr val="8B9F35"/>
    <a:srgbClr val="56796D"/>
    <a:srgbClr val="32534D"/>
    <a:srgbClr val="D9DDD6"/>
    <a:srgbClr val="678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68" y="456"/>
      </p:cViewPr>
      <p:guideLst>
        <p:guide orient="horz" pos="2161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15" b="0" i="0" u="none" strike="noStrike" kern="1200" cap="all" spc="0" baseline="0">
              <a:gradFill>
                <a:gsLst>
                  <a:gs pos="0">
                    <a:schemeClr val="dk1">
                      <a:lumMod val="50000"/>
                      <a:lumOff val="50000"/>
                    </a:schemeClr>
                  </a:gs>
                  <a:gs pos="100000">
                    <a:schemeClr val="dk1">
                      <a:lumMod val="85000"/>
                      <a:lumOff val="15000"/>
                    </a:schemeClr>
                  </a:gs>
                </a:gsLst>
                <a:lin ang="5400000" scaled="0"/>
              </a:gra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>
        <c:manualLayout>
          <c:layoutTarget val="inner"/>
          <c:xMode val="edge"/>
          <c:yMode val="edge"/>
          <c:x val="5.3830831692913389E-2"/>
          <c:y val="6.9445492775252651E-2"/>
          <c:w val="0.94616916830708664"/>
          <c:h val="0.737195882308324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代码字符数</c:v>
                </c:pt>
              </c:strCache>
            </c:strRef>
          </c:tx>
          <c:spPr>
            <a:ln w="19050" cap="rnd" cmpd="sng" algn="ctr">
              <a:solidFill>
                <a:schemeClr val="accent1">
                  <a:shade val="95000"/>
                  <a:satMod val="1050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l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代码1</c:v>
                </c:pt>
                <c:pt idx="1">
                  <c:v>代码2</c:v>
                </c:pt>
                <c:pt idx="2">
                  <c:v>代码3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95</c:v>
                </c:pt>
                <c:pt idx="1">
                  <c:v>81</c:v>
                </c:pt>
                <c:pt idx="2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9F-4630-85AE-26EFD19F57E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04840655"/>
        <c:axId val="1404840175"/>
      </c:lineChart>
      <c:catAx>
        <c:axId val="140484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3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404840175"/>
        <c:crosses val="autoZero"/>
        <c:auto val="1"/>
        <c:lblAlgn val="ctr"/>
        <c:lblOffset val="100"/>
        <c:noMultiLvlLbl val="0"/>
      </c:catAx>
      <c:valAx>
        <c:axId val="1404840175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4048406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dirty="0"/>
              <a:t>是否使用</a:t>
            </a:r>
            <a:r>
              <a:rPr lang="en-US" dirty="0" err="1"/>
              <a:t>constexpr</a:t>
            </a:r>
            <a:r>
              <a:rPr lang="zh-CN" dirty="0"/>
              <a:t>对程序运行耗时的影响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未使用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总耗时（单位：秒）</c:v>
                </c:pt>
                <c:pt idx="1">
                  <c:v>最长耗时（单位：秒）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1.22</c:v>
                </c:pt>
                <c:pt idx="1">
                  <c:v>0.46700000000000003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B9-4CB0-B9B0-11E1D6615D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已使用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总耗时（单位：秒）</c:v>
                </c:pt>
                <c:pt idx="1">
                  <c:v>最长耗时（单位：秒）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1.02</c:v>
                </c:pt>
                <c:pt idx="1">
                  <c:v>0.39400000000000002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B9-4CB0-B9B0-11E1D6615D0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504080943"/>
        <c:axId val="1504080463"/>
      </c:barChart>
      <c:catAx>
        <c:axId val="1504080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504080463"/>
        <c:crosses val="autoZero"/>
        <c:auto val="1"/>
        <c:lblAlgn val="ctr"/>
        <c:lblOffset val="100"/>
        <c:noMultiLvlLbl val="0"/>
      </c:catAx>
      <c:valAx>
        <c:axId val="1504080463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504080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330" kern="120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cs:styleClr val="auto"/>
    </cs:fontRef>
    <cs:spPr/>
    <cs:defRPr sz="1197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 w="9575">
        <a:solidFill>
          <a:schemeClr val="lt1">
            <a:lumMod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19050" cap="rnd" cmpd="sng" algn="ctr">
        <a:solidFill>
          <a:schemeClr val="phClr">
            <a:shade val="95000"/>
            <a:satMod val="105000"/>
          </a:schemeClr>
        </a:solidFill>
        <a:round/>
      </a:ln>
    </cs:spPr>
  </cs:dataPointLine>
  <cs:dataPointMarker>
    <cs:lnRef idx="0"/>
    <cs:fillRef idx="0"/>
    <cs:effectRef idx="0"/>
    <cs:fontRef idx="minor">
      <a:schemeClr val="dk1"/>
    </cs:fontRef>
    <cs:spPr>
      <a:solidFill>
        <a:schemeClr val="lt1"/>
      </a:solidFill>
    </cs:spPr>
  </cs:dataPointMarker>
  <cs:dataPointMarkerLayout symbol="circle" size="17"/>
  <cs:dataPointWireframe>
    <cs:lnRef idx="0">
      <cs:styleClr val="auto"/>
    </cs:lnRef>
    <cs:fillRef idx="1"/>
    <cs:effectRef idx="0"/>
    <cs:fontRef idx="minor">
      <a:schemeClr val="dk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seriesLine>
  <cs:title>
    <cs:lnRef idx="0"/>
    <cs:fillRef idx="0"/>
    <cs:effectRef idx="0"/>
    <cs:fontRef idx="minor">
      <a:schemeClr val="dk1"/>
    </cs:fontRef>
    <cs:defRPr sz="1915" b="0" kern="1200" cap="all" spc="0" baseline="0">
      <a:gradFill>
        <a:gsLst>
          <a:gs pos="0">
            <a:schemeClr val="dk1">
              <a:lumMod val="50000"/>
              <a:lumOff val="50000"/>
            </a:schemeClr>
          </a:gs>
          <a:gs pos="100000">
            <a:schemeClr val="dk1">
              <a:lumMod val="85000"/>
              <a:lumOff val="15000"/>
            </a:schemeClr>
          </a:gs>
        </a:gsLst>
        <a:lin ang="5400000" scaled="0"/>
      </a:gradFill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F51458-27D5-49F8-9EFD-303DCF64D483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7846C4E0-0727-40B1-80EA-5B3372A29EB1}">
      <dgm:prSet phldrT="[文本]"/>
      <dgm:spPr/>
      <dgm:t>
        <a:bodyPr/>
        <a:lstStyle/>
        <a:p>
          <a:r>
            <a:rPr lang="zh-CN" altLang="en-US" dirty="0"/>
            <a:t>随机数的随机性有保证</a:t>
          </a:r>
          <a:endParaRPr lang="en-US" altLang="zh-CN" dirty="0"/>
        </a:p>
        <a:p>
          <a:r>
            <a:rPr lang="zh-CN" altLang="en-US" dirty="0"/>
            <a:t>随机数的值域广</a:t>
          </a:r>
          <a:endParaRPr lang="en-US" altLang="zh-CN" dirty="0"/>
        </a:p>
        <a:p>
          <a:r>
            <a:rPr lang="zh-CN" altLang="en-US" dirty="0"/>
            <a:t>随机数的循环周期长</a:t>
          </a:r>
          <a:endParaRPr lang="en-US" altLang="zh-CN" dirty="0"/>
        </a:p>
        <a:p>
          <a:r>
            <a:rPr lang="zh-CN" altLang="en-US" dirty="0"/>
            <a:t>不同系统下随机数的值域相同</a:t>
          </a:r>
        </a:p>
      </dgm:t>
    </dgm:pt>
    <dgm:pt modelId="{7FD7336B-3196-4334-AC27-83EEC5CB4CFE}" type="parTrans" cxnId="{4822DC03-AA53-42A1-859F-8BF50BE8AEC6}">
      <dgm:prSet/>
      <dgm:spPr/>
      <dgm:t>
        <a:bodyPr/>
        <a:lstStyle/>
        <a:p>
          <a:endParaRPr lang="zh-CN" altLang="en-US"/>
        </a:p>
      </dgm:t>
    </dgm:pt>
    <dgm:pt modelId="{3B1A18F4-5D34-47C6-9E36-A87D11DA51A0}" type="sibTrans" cxnId="{4822DC03-AA53-42A1-859F-8BF50BE8AEC6}">
      <dgm:prSet/>
      <dgm:spPr/>
      <dgm:t>
        <a:bodyPr/>
        <a:lstStyle/>
        <a:p>
          <a:endParaRPr lang="zh-CN" altLang="en-US"/>
        </a:p>
      </dgm:t>
    </dgm:pt>
    <dgm:pt modelId="{848636F2-4F55-4967-B9A9-869AF3970061}">
      <dgm:prSet phldrT="[文本]"/>
      <dgm:spPr/>
      <dgm:t>
        <a:bodyPr/>
        <a:lstStyle/>
        <a:p>
          <a:r>
            <a:rPr lang="zh-CN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随机数的随机性无保证</a:t>
          </a:r>
          <a:endParaRPr lang="en-US" altLang="zh-CN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r>
            <a:rPr lang="zh-CN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随机数的值域小</a:t>
          </a:r>
          <a:endParaRPr lang="en-US" altLang="zh-CN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r>
            <a:rPr lang="zh-CN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随机数循环周期短</a:t>
          </a:r>
          <a:endParaRPr lang="en-US" altLang="zh-CN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r>
            <a:rPr lang="zh-CN" altLang="en-US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不同系统下随机数的值域不同</a:t>
          </a:r>
        </a:p>
      </dgm:t>
    </dgm:pt>
    <dgm:pt modelId="{DB578C55-5767-4C0B-A4BC-A9A9AE5395D5}" type="parTrans" cxnId="{067D5E4D-CB49-4AFE-B99B-8DFE494A924C}">
      <dgm:prSet/>
      <dgm:spPr/>
      <dgm:t>
        <a:bodyPr/>
        <a:lstStyle/>
        <a:p>
          <a:endParaRPr lang="zh-CN" altLang="en-US"/>
        </a:p>
      </dgm:t>
    </dgm:pt>
    <dgm:pt modelId="{F8A37844-C7BA-42E3-AFCC-F6A4FA108A6B}" type="sibTrans" cxnId="{067D5E4D-CB49-4AFE-B99B-8DFE494A924C}">
      <dgm:prSet/>
      <dgm:spPr/>
      <dgm:t>
        <a:bodyPr/>
        <a:lstStyle/>
        <a:p>
          <a:endParaRPr lang="zh-CN" altLang="en-US"/>
        </a:p>
      </dgm:t>
    </dgm:pt>
    <dgm:pt modelId="{868CDFC2-19E6-4FC0-9406-FFFA61757BB2}" type="pres">
      <dgm:prSet presAssocID="{55F51458-27D5-49F8-9EFD-303DCF64D483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</dgm:pt>
    <dgm:pt modelId="{4E5CF23C-A533-45C6-84D7-B41F052EF618}" type="pres">
      <dgm:prSet presAssocID="{55F51458-27D5-49F8-9EFD-303DCF64D483}" presName="Background" presStyleLbl="bgImgPlace1" presStyleIdx="0" presStyleCnt="1"/>
      <dgm:spPr/>
    </dgm:pt>
    <dgm:pt modelId="{E78AE7AE-1290-4F8D-BBB8-E0D359BF91B5}" type="pres">
      <dgm:prSet presAssocID="{55F51458-27D5-49F8-9EFD-303DCF64D483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88E4F5C4-B00F-4B58-B483-5395AD30BD03}" type="pres">
      <dgm:prSet presAssocID="{55F51458-27D5-49F8-9EFD-303DCF64D483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AB3AC894-DE5A-4EB2-84B9-7F2375AB26E0}" type="pres">
      <dgm:prSet presAssocID="{55F51458-27D5-49F8-9EFD-303DCF64D483}" presName="Plus" presStyleLbl="alignNode1" presStyleIdx="0" presStyleCnt="2"/>
      <dgm:spPr/>
    </dgm:pt>
    <dgm:pt modelId="{33785D4C-D95F-43C5-9B5D-38823E23B6D3}" type="pres">
      <dgm:prSet presAssocID="{55F51458-27D5-49F8-9EFD-303DCF64D483}" presName="Minus" presStyleLbl="alignNode1" presStyleIdx="1" presStyleCnt="2"/>
      <dgm:spPr/>
    </dgm:pt>
    <dgm:pt modelId="{C8A07F73-4C96-4708-9AAD-711DE6B823C5}" type="pres">
      <dgm:prSet presAssocID="{55F51458-27D5-49F8-9EFD-303DCF64D483}" presName="Divider" presStyleLbl="parChTrans1D1" presStyleIdx="0" presStyleCnt="1"/>
      <dgm:spPr/>
    </dgm:pt>
  </dgm:ptLst>
  <dgm:cxnLst>
    <dgm:cxn modelId="{4822DC03-AA53-42A1-859F-8BF50BE8AEC6}" srcId="{55F51458-27D5-49F8-9EFD-303DCF64D483}" destId="{7846C4E0-0727-40B1-80EA-5B3372A29EB1}" srcOrd="0" destOrd="0" parTransId="{7FD7336B-3196-4334-AC27-83EEC5CB4CFE}" sibTransId="{3B1A18F4-5D34-47C6-9E36-A87D11DA51A0}"/>
    <dgm:cxn modelId="{D29CCB5E-E0D7-4345-ACA0-7249058C60B7}" type="presOf" srcId="{848636F2-4F55-4967-B9A9-869AF3970061}" destId="{88E4F5C4-B00F-4B58-B483-5395AD30BD03}" srcOrd="0" destOrd="0" presId="urn:microsoft.com/office/officeart/2009/3/layout/PlusandMinus"/>
    <dgm:cxn modelId="{067D5E4D-CB49-4AFE-B99B-8DFE494A924C}" srcId="{55F51458-27D5-49F8-9EFD-303DCF64D483}" destId="{848636F2-4F55-4967-B9A9-869AF3970061}" srcOrd="1" destOrd="0" parTransId="{DB578C55-5767-4C0B-A4BC-A9A9AE5395D5}" sibTransId="{F8A37844-C7BA-42E3-AFCC-F6A4FA108A6B}"/>
    <dgm:cxn modelId="{5F792A85-9EEE-43D9-B9B1-7022D8D7D344}" type="presOf" srcId="{55F51458-27D5-49F8-9EFD-303DCF64D483}" destId="{868CDFC2-19E6-4FC0-9406-FFFA61757BB2}" srcOrd="0" destOrd="0" presId="urn:microsoft.com/office/officeart/2009/3/layout/PlusandMinus"/>
    <dgm:cxn modelId="{DF79E9C5-875D-49CD-AEFE-673439E22B0C}" type="presOf" srcId="{7846C4E0-0727-40B1-80EA-5B3372A29EB1}" destId="{E78AE7AE-1290-4F8D-BBB8-E0D359BF91B5}" srcOrd="0" destOrd="0" presId="urn:microsoft.com/office/officeart/2009/3/layout/PlusandMinus"/>
    <dgm:cxn modelId="{C666DFBE-485D-4870-9187-5F9B0DA3388F}" type="presParOf" srcId="{868CDFC2-19E6-4FC0-9406-FFFA61757BB2}" destId="{4E5CF23C-A533-45C6-84D7-B41F052EF618}" srcOrd="0" destOrd="0" presId="urn:microsoft.com/office/officeart/2009/3/layout/PlusandMinus"/>
    <dgm:cxn modelId="{2CCC9143-2924-47D0-8B78-4E11576F7E40}" type="presParOf" srcId="{868CDFC2-19E6-4FC0-9406-FFFA61757BB2}" destId="{E78AE7AE-1290-4F8D-BBB8-E0D359BF91B5}" srcOrd="1" destOrd="0" presId="urn:microsoft.com/office/officeart/2009/3/layout/PlusandMinus"/>
    <dgm:cxn modelId="{D9B310E9-3D42-439B-952D-036BFB64A132}" type="presParOf" srcId="{868CDFC2-19E6-4FC0-9406-FFFA61757BB2}" destId="{88E4F5C4-B00F-4B58-B483-5395AD30BD03}" srcOrd="2" destOrd="0" presId="urn:microsoft.com/office/officeart/2009/3/layout/PlusandMinus"/>
    <dgm:cxn modelId="{896FAF2A-E632-4D7C-9649-503FDD76E5D8}" type="presParOf" srcId="{868CDFC2-19E6-4FC0-9406-FFFA61757BB2}" destId="{AB3AC894-DE5A-4EB2-84B9-7F2375AB26E0}" srcOrd="3" destOrd="0" presId="urn:microsoft.com/office/officeart/2009/3/layout/PlusandMinus"/>
    <dgm:cxn modelId="{1432435F-9B1E-4D86-90C8-8870DA47F4AA}" type="presParOf" srcId="{868CDFC2-19E6-4FC0-9406-FFFA61757BB2}" destId="{33785D4C-D95F-43C5-9B5D-38823E23B6D3}" srcOrd="4" destOrd="0" presId="urn:microsoft.com/office/officeart/2009/3/layout/PlusandMinus"/>
    <dgm:cxn modelId="{763FE89D-BE2A-4442-BE82-DF08D008DCBD}" type="presParOf" srcId="{868CDFC2-19E6-4FC0-9406-FFFA61757BB2}" destId="{C8A07F73-4C96-4708-9AAD-711DE6B823C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5CF23C-A533-45C6-84D7-B41F052EF618}">
      <dsp:nvSpPr>
        <dsp:cNvPr id="0" name=""/>
        <dsp:cNvSpPr/>
      </dsp:nvSpPr>
      <dsp:spPr>
        <a:xfrm>
          <a:off x="731520" y="1043486"/>
          <a:ext cx="7071360" cy="3654435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AE7AE-1290-4F8D-BBB8-E0D359BF91B5}">
      <dsp:nvSpPr>
        <dsp:cNvPr id="0" name=""/>
        <dsp:cNvSpPr/>
      </dsp:nvSpPr>
      <dsp:spPr>
        <a:xfrm>
          <a:off x="942848" y="1470877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随机数的随机性有保证</a:t>
          </a:r>
          <a:endParaRPr lang="en-US" altLang="zh-CN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随机数的值域广</a:t>
          </a:r>
          <a:endParaRPr lang="en-US" altLang="zh-CN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随机数的循环周期长</a:t>
          </a:r>
          <a:endParaRPr lang="en-US" altLang="zh-CN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/>
            <a:t>不同系统下随机数的值域相同</a:t>
          </a:r>
        </a:p>
      </dsp:txBody>
      <dsp:txXfrm>
        <a:off x="942848" y="1470877"/>
        <a:ext cx="3283712" cy="3126325"/>
      </dsp:txXfrm>
    </dsp:sp>
    <dsp:sp modelId="{88E4F5C4-B00F-4B58-B483-5395AD30BD03}">
      <dsp:nvSpPr>
        <dsp:cNvPr id="0" name=""/>
        <dsp:cNvSpPr/>
      </dsp:nvSpPr>
      <dsp:spPr>
        <a:xfrm>
          <a:off x="4299712" y="1470877"/>
          <a:ext cx="3283712" cy="31263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随机数的随机性无保证</a:t>
          </a:r>
          <a:endParaRPr lang="en-US" altLang="zh-CN" sz="2400" kern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随机数的值域小</a:t>
          </a:r>
          <a:endParaRPr lang="en-US" altLang="zh-CN" sz="2400" kern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随机数循环周期短</a:t>
          </a:r>
          <a:endParaRPr lang="en-US" altLang="zh-CN" sz="2400" kern="1200" dirty="0">
            <a:solidFill>
              <a:schemeClr val="tx1">
                <a:lumMod val="65000"/>
                <a:lumOff val="35000"/>
              </a:schemeClr>
            </a:solidFill>
            <a:effectLst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400" kern="1200" dirty="0">
              <a:solidFill>
                <a:schemeClr val="tx1">
                  <a:lumMod val="65000"/>
                  <a:lumOff val="35000"/>
                </a:schemeClr>
              </a:solidFill>
              <a:effectLst/>
            </a:rPr>
            <a:t>不同系统下随机数的值域不同</a:t>
          </a:r>
        </a:p>
      </dsp:txBody>
      <dsp:txXfrm>
        <a:off x="4299712" y="1470877"/>
        <a:ext cx="3283712" cy="3126325"/>
      </dsp:txXfrm>
    </dsp:sp>
    <dsp:sp modelId="{AB3AC894-DE5A-4EB2-84B9-7F2375AB26E0}">
      <dsp:nvSpPr>
        <dsp:cNvPr id="0" name=""/>
        <dsp:cNvSpPr/>
      </dsp:nvSpPr>
      <dsp:spPr>
        <a:xfrm>
          <a:off x="0" y="312153"/>
          <a:ext cx="1381760" cy="1381760"/>
        </a:xfrm>
        <a:prstGeom prst="plus">
          <a:avLst>
            <a:gd name="adj" fmla="val 328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785D4C-D95F-43C5-9B5D-38823E23B6D3}">
      <dsp:nvSpPr>
        <dsp:cNvPr id="0" name=""/>
        <dsp:cNvSpPr/>
      </dsp:nvSpPr>
      <dsp:spPr>
        <a:xfrm>
          <a:off x="6827520" y="809067"/>
          <a:ext cx="1300480" cy="4456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A07F73-4C96-4708-9AAD-711DE6B823C5}">
      <dsp:nvSpPr>
        <dsp:cNvPr id="0" name=""/>
        <dsp:cNvSpPr/>
      </dsp:nvSpPr>
      <dsp:spPr>
        <a:xfrm>
          <a:off x="4267200" y="1477562"/>
          <a:ext cx="812" cy="2985941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2024/12/19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  <a:t>‹#›</a:t>
            </a:fld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8T12:31:18.06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2333 0 24575,'-1020'0'0,"960"2"0,1 3 0,0 3 0,0 2 0,1 2 0,-69 25 0,106-29 0,1 1 0,0 0 0,0 1 0,-22 17 0,-66 56 0,87-66 0,7-4 0,0 0 0,1 1 0,0 0 0,-11 19 0,-40 68 0,28-40 0,-24 39 0,-35 52 0,68-113-755,2 0-1,2 2 0,1 0 0,2 2 1,2 0-1,2 1 0,-10 48 1,24-87 633,-31 152 45,9 1 6283,18-119-6182,-11 40-1,10-49-26,1 0 0,-5 61 0,10-58 3,2-10 0,-2 0 0,-6 38 0,0-21 0,2 1 0,2-1 0,3 61 0,1-90 0,1 0 0,0 0 0,0-1 0,1 1 0,0-1 0,1 1 0,0-1 0,8 14 0,6 6 0,29 36 0,-27-38 0,22 37 0,-31-44 0,-3-6 0,0 1 0,1-1 0,1-1 0,0 1 0,1-2 0,19 20 0,54 47 0,-76-73 0,0 0 0,0-1 0,1 0 0,0 0 0,0-1 0,1 0 0,12 4 0,31 18 0,-42-20 0,1-1 0,0-1 0,0 0 0,0-1 0,14 3 0,66 11 0,-56-13 0,47 8 0,-47-7 0,-1-2 0,1-1 0,71-5 0,-29 0 0,-38 2 0,0-2 0,65-10 0,-56 5 0,1 3 0,-1 1 0,57 6 0,-14-1 0,185-3 0,-267 1 0,-1-1 0,1 0 0,-1-1 0,0 0 0,1 0 0,12-6 0,54-28 0,-41 18 0,-26 13 0,108-57 0,-110 58 0,0-2 0,0 1 0,-1-1 0,0 0 0,0-1 0,10-13 0,25-47 0,-30 47 0,0 1 0,16-21 0,-10 19 0,2 0 0,0 2 0,1 0 0,27-19 0,-39 32 0,1 1 0,0 1 0,14-6 0,-15 8 0,0-2 0,0 1 0,0-1 0,-1 0 0,13-10 0,0-2 0,-1-1 0,0-1 0,-1-1 0,-1 0 0,-1-1 0,13-23 0,-12 15 0,56-89 0,-44 71 0,33-73 0,18-31 0,-63 120 0,-2-1 0,0-1 0,-3 0 0,12-45 0,21-52 0,-31 98 0,-1 0 0,-2-1 0,-2 0 0,0-1 0,-3 0 0,0 0 0,-2 0 0,-1-35 0,-4 21 0,-14-87 0,11 98 0,1 0 0,2-55 0,-1-25 0,-17 21 0,17 84 0,0 1 0,-1-1 0,0 1 0,-1 0 0,0 1 0,0-1 0,-1 1 0,-1-1 0,1 1 0,-15-16 0,9 12 0,-1 0 0,-1 1 0,0 0 0,-1 1 0,-28-18 0,27 21 0,0 1 0,0 0 0,0 2 0,-21-6 0,-68-10 0,51 12 0,-47-8 0,-50-12 0,105 22 0,1 1 0,-1 2 0,0 2 0,-47 5 0,9-2 0,76-1-273,1 0 0,-1 1 0,0 0 0,-7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8T12:31:52.68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1501 52 24575,'-7'-5'0,"-1"1"0,1 0 0,-1 0 0,0 0 0,0 1 0,0 0 0,0 1 0,-1 0 0,-12-2 0,10 2 0,-21-4 0,0 2 0,-1 1 0,1 2 0,0 1 0,-1 1 0,1 2 0,-39 8 0,23 0 0,1 1 0,0 3 0,1 2 0,-47 24 0,-61 47 0,114-67 0,-55 40 0,11-5 0,66-44 0,0 0 0,2 1 0,-1 1 0,2 0 0,-20 24 0,-59 89 0,87-117 0,-23 30 0,22-31 0,1 0 0,0 0 0,0 1 0,1-1 0,1 1 0,0 1 0,0-1 0,-6 20 0,-31 106 0,-1-2 0,34-96 0,1 1 0,2 0 0,0 40 0,-7 188 0,4 64 0,10-241 0,0-77 0,0 1 0,1-1 0,1 1 0,0-1 0,9 21 0,-7-19 0,0 1 0,0-1 0,2 25 0,-5-22 0,-1 6 0,1-1 0,2 0 0,0 0 0,1 0 0,14 34 0,-8-28 0,-1 0 0,-2 1 0,-1 0 0,6 53 0,-6 125 0,-5-189 0,0 0 0,0 1 0,2-1 0,10 32 0,-7-32 0,-2 1 0,-1 1 0,0-1 0,0 23 0,-3-31 0,0 0 0,1 1 0,0-1 0,1 0 0,1 0 0,-1 0 0,2-1 0,0 1 0,0-1 0,10 14 0,6 7 0,53 57 0,-74-88 0,15 14 0,0-1 0,1-1 0,23 15 0,-19-14 0,-1 0 0,17 18 0,-12-6 0,-12-13 0,1 0 0,0-1 0,1 0 0,17 11 0,30 17 0,44 26 0,-88-57 0,0-1 0,0 0 0,1-2 0,30 8 0,1-1 0,0 2 0,53 25 0,-80-31 0,-6-4 0,0-1 0,0 0 0,33 3 0,11 3 0,-27-5 0,0-2 0,-1-1 0,57-3 0,-30 0 0,-30-1 0,0-2 0,-1-1 0,0-1 0,0-1 0,46-19 0,83-44 0,-123 56 0,0-1 0,-1-2 0,0-1 0,-1-1 0,-2-2 0,0-1 0,36-35 0,37-43 0,156-200 0,-214 242 0,-15 22 0,-2-1 0,-2-1 0,31-61 0,-32 40 0,-2-1 0,-3 0 0,-3-2 0,-3 0 0,13-122 0,4-34 0,-15 123 0,6-149 0,-23-136 0,0 358 0,-2-1 0,-1 1 0,0 0 0,-2 0 0,-9-25 0,5 17 0,-10-51 0,14 34 0,2 19 0,0 0 0,-2 0 0,-9-26 0,-3 8 0,-46-84 0,52 109 0,9 14 0,0 0 0,0 0 0,-1 1 0,0-1 0,-1 1 0,1 0 0,-1 0 0,0 1 0,-1-1 0,1 1 0,-1 0 0,-13-8 0,-80-43 0,75 40 0,0 1 0,-1 2 0,-1 1 0,-42-15 0,-267-39 0,204 45 0,-144-36 0,209 36 0,50 14 0,-1 2 0,0 0 0,-30-5 0,-112-15 0,140 21-1365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8T12:32:22.26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0 140 24575,'90'1'0,"89"12"0,-136-9 0,-1-1 0,1-2 0,-1-2 0,1-2 0,76-15 0,163-28 0,-209 35 0,8-4 0,-45 7 0,68-5 0,20 1 0,-54 3 0,12 0 0,118-8 0,505 19-1365,-677-2-5461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12-18T12:32:23.8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523 1 24575,'-8'-1'0,"0"1"0,0 1 0,0 0 0,0 0 0,0 0 0,1 1 0,-1 0 0,0 0 0,1 1 0,0 0 0,-1 1 0,-7 4 0,-21 14 0,0-2 0,0-1 0,-2-2 0,0-1 0,-1-3 0,-70 16 0,101-28 0,1 0 0,-1 1 0,0 0 0,1 1 0,-13 5 0,18-7 0,0 0 0,1 0 0,-1 0 0,1 0 0,-1 1 0,1-1 0,0 0 0,-1 1 0,1-1 0,0 1 0,0-1 0,0 1 0,0-1 0,0 1 0,0 0 0,0-1 0,1 1 0,-1 0 0,1 0 0,-1 0 0,1-1 0,0 1 0,0 0 0,-1 0 0,1 0 0,0 0 0,1 0 0,-1-1 0,1 5 0,1-1 0,-1 0 0,1 0 0,0 0 0,1 0 0,-1 0 0,1 0 0,0-1 0,5 6 0,33 35 0,-18-22 0,-5-2 0,2-2 0,42 33 0,-53-45 0,0-2 0,0 1 0,0-1 0,1-1 0,-1 0 0,1 0 0,0-1 0,0 0 0,1 0 0,18 1 0,47 6 225,-37-4-1815,-20-4-5236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D2A48B96-639E-45A3-A0BA-2464DFDB1FAA}" type="datetimeFigureOut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5317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tags" Target="../tags/tag53.xml"/><Relationship Id="rId5" Type="http://schemas.openxmlformats.org/officeDocument/2006/relationships/tags" Target="../tags/tag52.xml"/><Relationship Id="rId4" Type="http://schemas.openxmlformats.org/officeDocument/2006/relationships/tags" Target="../tags/tag5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8.xml"/><Relationship Id="rId4" Type="http://schemas.openxmlformats.org/officeDocument/2006/relationships/tags" Target="../tags/tag5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7.xml"/><Relationship Id="rId4" Type="http://schemas.openxmlformats.org/officeDocument/2006/relationships/tags" Target="../tags/tag6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10" Type="http://schemas.openxmlformats.org/officeDocument/2006/relationships/image" Target="../media/image8.png"/><Relationship Id="rId4" Type="http://schemas.openxmlformats.org/officeDocument/2006/relationships/tags" Target="../tags/tag14.xml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-0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6" name="图片 5" descr="建筑-14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8" name="图片 7" descr="建筑_画板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-2262505" y="3310255"/>
            <a:ext cx="6789600" cy="3117029"/>
          </a:xfrm>
          <a:prstGeom prst="rect">
            <a:avLst/>
          </a:prstGeom>
        </p:spPr>
      </p:pic>
      <p:pic>
        <p:nvPicPr>
          <p:cNvPr id="10" name="图片 9" descr="建筑_画板 1 副本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217670" y="3757930"/>
            <a:ext cx="7974000" cy="266945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5C2A1B17-CD16-40BD-8108-AAC8D940DE53}" type="datetime1">
              <a:rPr lang="zh-CN" altLang="en-US" smtClean="0"/>
              <a:t>2024/12/19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D31DE4F7-498F-4542-85DC-0A6D8756FF23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064F13D-2F1C-4F42-A7BE-C3A2C8E7DBEF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A8F1C979-FE16-486C-8038-D6B93EEA6490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/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底图-09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1365" cy="6858635"/>
          </a:xfrm>
          <a:prstGeom prst="rect">
            <a:avLst/>
          </a:prstGeom>
        </p:spPr>
      </p:pic>
      <p:pic>
        <p:nvPicPr>
          <p:cNvPr id="4" name="图片 3" descr="建筑-1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8" name="图片 7" descr="建筑_画板 1 副本 1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113395" y="2303145"/>
            <a:ext cx="4525200" cy="4258253"/>
          </a:xfrm>
          <a:prstGeom prst="rect">
            <a:avLst/>
          </a:prstGeom>
        </p:spPr>
      </p:pic>
      <p:pic>
        <p:nvPicPr>
          <p:cNvPr id="9" name="图片 8" descr="建筑_画板 1 副本 8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760095" y="3333750"/>
            <a:ext cx="9288000" cy="310934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solidFill>
          <a:srgbClr val="5E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底图-0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0" y="2218690"/>
            <a:ext cx="12192000" cy="435229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6B5BDCC5-CDD8-4AA0-B64F-D18D763D3E3D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5" name="图片 4" descr="建筑-14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9">
            <a:alphaModFix amt="10000"/>
          </a:blip>
          <a:stretch>
            <a:fillRect/>
          </a:stretch>
        </p:blipFill>
        <p:spPr>
          <a:xfrm>
            <a:off x="4404995" y="1135380"/>
            <a:ext cx="3321050" cy="3249930"/>
          </a:xfrm>
          <a:prstGeom prst="rect">
            <a:avLst/>
          </a:prstGeom>
        </p:spPr>
      </p:pic>
      <p:pic>
        <p:nvPicPr>
          <p:cNvPr id="6" name="图片 5" descr="底图-01"/>
          <p:cNvPicPr>
            <a:picLocks noChangeAspect="1"/>
          </p:cNvPicPr>
          <p:nvPr userDrawn="1"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798830" y="5560060"/>
            <a:ext cx="13790295" cy="14135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85ECF069-C521-4D4B-9A62-796E02CF6A55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2263AEAD-A082-4C24-BC99-B50713B4AC96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580599E7-5AC1-4F55-A461-5206DB744B88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4CA4EAB8-A266-4CCB-B6AA-DB53EA13249E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F2FEF34C-7DC2-4D93-943F-7BD954C2A48E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28718CA7-A838-4078-904B-44EC6BDFFDA1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20" Type="http://schemas.openxmlformats.org/officeDocument/2006/relationships/tags" Target="../tags/tag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7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8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19670-1A6E-48B1-8828-64034C475151}" type="datetime1">
              <a:rPr lang="zh-CN" altLang="en-US" smtClean="0"/>
              <a:t>2024/12/19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9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0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5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dt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3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5" Type="http://schemas.openxmlformats.org/officeDocument/2006/relationships/tags" Target="../tags/tag72.xml"/><Relationship Id="rId10" Type="http://schemas.openxmlformats.org/officeDocument/2006/relationships/image" Target="../media/image11.png"/><Relationship Id="rId4" Type="http://schemas.openxmlformats.org/officeDocument/2006/relationships/tags" Target="../tags/tag71.xml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13" Type="http://schemas.openxmlformats.org/officeDocument/2006/relationships/image" Target="../media/image24.jpeg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1.png"/><Relationship Id="rId2" Type="http://schemas.openxmlformats.org/officeDocument/2006/relationships/tags" Target="../tags/tag160.xml"/><Relationship Id="rId16" Type="http://schemas.openxmlformats.org/officeDocument/2006/relationships/image" Target="../media/image10.png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11" Type="http://schemas.openxmlformats.org/officeDocument/2006/relationships/tags" Target="../tags/tag169.xml"/><Relationship Id="rId5" Type="http://schemas.openxmlformats.org/officeDocument/2006/relationships/tags" Target="../tags/tag163.xml"/><Relationship Id="rId15" Type="http://schemas.openxmlformats.org/officeDocument/2006/relationships/image" Target="../media/image9.png"/><Relationship Id="rId10" Type="http://schemas.openxmlformats.org/officeDocument/2006/relationships/tags" Target="../tags/tag168.xml"/><Relationship Id="rId4" Type="http://schemas.openxmlformats.org/officeDocument/2006/relationships/tags" Target="../tags/tag162.xml"/><Relationship Id="rId9" Type="http://schemas.openxmlformats.org/officeDocument/2006/relationships/tags" Target="../tags/tag167.xml"/><Relationship Id="rId1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77.xml"/><Relationship Id="rId13" Type="http://schemas.openxmlformats.org/officeDocument/2006/relationships/tags" Target="../tags/tag182.xml"/><Relationship Id="rId18" Type="http://schemas.openxmlformats.org/officeDocument/2006/relationships/tags" Target="../tags/tag187.xml"/><Relationship Id="rId26" Type="http://schemas.openxmlformats.org/officeDocument/2006/relationships/image" Target="../media/image20.png"/><Relationship Id="rId3" Type="http://schemas.openxmlformats.org/officeDocument/2006/relationships/tags" Target="../tags/tag172.xml"/><Relationship Id="rId21" Type="http://schemas.openxmlformats.org/officeDocument/2006/relationships/slideLayout" Target="../slideLayouts/slideLayout9.xml"/><Relationship Id="rId7" Type="http://schemas.openxmlformats.org/officeDocument/2006/relationships/tags" Target="../tags/tag176.xml"/><Relationship Id="rId12" Type="http://schemas.openxmlformats.org/officeDocument/2006/relationships/tags" Target="../tags/tag181.xml"/><Relationship Id="rId17" Type="http://schemas.openxmlformats.org/officeDocument/2006/relationships/tags" Target="../tags/tag186.xml"/><Relationship Id="rId25" Type="http://schemas.openxmlformats.org/officeDocument/2006/relationships/image" Target="../media/image16.png"/><Relationship Id="rId2" Type="http://schemas.openxmlformats.org/officeDocument/2006/relationships/tags" Target="../tags/tag171.xml"/><Relationship Id="rId16" Type="http://schemas.openxmlformats.org/officeDocument/2006/relationships/tags" Target="../tags/tag185.xml"/><Relationship Id="rId20" Type="http://schemas.openxmlformats.org/officeDocument/2006/relationships/tags" Target="../tags/tag189.xml"/><Relationship Id="rId1" Type="http://schemas.openxmlformats.org/officeDocument/2006/relationships/tags" Target="../tags/tag170.xml"/><Relationship Id="rId6" Type="http://schemas.openxmlformats.org/officeDocument/2006/relationships/tags" Target="../tags/tag175.xml"/><Relationship Id="rId11" Type="http://schemas.openxmlformats.org/officeDocument/2006/relationships/tags" Target="../tags/tag180.xml"/><Relationship Id="rId24" Type="http://schemas.openxmlformats.org/officeDocument/2006/relationships/image" Target="../media/image27.png"/><Relationship Id="rId5" Type="http://schemas.openxmlformats.org/officeDocument/2006/relationships/tags" Target="../tags/tag174.xml"/><Relationship Id="rId15" Type="http://schemas.openxmlformats.org/officeDocument/2006/relationships/tags" Target="../tags/tag184.xml"/><Relationship Id="rId23" Type="http://schemas.openxmlformats.org/officeDocument/2006/relationships/image" Target="../media/image26.png"/><Relationship Id="rId10" Type="http://schemas.openxmlformats.org/officeDocument/2006/relationships/tags" Target="../tags/tag179.xml"/><Relationship Id="rId19" Type="http://schemas.openxmlformats.org/officeDocument/2006/relationships/tags" Target="../tags/tag188.xml"/><Relationship Id="rId4" Type="http://schemas.openxmlformats.org/officeDocument/2006/relationships/tags" Target="../tags/tag173.xml"/><Relationship Id="rId9" Type="http://schemas.openxmlformats.org/officeDocument/2006/relationships/tags" Target="../tags/tag178.xml"/><Relationship Id="rId14" Type="http://schemas.openxmlformats.org/officeDocument/2006/relationships/tags" Target="../tags/tag183.xml"/><Relationship Id="rId22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97.xml"/><Relationship Id="rId13" Type="http://schemas.openxmlformats.org/officeDocument/2006/relationships/tags" Target="../tags/tag202.xml"/><Relationship Id="rId18" Type="http://schemas.openxmlformats.org/officeDocument/2006/relationships/image" Target="../media/image25.png"/><Relationship Id="rId3" Type="http://schemas.openxmlformats.org/officeDocument/2006/relationships/tags" Target="../tags/tag192.xml"/><Relationship Id="rId21" Type="http://schemas.openxmlformats.org/officeDocument/2006/relationships/image" Target="../media/image20.png"/><Relationship Id="rId7" Type="http://schemas.openxmlformats.org/officeDocument/2006/relationships/tags" Target="../tags/tag196.xml"/><Relationship Id="rId12" Type="http://schemas.openxmlformats.org/officeDocument/2006/relationships/tags" Target="../tags/tag201.xml"/><Relationship Id="rId17" Type="http://schemas.openxmlformats.org/officeDocument/2006/relationships/slideLayout" Target="../slideLayouts/slideLayout9.xml"/><Relationship Id="rId2" Type="http://schemas.openxmlformats.org/officeDocument/2006/relationships/tags" Target="../tags/tag191.xml"/><Relationship Id="rId16" Type="http://schemas.openxmlformats.org/officeDocument/2006/relationships/tags" Target="../tags/tag205.xml"/><Relationship Id="rId20" Type="http://schemas.openxmlformats.org/officeDocument/2006/relationships/image" Target="../media/image16.png"/><Relationship Id="rId1" Type="http://schemas.openxmlformats.org/officeDocument/2006/relationships/tags" Target="../tags/tag190.xml"/><Relationship Id="rId6" Type="http://schemas.openxmlformats.org/officeDocument/2006/relationships/tags" Target="../tags/tag195.xml"/><Relationship Id="rId11" Type="http://schemas.openxmlformats.org/officeDocument/2006/relationships/tags" Target="../tags/tag200.xml"/><Relationship Id="rId5" Type="http://schemas.openxmlformats.org/officeDocument/2006/relationships/tags" Target="../tags/tag194.xml"/><Relationship Id="rId15" Type="http://schemas.openxmlformats.org/officeDocument/2006/relationships/tags" Target="../tags/tag204.xml"/><Relationship Id="rId10" Type="http://schemas.openxmlformats.org/officeDocument/2006/relationships/tags" Target="../tags/tag199.xml"/><Relationship Id="rId19" Type="http://schemas.openxmlformats.org/officeDocument/2006/relationships/image" Target="../media/image26.png"/><Relationship Id="rId4" Type="http://schemas.openxmlformats.org/officeDocument/2006/relationships/tags" Target="../tags/tag193.xml"/><Relationship Id="rId9" Type="http://schemas.openxmlformats.org/officeDocument/2006/relationships/tags" Target="../tags/tag198.xml"/><Relationship Id="rId14" Type="http://schemas.openxmlformats.org/officeDocument/2006/relationships/tags" Target="../tags/tag20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13.xml"/><Relationship Id="rId13" Type="http://schemas.openxmlformats.org/officeDocument/2006/relationships/slideLayout" Target="../slideLayouts/slideLayout9.xml"/><Relationship Id="rId18" Type="http://schemas.openxmlformats.org/officeDocument/2006/relationships/chart" Target="../charts/chart1.xml"/><Relationship Id="rId3" Type="http://schemas.openxmlformats.org/officeDocument/2006/relationships/tags" Target="../tags/tag208.xml"/><Relationship Id="rId7" Type="http://schemas.openxmlformats.org/officeDocument/2006/relationships/tags" Target="../tags/tag212.xml"/><Relationship Id="rId12" Type="http://schemas.openxmlformats.org/officeDocument/2006/relationships/tags" Target="../tags/tag217.xml"/><Relationship Id="rId17" Type="http://schemas.openxmlformats.org/officeDocument/2006/relationships/image" Target="../media/image28.png"/><Relationship Id="rId2" Type="http://schemas.openxmlformats.org/officeDocument/2006/relationships/tags" Target="../tags/tag207.xml"/><Relationship Id="rId16" Type="http://schemas.openxmlformats.org/officeDocument/2006/relationships/image" Target="../media/image20.png"/><Relationship Id="rId1" Type="http://schemas.openxmlformats.org/officeDocument/2006/relationships/tags" Target="../tags/tag206.xml"/><Relationship Id="rId6" Type="http://schemas.openxmlformats.org/officeDocument/2006/relationships/tags" Target="../tags/tag211.xml"/><Relationship Id="rId11" Type="http://schemas.openxmlformats.org/officeDocument/2006/relationships/tags" Target="../tags/tag216.xml"/><Relationship Id="rId5" Type="http://schemas.openxmlformats.org/officeDocument/2006/relationships/tags" Target="../tags/tag210.xml"/><Relationship Id="rId15" Type="http://schemas.openxmlformats.org/officeDocument/2006/relationships/image" Target="../media/image16.png"/><Relationship Id="rId10" Type="http://schemas.openxmlformats.org/officeDocument/2006/relationships/tags" Target="../tags/tag215.xml"/><Relationship Id="rId4" Type="http://schemas.openxmlformats.org/officeDocument/2006/relationships/tags" Target="../tags/tag209.xml"/><Relationship Id="rId9" Type="http://schemas.openxmlformats.org/officeDocument/2006/relationships/tags" Target="../tags/tag214.xml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225.xml"/><Relationship Id="rId13" Type="http://schemas.openxmlformats.org/officeDocument/2006/relationships/slideLayout" Target="../slideLayouts/slideLayout9.xml"/><Relationship Id="rId18" Type="http://schemas.openxmlformats.org/officeDocument/2006/relationships/image" Target="../media/image30.png"/><Relationship Id="rId3" Type="http://schemas.openxmlformats.org/officeDocument/2006/relationships/tags" Target="../tags/tag220.xml"/><Relationship Id="rId7" Type="http://schemas.openxmlformats.org/officeDocument/2006/relationships/tags" Target="../tags/tag224.xml"/><Relationship Id="rId12" Type="http://schemas.openxmlformats.org/officeDocument/2006/relationships/tags" Target="../tags/tag229.xml"/><Relationship Id="rId17" Type="http://schemas.openxmlformats.org/officeDocument/2006/relationships/image" Target="../media/image29.png"/><Relationship Id="rId2" Type="http://schemas.openxmlformats.org/officeDocument/2006/relationships/tags" Target="../tags/tag219.xml"/><Relationship Id="rId16" Type="http://schemas.openxmlformats.org/officeDocument/2006/relationships/image" Target="../media/image20.png"/><Relationship Id="rId1" Type="http://schemas.openxmlformats.org/officeDocument/2006/relationships/tags" Target="../tags/tag218.xml"/><Relationship Id="rId6" Type="http://schemas.openxmlformats.org/officeDocument/2006/relationships/tags" Target="../tags/tag223.xml"/><Relationship Id="rId11" Type="http://schemas.openxmlformats.org/officeDocument/2006/relationships/tags" Target="../tags/tag228.xml"/><Relationship Id="rId5" Type="http://schemas.openxmlformats.org/officeDocument/2006/relationships/tags" Target="../tags/tag222.xml"/><Relationship Id="rId15" Type="http://schemas.openxmlformats.org/officeDocument/2006/relationships/image" Target="../media/image16.png"/><Relationship Id="rId10" Type="http://schemas.openxmlformats.org/officeDocument/2006/relationships/tags" Target="../tags/tag227.xml"/><Relationship Id="rId4" Type="http://schemas.openxmlformats.org/officeDocument/2006/relationships/tags" Target="../tags/tag221.xml"/><Relationship Id="rId9" Type="http://schemas.openxmlformats.org/officeDocument/2006/relationships/tags" Target="../tags/tag226.xml"/><Relationship Id="rId1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37.xml"/><Relationship Id="rId13" Type="http://schemas.openxmlformats.org/officeDocument/2006/relationships/tags" Target="../tags/tag242.xml"/><Relationship Id="rId18" Type="http://schemas.openxmlformats.org/officeDocument/2006/relationships/diagramData" Target="../diagrams/data1.xml"/><Relationship Id="rId3" Type="http://schemas.openxmlformats.org/officeDocument/2006/relationships/tags" Target="../tags/tag232.xml"/><Relationship Id="rId21" Type="http://schemas.openxmlformats.org/officeDocument/2006/relationships/diagramColors" Target="../diagrams/colors1.xml"/><Relationship Id="rId7" Type="http://schemas.openxmlformats.org/officeDocument/2006/relationships/tags" Target="../tags/tag236.xml"/><Relationship Id="rId12" Type="http://schemas.openxmlformats.org/officeDocument/2006/relationships/tags" Target="../tags/tag241.xml"/><Relationship Id="rId17" Type="http://schemas.openxmlformats.org/officeDocument/2006/relationships/image" Target="../media/image20.png"/><Relationship Id="rId2" Type="http://schemas.openxmlformats.org/officeDocument/2006/relationships/tags" Target="../tags/tag231.xml"/><Relationship Id="rId16" Type="http://schemas.openxmlformats.org/officeDocument/2006/relationships/image" Target="../media/image16.png"/><Relationship Id="rId20" Type="http://schemas.openxmlformats.org/officeDocument/2006/relationships/diagramQuickStyle" Target="../diagrams/quickStyle1.xml"/><Relationship Id="rId1" Type="http://schemas.openxmlformats.org/officeDocument/2006/relationships/tags" Target="../tags/tag230.xml"/><Relationship Id="rId6" Type="http://schemas.openxmlformats.org/officeDocument/2006/relationships/tags" Target="../tags/tag235.xml"/><Relationship Id="rId11" Type="http://schemas.openxmlformats.org/officeDocument/2006/relationships/tags" Target="../tags/tag240.xml"/><Relationship Id="rId5" Type="http://schemas.openxmlformats.org/officeDocument/2006/relationships/tags" Target="../tags/tag234.xml"/><Relationship Id="rId15" Type="http://schemas.openxmlformats.org/officeDocument/2006/relationships/image" Target="../media/image26.png"/><Relationship Id="rId10" Type="http://schemas.openxmlformats.org/officeDocument/2006/relationships/tags" Target="../tags/tag239.xml"/><Relationship Id="rId19" Type="http://schemas.openxmlformats.org/officeDocument/2006/relationships/diagramLayout" Target="../diagrams/layout1.xml"/><Relationship Id="rId4" Type="http://schemas.openxmlformats.org/officeDocument/2006/relationships/tags" Target="../tags/tag233.xml"/><Relationship Id="rId9" Type="http://schemas.openxmlformats.org/officeDocument/2006/relationships/tags" Target="../tags/tag238.xml"/><Relationship Id="rId14" Type="http://schemas.openxmlformats.org/officeDocument/2006/relationships/slideLayout" Target="../slideLayouts/slideLayout9.xml"/><Relationship Id="rId22" Type="http://schemas.microsoft.com/office/2007/relationships/diagramDrawing" Target="../diagrams/drawing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50.xml"/><Relationship Id="rId13" Type="http://schemas.openxmlformats.org/officeDocument/2006/relationships/slideLayout" Target="../slideLayouts/slideLayout9.xml"/><Relationship Id="rId18" Type="http://schemas.openxmlformats.org/officeDocument/2006/relationships/image" Target="../media/image32.png"/><Relationship Id="rId26" Type="http://schemas.openxmlformats.org/officeDocument/2006/relationships/image" Target="../media/image36.png"/><Relationship Id="rId3" Type="http://schemas.openxmlformats.org/officeDocument/2006/relationships/tags" Target="../tags/tag245.xml"/><Relationship Id="rId21" Type="http://schemas.openxmlformats.org/officeDocument/2006/relationships/customXml" Target="../ink/ink2.xml"/><Relationship Id="rId7" Type="http://schemas.openxmlformats.org/officeDocument/2006/relationships/tags" Target="../tags/tag249.xml"/><Relationship Id="rId12" Type="http://schemas.openxmlformats.org/officeDocument/2006/relationships/tags" Target="../tags/tag254.xml"/><Relationship Id="rId17" Type="http://schemas.openxmlformats.org/officeDocument/2006/relationships/image" Target="../media/image31.png"/><Relationship Id="rId25" Type="http://schemas.openxmlformats.org/officeDocument/2006/relationships/customXml" Target="../ink/ink4.xml"/><Relationship Id="rId2" Type="http://schemas.openxmlformats.org/officeDocument/2006/relationships/tags" Target="../tags/tag244.xml"/><Relationship Id="rId16" Type="http://schemas.openxmlformats.org/officeDocument/2006/relationships/image" Target="../media/image20.png"/><Relationship Id="rId20" Type="http://schemas.openxmlformats.org/officeDocument/2006/relationships/image" Target="../media/image33.png"/><Relationship Id="rId1" Type="http://schemas.openxmlformats.org/officeDocument/2006/relationships/tags" Target="../tags/tag243.xml"/><Relationship Id="rId6" Type="http://schemas.openxmlformats.org/officeDocument/2006/relationships/tags" Target="../tags/tag248.xml"/><Relationship Id="rId11" Type="http://schemas.openxmlformats.org/officeDocument/2006/relationships/tags" Target="../tags/tag253.xml"/><Relationship Id="rId24" Type="http://schemas.openxmlformats.org/officeDocument/2006/relationships/image" Target="../media/image35.png"/><Relationship Id="rId5" Type="http://schemas.openxmlformats.org/officeDocument/2006/relationships/tags" Target="../tags/tag247.xml"/><Relationship Id="rId15" Type="http://schemas.openxmlformats.org/officeDocument/2006/relationships/image" Target="../media/image16.png"/><Relationship Id="rId23" Type="http://schemas.openxmlformats.org/officeDocument/2006/relationships/customXml" Target="../ink/ink3.xml"/><Relationship Id="rId10" Type="http://schemas.openxmlformats.org/officeDocument/2006/relationships/tags" Target="../tags/tag252.xml"/><Relationship Id="rId19" Type="http://schemas.openxmlformats.org/officeDocument/2006/relationships/customXml" Target="../ink/ink1.xml"/><Relationship Id="rId4" Type="http://schemas.openxmlformats.org/officeDocument/2006/relationships/tags" Target="../tags/tag246.xml"/><Relationship Id="rId9" Type="http://schemas.openxmlformats.org/officeDocument/2006/relationships/tags" Target="../tags/tag251.xml"/><Relationship Id="rId14" Type="http://schemas.openxmlformats.org/officeDocument/2006/relationships/image" Target="../media/image27.png"/><Relationship Id="rId22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62.xml"/><Relationship Id="rId13" Type="http://schemas.openxmlformats.org/officeDocument/2006/relationships/slideLayout" Target="../slideLayouts/slideLayout9.xml"/><Relationship Id="rId18" Type="http://schemas.openxmlformats.org/officeDocument/2006/relationships/image" Target="../media/image38.png"/><Relationship Id="rId3" Type="http://schemas.openxmlformats.org/officeDocument/2006/relationships/tags" Target="../tags/tag257.xml"/><Relationship Id="rId7" Type="http://schemas.openxmlformats.org/officeDocument/2006/relationships/tags" Target="../tags/tag261.xml"/><Relationship Id="rId12" Type="http://schemas.openxmlformats.org/officeDocument/2006/relationships/tags" Target="../tags/tag266.xml"/><Relationship Id="rId17" Type="http://schemas.openxmlformats.org/officeDocument/2006/relationships/image" Target="../media/image37.png"/><Relationship Id="rId2" Type="http://schemas.openxmlformats.org/officeDocument/2006/relationships/tags" Target="../tags/tag256.xml"/><Relationship Id="rId16" Type="http://schemas.openxmlformats.org/officeDocument/2006/relationships/image" Target="../media/image20.png"/><Relationship Id="rId1" Type="http://schemas.openxmlformats.org/officeDocument/2006/relationships/tags" Target="../tags/tag255.xml"/><Relationship Id="rId6" Type="http://schemas.openxmlformats.org/officeDocument/2006/relationships/tags" Target="../tags/tag260.xml"/><Relationship Id="rId11" Type="http://schemas.openxmlformats.org/officeDocument/2006/relationships/tags" Target="../tags/tag265.xml"/><Relationship Id="rId5" Type="http://schemas.openxmlformats.org/officeDocument/2006/relationships/tags" Target="../tags/tag259.xml"/><Relationship Id="rId15" Type="http://schemas.openxmlformats.org/officeDocument/2006/relationships/image" Target="../media/image16.png"/><Relationship Id="rId10" Type="http://schemas.openxmlformats.org/officeDocument/2006/relationships/tags" Target="../tags/tag264.xml"/><Relationship Id="rId19" Type="http://schemas.openxmlformats.org/officeDocument/2006/relationships/chart" Target="../charts/chart2.xml"/><Relationship Id="rId4" Type="http://schemas.openxmlformats.org/officeDocument/2006/relationships/tags" Target="../tags/tag258.xml"/><Relationship Id="rId9" Type="http://schemas.openxmlformats.org/officeDocument/2006/relationships/tags" Target="../tags/tag263.xml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slideLayout" Target="../slideLayouts/slideLayout1.xml"/><Relationship Id="rId18" Type="http://schemas.openxmlformats.org/officeDocument/2006/relationships/image" Target="../media/image9.png"/><Relationship Id="rId3" Type="http://schemas.openxmlformats.org/officeDocument/2006/relationships/tags" Target="../tags/tag269.xml"/><Relationship Id="rId7" Type="http://schemas.openxmlformats.org/officeDocument/2006/relationships/tags" Target="../tags/tag273.xml"/><Relationship Id="rId12" Type="http://schemas.openxmlformats.org/officeDocument/2006/relationships/tags" Target="../tags/tag278.xml"/><Relationship Id="rId17" Type="http://schemas.openxmlformats.org/officeDocument/2006/relationships/image" Target="../media/image40.jpeg"/><Relationship Id="rId2" Type="http://schemas.openxmlformats.org/officeDocument/2006/relationships/tags" Target="../tags/tag268.xml"/><Relationship Id="rId16" Type="http://schemas.openxmlformats.org/officeDocument/2006/relationships/image" Target="../media/image14.png"/><Relationship Id="rId20" Type="http://schemas.openxmlformats.org/officeDocument/2006/relationships/image" Target="../media/image11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tags" Target="../tags/tag277.xml"/><Relationship Id="rId5" Type="http://schemas.openxmlformats.org/officeDocument/2006/relationships/tags" Target="../tags/tag271.xml"/><Relationship Id="rId15" Type="http://schemas.openxmlformats.org/officeDocument/2006/relationships/image" Target="../media/image39.jpeg"/><Relationship Id="rId10" Type="http://schemas.openxmlformats.org/officeDocument/2006/relationships/tags" Target="../tags/tag276.xml"/><Relationship Id="rId19" Type="http://schemas.openxmlformats.org/officeDocument/2006/relationships/image" Target="../media/image10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86.xml"/><Relationship Id="rId13" Type="http://schemas.openxmlformats.org/officeDocument/2006/relationships/tags" Target="../tags/tag291.xml"/><Relationship Id="rId18" Type="http://schemas.openxmlformats.org/officeDocument/2006/relationships/tags" Target="../tags/tag296.xml"/><Relationship Id="rId26" Type="http://schemas.openxmlformats.org/officeDocument/2006/relationships/image" Target="../media/image16.png"/><Relationship Id="rId3" Type="http://schemas.openxmlformats.org/officeDocument/2006/relationships/tags" Target="../tags/tag281.xml"/><Relationship Id="rId21" Type="http://schemas.openxmlformats.org/officeDocument/2006/relationships/tags" Target="../tags/tag299.xml"/><Relationship Id="rId7" Type="http://schemas.openxmlformats.org/officeDocument/2006/relationships/tags" Target="../tags/tag285.xml"/><Relationship Id="rId12" Type="http://schemas.openxmlformats.org/officeDocument/2006/relationships/tags" Target="../tags/tag290.xml"/><Relationship Id="rId17" Type="http://schemas.openxmlformats.org/officeDocument/2006/relationships/tags" Target="../tags/tag295.xml"/><Relationship Id="rId25" Type="http://schemas.openxmlformats.org/officeDocument/2006/relationships/image" Target="../media/image20.png"/><Relationship Id="rId2" Type="http://schemas.openxmlformats.org/officeDocument/2006/relationships/tags" Target="../tags/tag280.xml"/><Relationship Id="rId16" Type="http://schemas.openxmlformats.org/officeDocument/2006/relationships/tags" Target="../tags/tag294.xml"/><Relationship Id="rId20" Type="http://schemas.openxmlformats.org/officeDocument/2006/relationships/tags" Target="../tags/tag298.xml"/><Relationship Id="rId29" Type="http://schemas.openxmlformats.org/officeDocument/2006/relationships/image" Target="../media/image27.png"/><Relationship Id="rId1" Type="http://schemas.openxmlformats.org/officeDocument/2006/relationships/tags" Target="../tags/tag279.xml"/><Relationship Id="rId6" Type="http://schemas.openxmlformats.org/officeDocument/2006/relationships/tags" Target="../tags/tag284.xml"/><Relationship Id="rId11" Type="http://schemas.openxmlformats.org/officeDocument/2006/relationships/tags" Target="../tags/tag289.xml"/><Relationship Id="rId24" Type="http://schemas.openxmlformats.org/officeDocument/2006/relationships/slideLayout" Target="../slideLayouts/slideLayout9.xml"/><Relationship Id="rId5" Type="http://schemas.openxmlformats.org/officeDocument/2006/relationships/tags" Target="../tags/tag283.xml"/><Relationship Id="rId15" Type="http://schemas.openxmlformats.org/officeDocument/2006/relationships/tags" Target="../tags/tag293.xml"/><Relationship Id="rId23" Type="http://schemas.openxmlformats.org/officeDocument/2006/relationships/tags" Target="../tags/tag301.xml"/><Relationship Id="rId28" Type="http://schemas.openxmlformats.org/officeDocument/2006/relationships/image" Target="../media/image26.png"/><Relationship Id="rId10" Type="http://schemas.openxmlformats.org/officeDocument/2006/relationships/tags" Target="../tags/tag288.xml"/><Relationship Id="rId19" Type="http://schemas.openxmlformats.org/officeDocument/2006/relationships/tags" Target="../tags/tag297.xml"/><Relationship Id="rId4" Type="http://schemas.openxmlformats.org/officeDocument/2006/relationships/tags" Target="../tags/tag282.xml"/><Relationship Id="rId9" Type="http://schemas.openxmlformats.org/officeDocument/2006/relationships/tags" Target="../tags/tag287.xml"/><Relationship Id="rId14" Type="http://schemas.openxmlformats.org/officeDocument/2006/relationships/tags" Target="../tags/tag292.xml"/><Relationship Id="rId22" Type="http://schemas.openxmlformats.org/officeDocument/2006/relationships/tags" Target="../tags/tag300.xml"/><Relationship Id="rId27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9.png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12.jpeg"/><Relationship Id="rId5" Type="http://schemas.openxmlformats.org/officeDocument/2006/relationships/tags" Target="../tags/tag78.xml"/><Relationship Id="rId10" Type="http://schemas.openxmlformats.org/officeDocument/2006/relationships/slideLayout" Target="../slideLayouts/slideLayout4.xml"/><Relationship Id="rId4" Type="http://schemas.openxmlformats.org/officeDocument/2006/relationships/tags" Target="../tags/tag77.xml"/><Relationship Id="rId9" Type="http://schemas.openxmlformats.org/officeDocument/2006/relationships/tags" Target="../tags/tag8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09.xml"/><Relationship Id="rId13" Type="http://schemas.openxmlformats.org/officeDocument/2006/relationships/image" Target="../media/image41.jpeg"/><Relationship Id="rId3" Type="http://schemas.openxmlformats.org/officeDocument/2006/relationships/tags" Target="../tags/tag304.xml"/><Relationship Id="rId7" Type="http://schemas.openxmlformats.org/officeDocument/2006/relationships/tags" Target="../tags/tag308.xml"/><Relationship Id="rId12" Type="http://schemas.openxmlformats.org/officeDocument/2006/relationships/slideLayout" Target="../slideLayouts/slideLayout9.xml"/><Relationship Id="rId2" Type="http://schemas.openxmlformats.org/officeDocument/2006/relationships/tags" Target="../tags/tag303.xml"/><Relationship Id="rId16" Type="http://schemas.openxmlformats.org/officeDocument/2006/relationships/image" Target="../media/image43.png"/><Relationship Id="rId1" Type="http://schemas.openxmlformats.org/officeDocument/2006/relationships/tags" Target="../tags/tag302.xml"/><Relationship Id="rId6" Type="http://schemas.openxmlformats.org/officeDocument/2006/relationships/tags" Target="../tags/tag307.xml"/><Relationship Id="rId11" Type="http://schemas.openxmlformats.org/officeDocument/2006/relationships/tags" Target="../tags/tag312.xml"/><Relationship Id="rId5" Type="http://schemas.openxmlformats.org/officeDocument/2006/relationships/tags" Target="../tags/tag306.xml"/><Relationship Id="rId15" Type="http://schemas.openxmlformats.org/officeDocument/2006/relationships/image" Target="../media/image42.png"/><Relationship Id="rId10" Type="http://schemas.openxmlformats.org/officeDocument/2006/relationships/tags" Target="../tags/tag311.xml"/><Relationship Id="rId4" Type="http://schemas.openxmlformats.org/officeDocument/2006/relationships/tags" Target="../tags/tag305.xml"/><Relationship Id="rId9" Type="http://schemas.openxmlformats.org/officeDocument/2006/relationships/tags" Target="../tags/tag310.xml"/><Relationship Id="rId1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tags" Target="../tags/tag315.xml"/><Relationship Id="rId7" Type="http://schemas.openxmlformats.org/officeDocument/2006/relationships/image" Target="../media/image9.png"/><Relationship Id="rId2" Type="http://schemas.openxmlformats.org/officeDocument/2006/relationships/tags" Target="../tags/tag314.xml"/><Relationship Id="rId1" Type="http://schemas.openxmlformats.org/officeDocument/2006/relationships/tags" Target="../tags/tag313.xml"/><Relationship Id="rId6" Type="http://schemas.openxmlformats.org/officeDocument/2006/relationships/image" Target="../media/image44.jpe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318.xml"/><Relationship Id="rId7" Type="http://schemas.openxmlformats.org/officeDocument/2006/relationships/image" Target="../media/image9.png"/><Relationship Id="rId2" Type="http://schemas.openxmlformats.org/officeDocument/2006/relationships/tags" Target="../tags/tag317.xml"/><Relationship Id="rId1" Type="http://schemas.openxmlformats.org/officeDocument/2006/relationships/tags" Target="../tags/tag316.xml"/><Relationship Id="rId6" Type="http://schemas.openxmlformats.org/officeDocument/2006/relationships/image" Target="../media/image44.jpe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9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14.png"/><Relationship Id="rId2" Type="http://schemas.openxmlformats.org/officeDocument/2006/relationships/tags" Target="../tags/tag84.xml"/><Relationship Id="rId16" Type="http://schemas.openxmlformats.org/officeDocument/2006/relationships/image" Target="../media/image11.png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3.jpeg"/><Relationship Id="rId5" Type="http://schemas.openxmlformats.org/officeDocument/2006/relationships/tags" Target="../tags/tag87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1.xml"/><Relationship Id="rId4" Type="http://schemas.openxmlformats.org/officeDocument/2006/relationships/tags" Target="../tags/tag86.xml"/><Relationship Id="rId9" Type="http://schemas.openxmlformats.org/officeDocument/2006/relationships/tags" Target="../tags/tag91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94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0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6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9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5" Type="http://schemas.openxmlformats.org/officeDocument/2006/relationships/tags" Target="../tags/tag114.xml"/><Relationship Id="rId4" Type="http://schemas.openxmlformats.org/officeDocument/2006/relationships/tags" Target="../tags/tag1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23.xml"/><Relationship Id="rId13" Type="http://schemas.openxmlformats.org/officeDocument/2006/relationships/image" Target="../media/image17.jpeg"/><Relationship Id="rId3" Type="http://schemas.openxmlformats.org/officeDocument/2006/relationships/tags" Target="../tags/tag118.xml"/><Relationship Id="rId7" Type="http://schemas.openxmlformats.org/officeDocument/2006/relationships/tags" Target="../tags/tag122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11.png"/><Relationship Id="rId2" Type="http://schemas.openxmlformats.org/officeDocument/2006/relationships/tags" Target="../tags/tag117.xml"/><Relationship Id="rId16" Type="http://schemas.openxmlformats.org/officeDocument/2006/relationships/image" Target="../media/image10.png"/><Relationship Id="rId1" Type="http://schemas.openxmlformats.org/officeDocument/2006/relationships/tags" Target="../tags/tag116.xml"/><Relationship Id="rId6" Type="http://schemas.openxmlformats.org/officeDocument/2006/relationships/tags" Target="../tags/tag121.xml"/><Relationship Id="rId11" Type="http://schemas.openxmlformats.org/officeDocument/2006/relationships/tags" Target="../tags/tag126.xml"/><Relationship Id="rId5" Type="http://schemas.openxmlformats.org/officeDocument/2006/relationships/tags" Target="../tags/tag120.xml"/><Relationship Id="rId15" Type="http://schemas.openxmlformats.org/officeDocument/2006/relationships/image" Target="../media/image9.png"/><Relationship Id="rId10" Type="http://schemas.openxmlformats.org/officeDocument/2006/relationships/tags" Target="../tags/tag125.xml"/><Relationship Id="rId4" Type="http://schemas.openxmlformats.org/officeDocument/2006/relationships/tags" Target="../tags/tag119.xml"/><Relationship Id="rId9" Type="http://schemas.openxmlformats.org/officeDocument/2006/relationships/tags" Target="../tags/tag124.xml"/><Relationship Id="rId1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139.xml"/><Relationship Id="rId18" Type="http://schemas.openxmlformats.org/officeDocument/2006/relationships/tags" Target="../tags/tag144.xml"/><Relationship Id="rId26" Type="http://schemas.openxmlformats.org/officeDocument/2006/relationships/tags" Target="../tags/tag152.xml"/><Relationship Id="rId39" Type="http://schemas.openxmlformats.org/officeDocument/2006/relationships/image" Target="../media/image22.png"/><Relationship Id="rId21" Type="http://schemas.openxmlformats.org/officeDocument/2006/relationships/tags" Target="../tags/tag147.xml"/><Relationship Id="rId34" Type="http://schemas.openxmlformats.org/officeDocument/2006/relationships/image" Target="../media/image18.jpeg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5" Type="http://schemas.openxmlformats.org/officeDocument/2006/relationships/tags" Target="../tags/tag151.xml"/><Relationship Id="rId33" Type="http://schemas.openxmlformats.org/officeDocument/2006/relationships/slideLayout" Target="../slideLayouts/slideLayout9.xml"/><Relationship Id="rId38" Type="http://schemas.openxmlformats.org/officeDocument/2006/relationships/image" Target="../media/image21.png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tags" Target="../tags/tag146.xml"/><Relationship Id="rId29" Type="http://schemas.openxmlformats.org/officeDocument/2006/relationships/tags" Target="../tags/tag155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24" Type="http://schemas.openxmlformats.org/officeDocument/2006/relationships/tags" Target="../tags/tag150.xml"/><Relationship Id="rId32" Type="http://schemas.openxmlformats.org/officeDocument/2006/relationships/tags" Target="../tags/tag158.xml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tags" Target="../tags/tag149.xml"/><Relationship Id="rId28" Type="http://schemas.openxmlformats.org/officeDocument/2006/relationships/tags" Target="../tags/tag154.xml"/><Relationship Id="rId36" Type="http://schemas.openxmlformats.org/officeDocument/2006/relationships/image" Target="../media/image16.png"/><Relationship Id="rId10" Type="http://schemas.openxmlformats.org/officeDocument/2006/relationships/tags" Target="../tags/tag136.xml"/><Relationship Id="rId19" Type="http://schemas.openxmlformats.org/officeDocument/2006/relationships/tags" Target="../tags/tag145.xml"/><Relationship Id="rId31" Type="http://schemas.openxmlformats.org/officeDocument/2006/relationships/tags" Target="../tags/tag157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tags" Target="../tags/tag148.xml"/><Relationship Id="rId27" Type="http://schemas.openxmlformats.org/officeDocument/2006/relationships/tags" Target="../tags/tag153.xml"/><Relationship Id="rId30" Type="http://schemas.openxmlformats.org/officeDocument/2006/relationships/tags" Target="../tags/tag156.xml"/><Relationship Id="rId35" Type="http://schemas.openxmlformats.org/officeDocument/2006/relationships/image" Target="../media/image19.png"/><Relationship Id="rId8" Type="http://schemas.openxmlformats.org/officeDocument/2006/relationships/tags" Target="../tags/tag134.xml"/><Relationship Id="rId3" Type="http://schemas.openxmlformats.org/officeDocument/2006/relationships/tags" Target="../tags/tag1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84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校标、校名-透空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" name="图片 10" descr="底图-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图片 12" descr="未标题-2_画板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BED5C827-10CE-5494-C279-7BED8F2EAABE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451100" y="1924685"/>
            <a:ext cx="72288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C++98 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到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C++14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lang="en-US" altLang="zh-CN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试论 </a:t>
            </a:r>
            <a:r>
              <a:rPr lang="en-US" altLang="zh-CN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 </a:t>
            </a:r>
            <a:r>
              <a:rPr lang="zh-CN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版本革新对算法竞赛选手的影响</a:t>
            </a:r>
            <a:endParaRPr lang="zh-CN" altLang="en-US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2063781-8AE4-B156-F743-D8652548DB7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6025" y="4958298"/>
            <a:ext cx="2479949" cy="47654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R="0" lvl="0" indent="0" algn="dist" fontAlgn="auto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zh-CN" alt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答辩人：何彦锋 </a:t>
            </a: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44FF0CB-CF74-27AE-C00C-47B90005D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WechatIMG3752"/>
          <p:cNvPicPr>
            <a:picLocks noChangeAspect="1"/>
          </p:cNvPicPr>
          <p:nvPr/>
        </p:nvPicPr>
        <p:blipFill>
          <a:blip r:embed="rId13"/>
          <a:srcRect t="15855"/>
          <a:stretch>
            <a:fillRect/>
          </a:stretch>
        </p:blipFill>
        <p:spPr>
          <a:xfrm>
            <a:off x="0" y="0"/>
            <a:ext cx="12225655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-33020" y="-635"/>
            <a:ext cx="12258675" cy="6858000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9" name="单圆角矩形 8"/>
          <p:cNvSpPr/>
          <p:nvPr>
            <p:custDataLst>
              <p:tags r:id="rId3"/>
            </p:custDataLst>
          </p:nvPr>
        </p:nvSpPr>
        <p:spPr>
          <a:xfrm>
            <a:off x="0" y="2476500"/>
            <a:ext cx="12225020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5" name="单圆角矩形 4"/>
          <p:cNvSpPr/>
          <p:nvPr>
            <p:custDataLst>
              <p:tags r:id="rId4"/>
            </p:custDataLst>
          </p:nvPr>
        </p:nvSpPr>
        <p:spPr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8" name="图片 7" descr="底图-0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r="4676"/>
          <a:stretch>
            <a:fillRect/>
          </a:stretch>
        </p:blipFill>
        <p:spPr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>
          <a:xfrm>
            <a:off x="1880869" y="2687788"/>
            <a:ext cx="4215131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</a:t>
            </a:r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版本革新对算法竞赛选手的意义</a:t>
            </a:r>
          </a:p>
        </p:txBody>
      </p:sp>
      <p:sp>
        <p:nvSpPr>
          <p:cNvPr id="13" name="文本框 17"/>
          <p:cNvSpPr txBox="1"/>
          <p:nvPr>
            <p:custDataLst>
              <p:tags r:id="rId7"/>
            </p:custDataLst>
          </p:nvPr>
        </p:nvSpPr>
        <p:spPr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</a:p>
        </p:txBody>
      </p:sp>
      <p:pic>
        <p:nvPicPr>
          <p:cNvPr id="4" name="图片 3" descr="WechatIMG375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rcRect l="263" t="-9" r="33072" b="9"/>
          <a:stretch>
            <a:fillRect/>
          </a:stretch>
        </p:blipFill>
        <p:spPr>
          <a:xfrm>
            <a:off x="7300599" y="1697363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20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98" name="Shape 2698"/>
          <p:cNvSpPr/>
          <p:nvPr>
            <p:custDataLst>
              <p:tags r:id="rId3"/>
            </p:custDataLst>
          </p:nvPr>
        </p:nvSpPr>
        <p:spPr>
          <a:xfrm>
            <a:off x="878220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878220" y="1974215"/>
            <a:ext cx="2364740" cy="845820"/>
            <a:chOff x="2153" y="3864"/>
            <a:chExt cx="3628" cy="1220"/>
          </a:xfrm>
          <a:solidFill>
            <a:srgbClr val="8B9F35"/>
          </a:solidFill>
        </p:grpSpPr>
        <p:sp>
          <p:nvSpPr>
            <p:cNvPr id="2699" name="Shape 2699"/>
            <p:cNvSpPr/>
            <p:nvPr>
              <p:custDataLst>
                <p:tags r:id="rId18"/>
              </p:custDataLst>
            </p:nvPr>
          </p:nvSpPr>
          <p:spPr>
            <a:xfrm>
              <a:off x="2153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6" name="Shape 2706"/>
            <p:cNvSpPr/>
            <p:nvPr>
              <p:custDataLst>
                <p:tags r:id="rId19"/>
              </p:custDataLst>
            </p:nvPr>
          </p:nvSpPr>
          <p:spPr>
            <a:xfrm>
              <a:off x="2153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2700" name="Shape 2700"/>
          <p:cNvSpPr/>
          <p:nvPr>
            <p:custDataLst>
              <p:tags r:id="rId4"/>
            </p:custDataLst>
          </p:nvPr>
        </p:nvSpPr>
        <p:spPr>
          <a:xfrm>
            <a:off x="4931637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 dirty="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4931637" y="1974215"/>
            <a:ext cx="2333625" cy="845820"/>
            <a:chOff x="5920" y="3864"/>
            <a:chExt cx="3630" cy="1220"/>
          </a:xfrm>
          <a:solidFill>
            <a:srgbClr val="56796D"/>
          </a:solidFill>
        </p:grpSpPr>
        <p:sp>
          <p:nvSpPr>
            <p:cNvPr id="2701" name="Shape 2701"/>
            <p:cNvSpPr/>
            <p:nvPr>
              <p:custDataLst>
                <p:tags r:id="rId16"/>
              </p:custDataLst>
            </p:nvPr>
          </p:nvSpPr>
          <p:spPr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7" name="Shape 2707"/>
            <p:cNvSpPr/>
            <p:nvPr>
              <p:custDataLst>
                <p:tags r:id="rId17"/>
              </p:custDataLst>
            </p:nvPr>
          </p:nvSpPr>
          <p:spPr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2702" name="Shape 2702"/>
          <p:cNvSpPr/>
          <p:nvPr>
            <p:custDataLst>
              <p:tags r:id="rId5"/>
            </p:custDataLst>
          </p:nvPr>
        </p:nvSpPr>
        <p:spPr>
          <a:xfrm>
            <a:off x="8972535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972535" y="1974215"/>
            <a:ext cx="2341245" cy="845820"/>
            <a:chOff x="9688" y="3864"/>
            <a:chExt cx="3628" cy="1220"/>
          </a:xfrm>
          <a:solidFill>
            <a:srgbClr val="ABBB9A"/>
          </a:solidFill>
        </p:grpSpPr>
        <p:sp>
          <p:nvSpPr>
            <p:cNvPr id="2703" name="Shape 2703"/>
            <p:cNvSpPr/>
            <p:nvPr>
              <p:custDataLst>
                <p:tags r:id="rId14"/>
              </p:custDataLst>
            </p:nvPr>
          </p:nvSpPr>
          <p:spPr>
            <a:xfrm>
              <a:off x="9688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8" name="Shape 2708"/>
            <p:cNvSpPr/>
            <p:nvPr>
              <p:custDataLst>
                <p:tags r:id="rId15"/>
              </p:custDataLst>
            </p:nvPr>
          </p:nvSpPr>
          <p:spPr>
            <a:xfrm>
              <a:off x="9688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1" name="TextBox 5"/>
          <p:cNvSpPr txBox="1"/>
          <p:nvPr>
            <p:custDataLst>
              <p:tags r:id="rId6"/>
            </p:custDataLst>
          </p:nvPr>
        </p:nvSpPr>
        <p:spPr>
          <a:xfrm>
            <a:off x="1008395" y="2799344"/>
            <a:ext cx="2044065" cy="676012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提升选手的代码编写速度</a:t>
            </a:r>
          </a:p>
        </p:txBody>
      </p:sp>
      <p:sp>
        <p:nvSpPr>
          <p:cNvPr id="37" name="TextBox 5"/>
          <p:cNvSpPr txBox="1"/>
          <p:nvPr>
            <p:custDataLst>
              <p:tags r:id="rId7"/>
            </p:custDataLst>
          </p:nvPr>
        </p:nvSpPr>
        <p:spPr>
          <a:xfrm>
            <a:off x="5061812" y="2799344"/>
            <a:ext cx="2044065" cy="67601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2500"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有利选手写出正确性更好的代码</a:t>
            </a:r>
          </a:p>
        </p:txBody>
      </p:sp>
      <p:sp>
        <p:nvSpPr>
          <p:cNvPr id="38" name="TextBox 5"/>
          <p:cNvSpPr txBox="1"/>
          <p:nvPr>
            <p:custDataLst>
              <p:tags r:id="rId8"/>
            </p:custDataLst>
          </p:nvPr>
        </p:nvSpPr>
        <p:spPr>
          <a:xfrm>
            <a:off x="9102710" y="2820728"/>
            <a:ext cx="2044065" cy="654627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提升选手代码运行效率</a:t>
            </a:r>
          </a:p>
        </p:txBody>
      </p:sp>
      <p:pic>
        <p:nvPicPr>
          <p:cNvPr id="18" name="图片 17" descr="建筑-0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340590" y="2108835"/>
            <a:ext cx="1440000" cy="555889"/>
          </a:xfrm>
          <a:prstGeom prst="rect">
            <a:avLst/>
          </a:prstGeom>
        </p:spPr>
      </p:pic>
      <p:pic>
        <p:nvPicPr>
          <p:cNvPr id="20" name="图片 19" descr="建筑-06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8450" y="2108835"/>
            <a:ext cx="1440000" cy="555889"/>
          </a:xfrm>
          <a:prstGeom prst="rect">
            <a:avLst/>
          </a:prstGeom>
        </p:spPr>
      </p:pic>
      <p:pic>
        <p:nvPicPr>
          <p:cNvPr id="21" name="图片 20" descr="建筑-0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423158" y="210883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/>
            <p:cNvSpPr/>
            <p:nvPr>
              <p:custDataLst>
                <p:tags r:id="rId12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/>
            <p:cNvPicPr>
              <a:picLocks noChangeAspect="1"/>
            </p:cNvPicPr>
            <p:nvPr>
              <p:custDataLst>
                <p:tags r:id="rId13"/>
              </p:custDataLst>
            </p:nvPr>
          </p:nvPicPr>
          <p:blipFill>
            <a:blip r:embed="rId26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/>
          <p:cNvSpPr txBox="1"/>
          <p:nvPr>
            <p:custDataLst>
              <p:tags r:id="rId10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/>
          <p:cNvSpPr txBox="1"/>
          <p:nvPr>
            <p:custDataLst>
              <p:tags r:id="rId11"/>
            </p:custDataLst>
          </p:nvPr>
        </p:nvSpPr>
        <p:spPr>
          <a:xfrm>
            <a:off x="1530350" y="317500"/>
            <a:ext cx="5668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版本革新对算法竞赛选手的意义</a:t>
            </a: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A3E81-C081-E6DD-D328-FDDD8608D6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5A710594-8DF6-9BC3-7C47-545B50884D0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4A0C8511-F889-067D-C642-216D74A99F6C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18414D38-336D-7B6F-A7CC-BC6D044BB2EF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F1D43FD7-3002-1453-976A-E7B64822A48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264AED7-A57B-0867-43B5-301E9872F574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98" name="Shape 2698">
            <a:extLst>
              <a:ext uri="{FF2B5EF4-FFF2-40B4-BE49-F238E27FC236}">
                <a16:creationId xmlns:a16="http://schemas.microsoft.com/office/drawing/2014/main" id="{6BC58D38-376A-EBBD-C6B9-FD123AB7E7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8220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267B16F-374C-D192-F4D4-D24335CCE2AE}"/>
              </a:ext>
            </a:extLst>
          </p:cNvPr>
          <p:cNvGrpSpPr/>
          <p:nvPr/>
        </p:nvGrpSpPr>
        <p:grpSpPr>
          <a:xfrm>
            <a:off x="878220" y="1974215"/>
            <a:ext cx="2364740" cy="845820"/>
            <a:chOff x="2153" y="3864"/>
            <a:chExt cx="3628" cy="1220"/>
          </a:xfrm>
          <a:solidFill>
            <a:srgbClr val="8B9F35"/>
          </a:solidFill>
        </p:grpSpPr>
        <p:sp>
          <p:nvSpPr>
            <p:cNvPr id="2699" name="Shape 2699">
              <a:extLst>
                <a:ext uri="{FF2B5EF4-FFF2-40B4-BE49-F238E27FC236}">
                  <a16:creationId xmlns:a16="http://schemas.microsoft.com/office/drawing/2014/main" id="{58D95FC2-3CF5-0078-4516-EC085E9733D1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2153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6" name="Shape 2706">
              <a:extLst>
                <a:ext uri="{FF2B5EF4-FFF2-40B4-BE49-F238E27FC236}">
                  <a16:creationId xmlns:a16="http://schemas.microsoft.com/office/drawing/2014/main" id="{B1552113-894A-294E-EB05-38671C10215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153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2700" name="Shape 2700">
            <a:extLst>
              <a:ext uri="{FF2B5EF4-FFF2-40B4-BE49-F238E27FC236}">
                <a16:creationId xmlns:a16="http://schemas.microsoft.com/office/drawing/2014/main" id="{D9BA0FF3-5C89-97EB-0EE3-099F0CAB7710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931637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 dirty="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462E52F-480E-7E8E-7A4F-4E4D2CDB5E95}"/>
              </a:ext>
            </a:extLst>
          </p:cNvPr>
          <p:cNvGrpSpPr/>
          <p:nvPr/>
        </p:nvGrpSpPr>
        <p:grpSpPr>
          <a:xfrm>
            <a:off x="4931637" y="1974215"/>
            <a:ext cx="2333625" cy="845820"/>
            <a:chOff x="5920" y="3864"/>
            <a:chExt cx="3630" cy="1220"/>
          </a:xfrm>
          <a:solidFill>
            <a:srgbClr val="56796D"/>
          </a:solidFill>
        </p:grpSpPr>
        <p:sp>
          <p:nvSpPr>
            <p:cNvPr id="2701" name="Shape 2701">
              <a:extLst>
                <a:ext uri="{FF2B5EF4-FFF2-40B4-BE49-F238E27FC236}">
                  <a16:creationId xmlns:a16="http://schemas.microsoft.com/office/drawing/2014/main" id="{DBACAACB-5906-B8DC-0338-027C48C5A4CB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7" name="Shape 2707">
              <a:extLst>
                <a:ext uri="{FF2B5EF4-FFF2-40B4-BE49-F238E27FC236}">
                  <a16:creationId xmlns:a16="http://schemas.microsoft.com/office/drawing/2014/main" id="{00F51C02-6E91-8736-E629-7C45F888695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A16107B0-9BC1-C048-131C-0B2E4731ED0A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008395" y="2799344"/>
            <a:ext cx="2044065" cy="676012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提升选手的代码编写速度</a:t>
            </a:r>
          </a:p>
        </p:txBody>
      </p:sp>
      <p:sp>
        <p:nvSpPr>
          <p:cNvPr id="37" name="TextBox 5">
            <a:extLst>
              <a:ext uri="{FF2B5EF4-FFF2-40B4-BE49-F238E27FC236}">
                <a16:creationId xmlns:a16="http://schemas.microsoft.com/office/drawing/2014/main" id="{3402990C-EE14-C22F-C3C9-61F15BC40CF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5061812" y="2799344"/>
            <a:ext cx="2044065" cy="676011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减少代码量</a:t>
            </a:r>
          </a:p>
        </p:txBody>
      </p:sp>
      <p:pic>
        <p:nvPicPr>
          <p:cNvPr id="18" name="图片 17" descr="建筑-04">
            <a:extLst>
              <a:ext uri="{FF2B5EF4-FFF2-40B4-BE49-F238E27FC236}">
                <a16:creationId xmlns:a16="http://schemas.microsoft.com/office/drawing/2014/main" id="{D8DDAC9A-25CC-6EA5-26E0-8BC4C1D4DF47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340590" y="2108835"/>
            <a:ext cx="1440000" cy="555889"/>
          </a:xfrm>
          <a:prstGeom prst="rect">
            <a:avLst/>
          </a:prstGeom>
        </p:spPr>
      </p:pic>
      <p:pic>
        <p:nvPicPr>
          <p:cNvPr id="20" name="图片 19" descr="建筑-06">
            <a:extLst>
              <a:ext uri="{FF2B5EF4-FFF2-40B4-BE49-F238E27FC236}">
                <a16:creationId xmlns:a16="http://schemas.microsoft.com/office/drawing/2014/main" id="{AAC1AA1F-D4EE-451F-111D-076D60A48CEF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378450" y="210883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F256F308-53BC-059A-811A-703214ED46C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CB75AB9F-53DF-5724-1F73-9F0ACA7D6809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1EECDF52-17A1-99BE-7D59-43C38C6321F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DF14845B-1E89-6F44-75EE-B0FA9BEAAE4E}"/>
                </a:ext>
              </a:extLst>
            </p:cNvPr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21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094B1F0F-ABB6-AD42-646C-A91BE7CAC998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F57DBC9-32AE-2227-D17B-CD8ED472DFE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530349" y="317500"/>
            <a:ext cx="6275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版本革新有助提升选手代码编写速度</a:t>
            </a:r>
          </a:p>
          <a:p>
            <a:pPr font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7675B54A-7061-BE75-94F9-BB4D134E74D4}"/>
              </a:ext>
            </a:extLst>
          </p:cNvPr>
          <p:cNvSpPr/>
          <p:nvPr/>
        </p:nvSpPr>
        <p:spPr>
          <a:xfrm rot="10800000">
            <a:off x="3358342" y="2820728"/>
            <a:ext cx="1537710" cy="65462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73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0" grpId="0" animBg="1"/>
      <p:bldP spid="37" grpId="0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DE12E-C736-D98A-05B0-FEE90A106B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B9C990A3-433F-D7AF-8C43-223DB5DC8EF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F369DB2-BA5E-43F9-1AF0-A630E0FB12DA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CB74FB0E-CCFE-A53E-1A43-3906B6B0748A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A87CC7DE-F33E-F924-B9A5-B6D040FE28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3191D317-4406-2C01-6759-8ADF0E896129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98" name="Shape 2698">
            <a:extLst>
              <a:ext uri="{FF2B5EF4-FFF2-40B4-BE49-F238E27FC236}">
                <a16:creationId xmlns:a16="http://schemas.microsoft.com/office/drawing/2014/main" id="{DF453EBA-2AB4-A938-D8E0-AB7255B7DD2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78220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40AB08E3-884C-D0BB-1A77-BF55FEF8CC42}"/>
              </a:ext>
            </a:extLst>
          </p:cNvPr>
          <p:cNvGrpSpPr/>
          <p:nvPr/>
        </p:nvGrpSpPr>
        <p:grpSpPr>
          <a:xfrm>
            <a:off x="878220" y="1974215"/>
            <a:ext cx="2364740" cy="845820"/>
            <a:chOff x="2153" y="3864"/>
            <a:chExt cx="3628" cy="1220"/>
          </a:xfrm>
          <a:solidFill>
            <a:srgbClr val="8B9F35"/>
          </a:solidFill>
        </p:grpSpPr>
        <p:sp>
          <p:nvSpPr>
            <p:cNvPr id="2699" name="Shape 2699">
              <a:extLst>
                <a:ext uri="{FF2B5EF4-FFF2-40B4-BE49-F238E27FC236}">
                  <a16:creationId xmlns:a16="http://schemas.microsoft.com/office/drawing/2014/main" id="{90803435-62CB-4B0F-0DB9-464B1A6E125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153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6" name="Shape 2706">
              <a:extLst>
                <a:ext uri="{FF2B5EF4-FFF2-40B4-BE49-F238E27FC236}">
                  <a16:creationId xmlns:a16="http://schemas.microsoft.com/office/drawing/2014/main" id="{65E30B35-AD35-059F-CF47-959A5B0BE36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153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1" name="TextBox 5">
            <a:extLst>
              <a:ext uri="{FF2B5EF4-FFF2-40B4-BE49-F238E27FC236}">
                <a16:creationId xmlns:a16="http://schemas.microsoft.com/office/drawing/2014/main" id="{B808269A-35FA-50FC-9C92-C6D8AB6C626F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08395" y="2799344"/>
            <a:ext cx="2044065" cy="1456772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减少代码量，进而提升选手代码编写速度</a:t>
            </a:r>
          </a:p>
        </p:txBody>
      </p:sp>
      <p:pic>
        <p:nvPicPr>
          <p:cNvPr id="18" name="图片 17" descr="建筑-04">
            <a:extLst>
              <a:ext uri="{FF2B5EF4-FFF2-40B4-BE49-F238E27FC236}">
                <a16:creationId xmlns:a16="http://schemas.microsoft.com/office/drawing/2014/main" id="{01EA7230-1CEB-6247-296B-95CDEBA9886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0590" y="210883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992879FA-385C-F7D8-C3EA-E11E8B923D33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2AEC1564-220C-7E40-647A-CAED657ADACD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B3C8F95-F5CB-62F6-0122-0070473766A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09948DE3-51FD-9E3D-1A54-CCDC98E489AC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67F8DBC0-4292-0589-69C1-0B4318D63A2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112A64E0-77DE-3C15-F05F-E16586531B6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30350" y="317500"/>
            <a:ext cx="6017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版本革新有助提升选手代码编写速度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D02DA986-6757-ED02-A6BD-6910A4ED9625}"/>
              </a:ext>
            </a:extLst>
          </p:cNvPr>
          <p:cNvSpPr txBox="1"/>
          <p:nvPr/>
        </p:nvSpPr>
        <p:spPr>
          <a:xfrm>
            <a:off x="3659356" y="1368558"/>
            <a:ext cx="5669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例：输出 </a:t>
            </a:r>
            <a:r>
              <a:rPr lang="en-US" altLang="zh-CN" dirty="0"/>
              <a:t>set&lt;int&gt; </a:t>
            </a:r>
            <a:r>
              <a:rPr lang="en-US" altLang="zh-CN" dirty="0" err="1"/>
              <a:t>st</a:t>
            </a:r>
            <a:r>
              <a:rPr lang="en-US" altLang="zh-CN" dirty="0"/>
              <a:t> </a:t>
            </a:r>
            <a:r>
              <a:rPr lang="zh-CN" altLang="en-US" dirty="0"/>
              <a:t>中的所有元素。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6498A75-71F9-EBD1-BF82-EB0AF0EB2AB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590" y="1838537"/>
            <a:ext cx="7360028" cy="4521432"/>
          </a:xfrm>
          <a:prstGeom prst="rect">
            <a:avLst/>
          </a:prstGeom>
        </p:spPr>
      </p:pic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87B316EA-4C47-34C4-116D-8165577A55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96878470"/>
              </p:ext>
            </p:extLst>
          </p:nvPr>
        </p:nvGraphicFramePr>
        <p:xfrm>
          <a:off x="7201734" y="2174230"/>
          <a:ext cx="4571075" cy="3363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8A64D96E-6280-52F7-6894-2057FBED1965}"/>
              </a:ext>
            </a:extLst>
          </p:cNvPr>
          <p:cNvSpPr txBox="1"/>
          <p:nvPr/>
        </p:nvSpPr>
        <p:spPr>
          <a:xfrm>
            <a:off x="8664762" y="5669270"/>
            <a:ext cx="2545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此处代码字符数把代码中所有字符都纳入了计算（含空白字符）。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261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-0.27839 4.81481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FE6DFB-317C-88FD-9747-2214070BB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4AD3FF05-B3E9-BCD1-E3E4-A7ABC73856B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A385CF3-C390-6EE1-EDA5-009E2BCAC61E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D31B41E7-7BA4-BB29-FB1B-9A7CC8DD1FE1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92FD8F52-0A33-8E0E-5678-5C574DA2D8A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E56381F0-47AC-DDB4-F590-ED13D61BDF27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00" name="Shape 2700">
            <a:extLst>
              <a:ext uri="{FF2B5EF4-FFF2-40B4-BE49-F238E27FC236}">
                <a16:creationId xmlns:a16="http://schemas.microsoft.com/office/drawing/2014/main" id="{1591512D-E121-2E16-12E9-007FF60C80B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2029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 dirty="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19725E26-F99D-07A6-6422-623C63F63A4E}"/>
              </a:ext>
            </a:extLst>
          </p:cNvPr>
          <p:cNvGrpSpPr/>
          <p:nvPr/>
        </p:nvGrpSpPr>
        <p:grpSpPr>
          <a:xfrm>
            <a:off x="882029" y="1974215"/>
            <a:ext cx="2333625" cy="845820"/>
            <a:chOff x="5920" y="3864"/>
            <a:chExt cx="3630" cy="1220"/>
          </a:xfrm>
          <a:solidFill>
            <a:srgbClr val="56796D"/>
          </a:solidFill>
        </p:grpSpPr>
        <p:sp>
          <p:nvSpPr>
            <p:cNvPr id="2701" name="Shape 2701">
              <a:extLst>
                <a:ext uri="{FF2B5EF4-FFF2-40B4-BE49-F238E27FC236}">
                  <a16:creationId xmlns:a16="http://schemas.microsoft.com/office/drawing/2014/main" id="{9055C990-7273-91BF-655B-E505F9EEE9C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7" name="Shape 2707">
              <a:extLst>
                <a:ext uri="{FF2B5EF4-FFF2-40B4-BE49-F238E27FC236}">
                  <a16:creationId xmlns:a16="http://schemas.microsoft.com/office/drawing/2014/main" id="{14B17DEC-EA63-5C48-4BB0-6EB4AE817FA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7" name="TextBox 5">
            <a:extLst>
              <a:ext uri="{FF2B5EF4-FFF2-40B4-BE49-F238E27FC236}">
                <a16:creationId xmlns:a16="http://schemas.microsoft.com/office/drawing/2014/main" id="{C41BC2A4-25A3-2B28-C052-5D2B72F13C8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12204" y="2799344"/>
            <a:ext cx="2044065" cy="67601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2500"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有利选手写出正确性更好的代码</a:t>
            </a:r>
          </a:p>
        </p:txBody>
      </p:sp>
      <p:pic>
        <p:nvPicPr>
          <p:cNvPr id="20" name="图片 19" descr="建筑-06">
            <a:extLst>
              <a:ext uri="{FF2B5EF4-FFF2-40B4-BE49-F238E27FC236}">
                <a16:creationId xmlns:a16="http://schemas.microsoft.com/office/drawing/2014/main" id="{CA0B5C92-11DC-E8E4-D81C-0A437BF800E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842" y="210883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C97E3D2A-1F75-9639-F174-71E5C1AF5CC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975BC0AB-88CF-1BB1-3375-B293E3789D21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2994D3B5-EE4F-86FF-3B11-C7FB58133B2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479212DE-93A8-C714-2F2E-087B37013EE5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2BD557DD-F9A4-D523-A973-5251E080E06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753E24-451D-5952-FC60-5716F7D4A79A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30349" y="317500"/>
            <a:ext cx="682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版本革新有利选手写出正确性更好的代码</a:t>
            </a:r>
          </a:p>
          <a:p>
            <a:pPr font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E9D81208-E321-CCCB-3497-B873967FE30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" t="2994" r="1321" b="5306"/>
          <a:stretch/>
        </p:blipFill>
        <p:spPr>
          <a:xfrm>
            <a:off x="3989391" y="3732818"/>
            <a:ext cx="7518361" cy="2766061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2E45CCE4-9360-FC7C-B015-3D8422E5EB48}"/>
              </a:ext>
            </a:extLst>
          </p:cNvPr>
          <p:cNvSpPr txBox="1"/>
          <p:nvPr/>
        </p:nvSpPr>
        <p:spPr>
          <a:xfrm>
            <a:off x="5037512" y="1977745"/>
            <a:ext cx="446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有些时候，选手将不得不使用基于随机数的算法（比如“模拟退火”算法）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9CA6E56-0802-E0B4-1E05-A7A9513C6B5F}"/>
              </a:ext>
            </a:extLst>
          </p:cNvPr>
          <p:cNvSpPr txBox="1"/>
          <p:nvPr/>
        </p:nvSpPr>
        <p:spPr>
          <a:xfrm>
            <a:off x="7070867" y="5570330"/>
            <a:ext cx="2759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听取</a:t>
            </a:r>
            <a:r>
              <a:rPr lang="en-US" altLang="zh-CN" dirty="0"/>
              <a:t>WA</a:t>
            </a:r>
            <a:r>
              <a:rPr lang="zh-CN" altLang="en-US" dirty="0"/>
              <a:t>声一片</a:t>
            </a: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24F5C686-604C-79CD-E653-63D9E0219E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6" t="3559" r="1602" b="9430"/>
          <a:stretch/>
        </p:blipFill>
        <p:spPr>
          <a:xfrm>
            <a:off x="3989391" y="3645828"/>
            <a:ext cx="7572894" cy="27351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6700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94E5F-10D4-1AB0-A9CD-46068767F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FEDD643F-BFEB-B228-A718-842EBE35DF4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8067E180-11BC-8837-54A6-66419D9889C9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77D19D67-4C89-A9EC-35F6-8DFDFD95295A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4467D006-F71F-03A8-6345-A7033BB7CB7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FC3873E6-C8FC-1BF7-3D84-A271E14639F5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00" name="Shape 2700">
            <a:extLst>
              <a:ext uri="{FF2B5EF4-FFF2-40B4-BE49-F238E27FC236}">
                <a16:creationId xmlns:a16="http://schemas.microsoft.com/office/drawing/2014/main" id="{61F2AAAE-1015-C2B8-5C3D-AC7E904D7BA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882029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 dirty="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E8AFEF7-7649-E223-2EA7-868FA5DA62D5}"/>
              </a:ext>
            </a:extLst>
          </p:cNvPr>
          <p:cNvGrpSpPr/>
          <p:nvPr/>
        </p:nvGrpSpPr>
        <p:grpSpPr>
          <a:xfrm>
            <a:off x="882029" y="1974215"/>
            <a:ext cx="2333625" cy="845820"/>
            <a:chOff x="5920" y="3864"/>
            <a:chExt cx="3630" cy="1220"/>
          </a:xfrm>
          <a:solidFill>
            <a:srgbClr val="56796D"/>
          </a:solidFill>
        </p:grpSpPr>
        <p:sp>
          <p:nvSpPr>
            <p:cNvPr id="2701" name="Shape 2701">
              <a:extLst>
                <a:ext uri="{FF2B5EF4-FFF2-40B4-BE49-F238E27FC236}">
                  <a16:creationId xmlns:a16="http://schemas.microsoft.com/office/drawing/2014/main" id="{AD9C6A2B-2C34-6417-AB36-150A29F6A761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7" name="Shape 2707">
              <a:extLst>
                <a:ext uri="{FF2B5EF4-FFF2-40B4-BE49-F238E27FC236}">
                  <a16:creationId xmlns:a16="http://schemas.microsoft.com/office/drawing/2014/main" id="{ABDAA39D-0613-461F-2185-B84ACE76D08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7" name="TextBox 5">
            <a:extLst>
              <a:ext uri="{FF2B5EF4-FFF2-40B4-BE49-F238E27FC236}">
                <a16:creationId xmlns:a16="http://schemas.microsoft.com/office/drawing/2014/main" id="{14C8CBDB-9A2F-7F6A-3225-1FD95EA94459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012204" y="2799344"/>
            <a:ext cx="2044065" cy="67601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2500"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有利选手写出正确性更好的代码</a:t>
            </a:r>
          </a:p>
        </p:txBody>
      </p:sp>
      <p:pic>
        <p:nvPicPr>
          <p:cNvPr id="20" name="图片 19" descr="建筑-06">
            <a:extLst>
              <a:ext uri="{FF2B5EF4-FFF2-40B4-BE49-F238E27FC236}">
                <a16:creationId xmlns:a16="http://schemas.microsoft.com/office/drawing/2014/main" id="{346A94BD-E005-65C7-AAB8-4053ACFF532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28842" y="210883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299B40B3-62A8-7B3F-4DC1-C80C9EE9CFD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878991C4-7757-90D4-AAF3-F67AC32F0B16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79970890-B5DD-69BA-02C3-896C6669AC6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61587CF8-7C77-9A6E-2B4E-0F51E96589F8}"/>
                </a:ext>
              </a:extLst>
            </p:cNvPr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D3FB5E50-A9C9-CBE8-D7EF-8282900B70E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E7DA9C8-6B67-E58F-7660-F0D2906D5A8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30349" y="317500"/>
            <a:ext cx="68239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版本革新有利选手写出正确性更好的代码</a:t>
            </a:r>
          </a:p>
          <a:p>
            <a:pPr font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E51799E0-D48A-CD9C-DBA1-B33A6EA051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5252257"/>
              </p:ext>
            </p:extLst>
          </p:nvPr>
        </p:nvGraphicFramePr>
        <p:xfrm>
          <a:off x="3637531" y="1078257"/>
          <a:ext cx="8128000" cy="50100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42FBD688-AE64-B8EB-5AD8-B8EF76771E61}"/>
              </a:ext>
            </a:extLst>
          </p:cNvPr>
          <p:cNvSpPr txBox="1"/>
          <p:nvPr/>
        </p:nvSpPr>
        <p:spPr>
          <a:xfrm>
            <a:off x="9677483" y="1524000"/>
            <a:ext cx="339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C++98</a:t>
            </a:r>
            <a:r>
              <a:rPr lang="zh-CN" altLang="en-US" dirty="0"/>
              <a:t>版本的</a:t>
            </a:r>
            <a:r>
              <a:rPr lang="en-US" altLang="zh-CN" dirty="0"/>
              <a:t>rand()</a:t>
            </a:r>
            <a:endParaRPr lang="zh-CN" altLang="en-US" dirty="0"/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7664D4FC-4C3C-65A5-DD1A-B8E365CB095E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4545400" y="1318524"/>
            <a:ext cx="3764627" cy="134620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新版本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C++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的</a:t>
            </a:r>
            <a:r>
              <a:rPr lang="en-US" altLang="zh-CN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random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头文件</a:t>
            </a:r>
            <a:r>
              <a:rPr lang="en-US" altLang="zh-CN" baseline="500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</a:t>
            </a:r>
            <a:endParaRPr lang="zh-CN" altLang="en-US" spc="150" baseline="5000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FDCD54B7-1114-94E5-A347-C2011E068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https://en.cppreference.com/w/cpp/header/random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0400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375EF-6787-90F7-7CFB-848A0512BC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557A8B8F-44F1-5E04-4A5B-7CC9776ED17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C88F0D3-322B-A2E1-4373-D5FDB6F82DE3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B6EC9859-D2FB-EB33-00C3-BCA5809DA162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11315CA-1E59-2C67-477B-6F9C63FFAD0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D80EFCF-A978-8AC2-C6CC-FCC24890F1B2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02" name="Shape 2702">
            <a:extLst>
              <a:ext uri="{FF2B5EF4-FFF2-40B4-BE49-F238E27FC236}">
                <a16:creationId xmlns:a16="http://schemas.microsoft.com/office/drawing/2014/main" id="{1B27477B-13DE-B335-5D1B-0D0B4D6FE0F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25568" y="197866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8F92A344-A2DD-A5D3-FBDF-5B33F6F928BB}"/>
              </a:ext>
            </a:extLst>
          </p:cNvPr>
          <p:cNvGrpSpPr/>
          <p:nvPr/>
        </p:nvGrpSpPr>
        <p:grpSpPr>
          <a:xfrm>
            <a:off x="1025568" y="1980565"/>
            <a:ext cx="2341245" cy="845820"/>
            <a:chOff x="9688" y="3864"/>
            <a:chExt cx="3628" cy="1220"/>
          </a:xfrm>
          <a:solidFill>
            <a:srgbClr val="ABBB9A"/>
          </a:solidFill>
        </p:grpSpPr>
        <p:sp>
          <p:nvSpPr>
            <p:cNvPr id="2703" name="Shape 2703">
              <a:extLst>
                <a:ext uri="{FF2B5EF4-FFF2-40B4-BE49-F238E27FC236}">
                  <a16:creationId xmlns:a16="http://schemas.microsoft.com/office/drawing/2014/main" id="{DEED8423-6E53-FA0B-34C6-6EBF3A520FB4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688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8" name="Shape 2708">
              <a:extLst>
                <a:ext uri="{FF2B5EF4-FFF2-40B4-BE49-F238E27FC236}">
                  <a16:creationId xmlns:a16="http://schemas.microsoft.com/office/drawing/2014/main" id="{15404207-CFF9-4815-D3EB-36C4DAEA7D0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88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C31E8556-2FD6-4268-4EFF-ADA38879EF7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743" y="2827078"/>
            <a:ext cx="2044065" cy="654627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提升选手代码运行效率</a:t>
            </a:r>
          </a:p>
        </p:txBody>
      </p:sp>
      <p:pic>
        <p:nvPicPr>
          <p:cNvPr id="21" name="图片 20" descr="建筑-07">
            <a:extLst>
              <a:ext uri="{FF2B5EF4-FFF2-40B4-BE49-F238E27FC236}">
                <a16:creationId xmlns:a16="http://schemas.microsoft.com/office/drawing/2014/main" id="{D4B7CEFF-0142-79A1-A47C-D7B3F6D4D2D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6191" y="211518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B569EF9C-3060-6160-C758-5966CF32405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AF5DACA1-13DC-70BF-CEA2-48B32006B039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915A132C-15EF-7009-2484-4775B587623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04DE7B9F-4734-0C39-443A-E7815C085998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2C3AAC96-4269-FA9B-261F-588D337BF807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343F0B0-5087-4D6E-45A1-A69F75313BF9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30350" y="317500"/>
            <a:ext cx="585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版本革新有助提升选手代码运行效率</a:t>
            </a:r>
          </a:p>
          <a:p>
            <a:pPr font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3BDA44A0-6A57-9357-9B9D-EEBBD8D7892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5"/>
          <a:stretch/>
        </p:blipFill>
        <p:spPr>
          <a:xfrm>
            <a:off x="3528552" y="4084334"/>
            <a:ext cx="8134895" cy="2456166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0E9056C-8578-4FB2-A56B-E36284DAB181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4"/>
          <a:stretch/>
        </p:blipFill>
        <p:spPr>
          <a:xfrm>
            <a:off x="3528552" y="1466283"/>
            <a:ext cx="8244257" cy="2456166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3AF0A1EA-65AA-2612-C0B8-312E8FCDE32A}"/>
              </a:ext>
            </a:extLst>
          </p:cNvPr>
          <p:cNvSpPr txBox="1"/>
          <p:nvPr/>
        </p:nvSpPr>
        <p:spPr>
          <a:xfrm>
            <a:off x="8279476" y="1524000"/>
            <a:ext cx="2886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constexpr</a:t>
            </a:r>
            <a:r>
              <a:rPr lang="zh-CN" altLang="en-US" sz="2400" dirty="0"/>
              <a:t>！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墨迹 16">
                <a:extLst>
                  <a:ext uri="{FF2B5EF4-FFF2-40B4-BE49-F238E27FC236}">
                    <a16:creationId xmlns:a16="http://schemas.microsoft.com/office/drawing/2014/main" id="{3FD31823-0143-1916-52C1-AF24E141D655}"/>
                  </a:ext>
                </a:extLst>
              </p14:cNvPr>
              <p14:cNvContentPartPr/>
              <p14:nvPr/>
            </p14:nvContentPartPr>
            <p14:xfrm>
              <a:off x="3507545" y="2186345"/>
              <a:ext cx="1140120" cy="990720"/>
            </p14:xfrm>
          </p:contentPart>
        </mc:Choice>
        <mc:Fallback xmlns="">
          <p:pic>
            <p:nvPicPr>
              <p:cNvPr id="17" name="墨迹 16">
                <a:extLst>
                  <a:ext uri="{FF2B5EF4-FFF2-40B4-BE49-F238E27FC236}">
                    <a16:creationId xmlns:a16="http://schemas.microsoft.com/office/drawing/2014/main" id="{3FD31823-0143-1916-52C1-AF24E141D65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489545" y="2168345"/>
                <a:ext cx="1175760" cy="10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墨迹 18">
                <a:extLst>
                  <a:ext uri="{FF2B5EF4-FFF2-40B4-BE49-F238E27FC236}">
                    <a16:creationId xmlns:a16="http://schemas.microsoft.com/office/drawing/2014/main" id="{BAFE95E8-74CC-C013-D7C1-E1842058B828}"/>
                  </a:ext>
                </a:extLst>
              </p14:cNvPr>
              <p14:cNvContentPartPr/>
              <p14:nvPr/>
            </p14:nvContentPartPr>
            <p14:xfrm>
              <a:off x="3665945" y="4885985"/>
              <a:ext cx="1047960" cy="1324800"/>
            </p14:xfrm>
          </p:contentPart>
        </mc:Choice>
        <mc:Fallback xmlns="">
          <p:pic>
            <p:nvPicPr>
              <p:cNvPr id="19" name="墨迹 18">
                <a:extLst>
                  <a:ext uri="{FF2B5EF4-FFF2-40B4-BE49-F238E27FC236}">
                    <a16:creationId xmlns:a16="http://schemas.microsoft.com/office/drawing/2014/main" id="{BAFE95E8-74CC-C013-D7C1-E1842058B82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647945" y="4868345"/>
                <a:ext cx="1083600" cy="136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组合 35">
            <a:extLst>
              <a:ext uri="{FF2B5EF4-FFF2-40B4-BE49-F238E27FC236}">
                <a16:creationId xmlns:a16="http://schemas.microsoft.com/office/drawing/2014/main" id="{5C0CD7AF-4E07-B0BF-F498-707F931D61EF}"/>
              </a:ext>
            </a:extLst>
          </p:cNvPr>
          <p:cNvGrpSpPr/>
          <p:nvPr/>
        </p:nvGrpSpPr>
        <p:grpSpPr>
          <a:xfrm>
            <a:off x="5971385" y="4788065"/>
            <a:ext cx="889560" cy="182880"/>
            <a:chOff x="5971385" y="4788065"/>
            <a:chExt cx="889560" cy="18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4" name="墨迹 33">
                  <a:extLst>
                    <a:ext uri="{FF2B5EF4-FFF2-40B4-BE49-F238E27FC236}">
                      <a16:creationId xmlns:a16="http://schemas.microsoft.com/office/drawing/2014/main" id="{3D345E5D-1994-2B33-B234-631EEEB44F19}"/>
                    </a:ext>
                  </a:extLst>
                </p14:cNvPr>
                <p14:cNvContentPartPr/>
                <p14:nvPr/>
              </p14:nvContentPartPr>
              <p14:xfrm>
                <a:off x="6001625" y="4804265"/>
                <a:ext cx="859320" cy="58680"/>
              </p14:xfrm>
            </p:contentPart>
          </mc:Choice>
          <mc:Fallback xmlns="">
            <p:pic>
              <p:nvPicPr>
                <p:cNvPr id="34" name="墨迹 33">
                  <a:extLst>
                    <a:ext uri="{FF2B5EF4-FFF2-40B4-BE49-F238E27FC236}">
                      <a16:creationId xmlns:a16="http://schemas.microsoft.com/office/drawing/2014/main" id="{3D345E5D-1994-2B33-B234-631EEEB44F1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983625" y="4786265"/>
                  <a:ext cx="894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5" name="墨迹 34">
                  <a:extLst>
                    <a:ext uri="{FF2B5EF4-FFF2-40B4-BE49-F238E27FC236}">
                      <a16:creationId xmlns:a16="http://schemas.microsoft.com/office/drawing/2014/main" id="{67095D19-A4F8-EAC8-A63E-73461946F02B}"/>
                    </a:ext>
                  </a:extLst>
                </p14:cNvPr>
                <p14:cNvContentPartPr/>
                <p14:nvPr/>
              </p14:nvContentPartPr>
              <p14:xfrm>
                <a:off x="5971385" y="4788065"/>
                <a:ext cx="188280" cy="182880"/>
              </p14:xfrm>
            </p:contentPart>
          </mc:Choice>
          <mc:Fallback xmlns="">
            <p:pic>
              <p:nvPicPr>
                <p:cNvPr id="35" name="墨迹 34">
                  <a:extLst>
                    <a:ext uri="{FF2B5EF4-FFF2-40B4-BE49-F238E27FC236}">
                      <a16:creationId xmlns:a16="http://schemas.microsoft.com/office/drawing/2014/main" id="{67095D19-A4F8-EAC8-A63E-73461946F0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953385" y="4770065"/>
                  <a:ext cx="223920" cy="218520"/>
                </a:xfrm>
                <a:prstGeom prst="rect">
                  <a:avLst/>
                </a:prstGeom>
              </p:spPr>
            </p:pic>
          </mc:Fallback>
        </mc:AlternateContent>
      </p:grpSp>
    </p:spTree>
    <p:custDataLst>
      <p:tags r:id="rId1"/>
    </p:custDataLst>
    <p:extLst>
      <p:ext uri="{BB962C8B-B14F-4D97-AF65-F5344CB8AC3E}">
        <p14:creationId xmlns:p14="http://schemas.microsoft.com/office/powerpoint/2010/main" val="3436661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E8A9A9-B93F-ECCD-BD0F-D9AC19EEE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16FC2684-BD4E-FDCE-A241-2C609BD70AC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099299-9041-814F-08F5-0D4BCB2FC6CB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2E9BB203-21E9-61B5-485A-5EC779116ABD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8510B72C-7A75-CAFE-616F-2F9E9B2DA8A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8886624-BC56-6D72-11FC-8D1BA2DB5FC5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02" name="Shape 2702">
            <a:extLst>
              <a:ext uri="{FF2B5EF4-FFF2-40B4-BE49-F238E27FC236}">
                <a16:creationId xmlns:a16="http://schemas.microsoft.com/office/drawing/2014/main" id="{17494237-BEF9-A6BF-7D05-2B0896262B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025568" y="197866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1D616D5-DE8A-5D5C-7C46-558113876CB7}"/>
              </a:ext>
            </a:extLst>
          </p:cNvPr>
          <p:cNvGrpSpPr/>
          <p:nvPr/>
        </p:nvGrpSpPr>
        <p:grpSpPr>
          <a:xfrm>
            <a:off x="1025568" y="1980565"/>
            <a:ext cx="2341245" cy="845820"/>
            <a:chOff x="9688" y="3864"/>
            <a:chExt cx="3628" cy="1220"/>
          </a:xfrm>
          <a:solidFill>
            <a:srgbClr val="ABBB9A"/>
          </a:solidFill>
        </p:grpSpPr>
        <p:sp>
          <p:nvSpPr>
            <p:cNvPr id="2703" name="Shape 2703">
              <a:extLst>
                <a:ext uri="{FF2B5EF4-FFF2-40B4-BE49-F238E27FC236}">
                  <a16:creationId xmlns:a16="http://schemas.microsoft.com/office/drawing/2014/main" id="{6EDFAC28-32A3-F6A2-6EEC-F3840A0975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9688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2708" name="Shape 2708">
              <a:extLst>
                <a:ext uri="{FF2B5EF4-FFF2-40B4-BE49-F238E27FC236}">
                  <a16:creationId xmlns:a16="http://schemas.microsoft.com/office/drawing/2014/main" id="{1C5DDBD2-2F5D-3BDC-BC11-00914457A102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9688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8" name="TextBox 5">
            <a:extLst>
              <a:ext uri="{FF2B5EF4-FFF2-40B4-BE49-F238E27FC236}">
                <a16:creationId xmlns:a16="http://schemas.microsoft.com/office/drawing/2014/main" id="{35C0B4FE-F225-938E-FC87-804D9269AB6E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155743" y="2827078"/>
            <a:ext cx="2044065" cy="654627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提升选手代码运行效率</a:t>
            </a:r>
          </a:p>
        </p:txBody>
      </p:sp>
      <p:pic>
        <p:nvPicPr>
          <p:cNvPr id="21" name="图片 20" descr="建筑-07">
            <a:extLst>
              <a:ext uri="{FF2B5EF4-FFF2-40B4-BE49-F238E27FC236}">
                <a16:creationId xmlns:a16="http://schemas.microsoft.com/office/drawing/2014/main" id="{5F75ED35-F339-FFBC-C7F3-A31F34B9D2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76191" y="2115185"/>
            <a:ext cx="1440000" cy="555889"/>
          </a:xfrm>
          <a:prstGeom prst="rect">
            <a:avLst/>
          </a:prstGeom>
        </p:spPr>
      </p:pic>
      <p:pic>
        <p:nvPicPr>
          <p:cNvPr id="41" name="图片 40" descr="建筑-10">
            <a:extLst>
              <a:ext uri="{FF2B5EF4-FFF2-40B4-BE49-F238E27FC236}">
                <a16:creationId xmlns:a16="http://schemas.microsoft.com/office/drawing/2014/main" id="{123406DA-F3FF-480B-FEE3-94C7476CDC7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439EB65B-96E7-3F35-1ECD-500E90F38ACE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635B150A-F203-9389-6D33-34F384A5F9A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" name="图片 2" descr="建筑-14">
              <a:extLst>
                <a:ext uri="{FF2B5EF4-FFF2-40B4-BE49-F238E27FC236}">
                  <a16:creationId xmlns:a16="http://schemas.microsoft.com/office/drawing/2014/main" id="{BCDC6190-FC8A-8F7B-A7F1-172DB50FBF5A}"/>
                </a:ext>
              </a:extLst>
            </p:cNvPr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4" name="文本框 17">
            <a:extLst>
              <a:ext uri="{FF2B5EF4-FFF2-40B4-BE49-F238E27FC236}">
                <a16:creationId xmlns:a16="http://schemas.microsoft.com/office/drawing/2014/main" id="{752DEA7D-2C44-E415-AC42-C54C8DD3DAD2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03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A95BD00A-ADE9-9673-B7AF-4984E8A7BD2F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530350" y="317500"/>
            <a:ext cx="58513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C++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版本革新有助提升选手代码运行效率</a:t>
            </a:r>
          </a:p>
          <a:p>
            <a:pPr fontAlgn="ctr"/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16800EB-A630-9192-0930-971B0B3A6F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" b="3060"/>
          <a:stretch/>
        </p:blipFill>
        <p:spPr>
          <a:xfrm>
            <a:off x="3693856" y="3902171"/>
            <a:ext cx="7741048" cy="277294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849B8043-0A26-07B4-31F8-BD983DB59CC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0" b="2950"/>
          <a:stretch/>
        </p:blipFill>
        <p:spPr>
          <a:xfrm>
            <a:off x="3699729" y="998220"/>
            <a:ext cx="7791850" cy="2790921"/>
          </a:xfrm>
          <a:prstGeom prst="rect">
            <a:avLst/>
          </a:prstGeom>
        </p:spPr>
      </p:pic>
      <p:graphicFrame>
        <p:nvGraphicFramePr>
          <p:cNvPr id="22" name="图表 21">
            <a:extLst>
              <a:ext uri="{FF2B5EF4-FFF2-40B4-BE49-F238E27FC236}">
                <a16:creationId xmlns:a16="http://schemas.microsoft.com/office/drawing/2014/main" id="{B486A478-3D2A-14AF-26F7-83DC7170A4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9866412"/>
              </p:ext>
            </p:extLst>
          </p:nvPr>
        </p:nvGraphicFramePr>
        <p:xfrm>
          <a:off x="3683967" y="1168611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95015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2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微信图片_2023122614263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0" y="0"/>
            <a:ext cx="12203430" cy="6857365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9" name="单圆角矩形 8"/>
          <p:cNvSpPr/>
          <p:nvPr>
            <p:custDataLst>
              <p:tags r:id="rId4"/>
            </p:custDataLst>
          </p:nvPr>
        </p:nvSpPr>
        <p:spPr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5" name="单圆角矩形 4"/>
          <p:cNvSpPr/>
          <p:nvPr>
            <p:custDataLst>
              <p:tags r:id="rId5"/>
            </p:custDataLst>
          </p:nvPr>
        </p:nvSpPr>
        <p:spPr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3" name="图片 2" descr="底图-0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r="4676"/>
          <a:stretch>
            <a:fillRect/>
          </a:stretch>
        </p:blipFill>
        <p:spPr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7"/>
            </p:custDataLst>
          </p:nvPr>
        </p:nvCxnSpPr>
        <p:spPr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>
          <a:xfrm>
            <a:off x="1880870" y="2903856"/>
            <a:ext cx="3214688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总结与展望</a:t>
            </a:r>
          </a:p>
        </p:txBody>
      </p:sp>
      <p:sp>
        <p:nvSpPr>
          <p:cNvPr id="13" name="文本框 17"/>
          <p:cNvSpPr txBox="1"/>
          <p:nvPr>
            <p:custDataLst>
              <p:tags r:id="rId8"/>
            </p:custDataLst>
          </p:nvPr>
        </p:nvSpPr>
        <p:spPr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04</a:t>
            </a:r>
          </a:p>
        </p:txBody>
      </p:sp>
      <p:pic>
        <p:nvPicPr>
          <p:cNvPr id="11" name="图片 10" descr="微信图片_2023122614263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7"/>
          <a:srcRect/>
          <a:stretch>
            <a:fillRect/>
          </a:stretch>
        </p:blipFill>
        <p:spPr>
          <a:xfrm>
            <a:off x="7300585" y="1697370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>
            <p:custDataLst>
              <p:tags r:id="rId10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04F9FC-2056-2BAD-28FA-B681B312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>
            <a:extLst>
              <a:ext uri="{FF2B5EF4-FFF2-40B4-BE49-F238E27FC236}">
                <a16:creationId xmlns:a16="http://schemas.microsoft.com/office/drawing/2014/main" id="{56E54DB1-4927-2EA5-72A3-B70648FFF3DC}"/>
              </a:ext>
            </a:extLst>
          </p:cNvPr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" name="椭圆 1">
              <a:extLst>
                <a:ext uri="{FF2B5EF4-FFF2-40B4-BE49-F238E27FC236}">
                  <a16:creationId xmlns:a16="http://schemas.microsoft.com/office/drawing/2014/main" id="{D9D9E033-7027-1E09-1F48-AA2C239E3F6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25" name="图片 24" descr="建筑-14">
              <a:extLst>
                <a:ext uri="{FF2B5EF4-FFF2-40B4-BE49-F238E27FC236}">
                  <a16:creationId xmlns:a16="http://schemas.microsoft.com/office/drawing/2014/main" id="{6FD11948-59D0-7EAD-E26D-BFEC713F38C9}"/>
                </a:ext>
              </a:extLst>
            </p:cNvPr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5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sp>
        <p:nvSpPr>
          <p:cNvPr id="59" name="椭圆 58">
            <a:extLst>
              <a:ext uri="{FF2B5EF4-FFF2-40B4-BE49-F238E27FC236}">
                <a16:creationId xmlns:a16="http://schemas.microsoft.com/office/drawing/2014/main" id="{BD210768-8B1E-F4F1-87AB-CD7660D09950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27C5A952-CAC3-6CEE-6071-401B06718651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E4C3324C-C5F8-8BAD-8D95-F8706603E87C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534CD3AD-7AAB-7A77-54A9-BCB1D8711997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16A6E63-62BC-89E4-9FA2-E89D2E7F9187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8" name="图片 17" descr="建筑-10">
            <a:extLst>
              <a:ext uri="{FF2B5EF4-FFF2-40B4-BE49-F238E27FC236}">
                <a16:creationId xmlns:a16="http://schemas.microsoft.com/office/drawing/2014/main" id="{C628AFBA-DA5D-9D4D-B8EA-474768D986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6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2" name="文本框 17">
            <a:extLst>
              <a:ext uri="{FF2B5EF4-FFF2-40B4-BE49-F238E27FC236}">
                <a16:creationId xmlns:a16="http://schemas.microsoft.com/office/drawing/2014/main" id="{01802A99-6CA5-B107-AE64-27CA30929294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04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1B431FF6-8BA0-E2E2-3560-86234F37F2F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总结</a:t>
            </a:r>
          </a:p>
        </p:txBody>
      </p:sp>
      <p:sp>
        <p:nvSpPr>
          <p:cNvPr id="16" name="Shape 2698">
            <a:extLst>
              <a:ext uri="{FF2B5EF4-FFF2-40B4-BE49-F238E27FC236}">
                <a16:creationId xmlns:a16="http://schemas.microsoft.com/office/drawing/2014/main" id="{F2626003-3BD3-1B98-1C27-E2DC852D7BAD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878220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E4CB98F5-CBF6-D879-43AA-A4449D2C9BAC}"/>
              </a:ext>
            </a:extLst>
          </p:cNvPr>
          <p:cNvGrpSpPr/>
          <p:nvPr/>
        </p:nvGrpSpPr>
        <p:grpSpPr>
          <a:xfrm>
            <a:off x="878220" y="1974215"/>
            <a:ext cx="2364740" cy="845820"/>
            <a:chOff x="2153" y="3864"/>
            <a:chExt cx="3628" cy="1220"/>
          </a:xfrm>
          <a:solidFill>
            <a:srgbClr val="8B9F35"/>
          </a:solidFill>
        </p:grpSpPr>
        <p:sp>
          <p:nvSpPr>
            <p:cNvPr id="29" name="Shape 2699">
              <a:extLst>
                <a:ext uri="{FF2B5EF4-FFF2-40B4-BE49-F238E27FC236}">
                  <a16:creationId xmlns:a16="http://schemas.microsoft.com/office/drawing/2014/main" id="{45B6FAF6-0603-C64B-2F83-93DFD8E84248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153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33" name="Shape 2706">
              <a:extLst>
                <a:ext uri="{FF2B5EF4-FFF2-40B4-BE49-F238E27FC236}">
                  <a16:creationId xmlns:a16="http://schemas.microsoft.com/office/drawing/2014/main" id="{2F3DFABB-0001-1F0C-C43C-06903E6E30AB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153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4" name="Shape 2700">
            <a:extLst>
              <a:ext uri="{FF2B5EF4-FFF2-40B4-BE49-F238E27FC236}">
                <a16:creationId xmlns:a16="http://schemas.microsoft.com/office/drawing/2014/main" id="{013C113D-EF59-C426-5CE5-5B3C68F9F92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4931637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76200">
            <a:noFill/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 dirty="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601F4BE9-278E-379D-CBF9-3425120AF10E}"/>
              </a:ext>
            </a:extLst>
          </p:cNvPr>
          <p:cNvGrpSpPr/>
          <p:nvPr/>
        </p:nvGrpSpPr>
        <p:grpSpPr>
          <a:xfrm>
            <a:off x="4931637" y="1974215"/>
            <a:ext cx="2333625" cy="845820"/>
            <a:chOff x="5920" y="3864"/>
            <a:chExt cx="3630" cy="1220"/>
          </a:xfrm>
          <a:solidFill>
            <a:srgbClr val="56796D"/>
          </a:solidFill>
        </p:grpSpPr>
        <p:sp>
          <p:nvSpPr>
            <p:cNvPr id="36" name="Shape 2701">
              <a:extLst>
                <a:ext uri="{FF2B5EF4-FFF2-40B4-BE49-F238E27FC236}">
                  <a16:creationId xmlns:a16="http://schemas.microsoft.com/office/drawing/2014/main" id="{F2506A64-D9EA-A6FC-34F3-87B1F032227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920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37" name="Shape 2707">
              <a:extLst>
                <a:ext uri="{FF2B5EF4-FFF2-40B4-BE49-F238E27FC236}">
                  <a16:creationId xmlns:a16="http://schemas.microsoft.com/office/drawing/2014/main" id="{DCDA2A2B-B467-2EDE-A4F4-543911ECC0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922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39" name="Shape 2702">
            <a:extLst>
              <a:ext uri="{FF2B5EF4-FFF2-40B4-BE49-F238E27FC236}">
                <a16:creationId xmlns:a16="http://schemas.microsoft.com/office/drawing/2014/main" id="{604B9F06-C7A5-28B0-FC63-C67DAC70B88E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8972535" y="1972310"/>
            <a:ext cx="2340000" cy="3798570"/>
          </a:xfrm>
          <a:prstGeom prst="roundRect">
            <a:avLst>
              <a:gd name="adj" fmla="val 3611"/>
            </a:avLst>
          </a:prstGeom>
          <a:solidFill>
            <a:srgbClr val="E0D8C5">
              <a:alpha val="18000"/>
            </a:srgbClr>
          </a:solidFill>
          <a:ln w="25400">
            <a:solidFill>
              <a:srgbClr val="000000">
                <a:alpha val="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defTabSz="584200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 sz="1800">
              <a:solidFill>
                <a:srgbClr val="FFFFFF"/>
              </a:solidFill>
              <a:cs typeface="微软雅黑" panose="020B0503020204020204" charset="-122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A758B22B-B977-CA1A-F114-761BB2D960DB}"/>
              </a:ext>
            </a:extLst>
          </p:cNvPr>
          <p:cNvGrpSpPr/>
          <p:nvPr/>
        </p:nvGrpSpPr>
        <p:grpSpPr>
          <a:xfrm>
            <a:off x="8972535" y="1974215"/>
            <a:ext cx="2341245" cy="845820"/>
            <a:chOff x="9688" y="3864"/>
            <a:chExt cx="3628" cy="1220"/>
          </a:xfrm>
          <a:solidFill>
            <a:srgbClr val="ABBB9A"/>
          </a:solidFill>
        </p:grpSpPr>
        <p:sp>
          <p:nvSpPr>
            <p:cNvPr id="41" name="Shape 2703">
              <a:extLst>
                <a:ext uri="{FF2B5EF4-FFF2-40B4-BE49-F238E27FC236}">
                  <a16:creationId xmlns:a16="http://schemas.microsoft.com/office/drawing/2014/main" id="{13E8BA08-0813-6A47-C06A-3784B144860C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9688" y="3864"/>
              <a:ext cx="3628" cy="577"/>
            </a:xfrm>
            <a:prstGeom prst="roundRect">
              <a:avLst>
                <a:gd name="adj" fmla="val 21602"/>
              </a:avLst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  <p:sp>
          <p:nvSpPr>
            <p:cNvPr id="42" name="Shape 2708">
              <a:extLst>
                <a:ext uri="{FF2B5EF4-FFF2-40B4-BE49-F238E27FC236}">
                  <a16:creationId xmlns:a16="http://schemas.microsoft.com/office/drawing/2014/main" id="{ED050292-E5F4-2275-4DEC-08118DE72E4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9688" y="4228"/>
              <a:ext cx="3628" cy="857"/>
            </a:xfrm>
            <a:prstGeom prst="rect">
              <a:avLst/>
            </a:prstGeom>
            <a:grpFill/>
            <a:ln w="25400">
              <a:noFill/>
              <a:miter lim="400000"/>
            </a:ln>
          </p:spPr>
          <p:txBody>
            <a:bodyPr lIns="0" tIns="0" rIns="0" bIns="0" anchor="ctr"/>
            <a:lstStyle/>
            <a:p>
              <a:pPr lvl="0" defTabSz="584200">
                <a:def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1800">
                <a:solidFill>
                  <a:srgbClr val="FFFFFF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43" name="TextBox 5">
            <a:extLst>
              <a:ext uri="{FF2B5EF4-FFF2-40B4-BE49-F238E27FC236}">
                <a16:creationId xmlns:a16="http://schemas.microsoft.com/office/drawing/2014/main" id="{D940FA73-5C2F-6ECA-7EED-1E8FA8F6584C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008395" y="2799344"/>
            <a:ext cx="2044065" cy="676012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提升选手的代码编写速度</a:t>
            </a:r>
          </a:p>
        </p:txBody>
      </p:sp>
      <p:sp>
        <p:nvSpPr>
          <p:cNvPr id="44" name="TextBox 5">
            <a:extLst>
              <a:ext uri="{FF2B5EF4-FFF2-40B4-BE49-F238E27FC236}">
                <a16:creationId xmlns:a16="http://schemas.microsoft.com/office/drawing/2014/main" id="{26A643B3-CCDE-88DE-881F-6B3A5F93EB48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5061812" y="2799344"/>
            <a:ext cx="2044065" cy="676011"/>
          </a:xfrm>
          <a:prstGeom prst="rect">
            <a:avLst/>
          </a:prstGeom>
          <a:noFill/>
        </p:spPr>
        <p:txBody>
          <a:bodyPr wrap="square" bIns="0" rtlCol="0" anchor="ctr" anchorCtr="0">
            <a:normAutofit fontScale="92500"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有利选手写出正确性更好的代码</a:t>
            </a:r>
          </a:p>
        </p:txBody>
      </p:sp>
      <p:sp>
        <p:nvSpPr>
          <p:cNvPr id="45" name="TextBox 5">
            <a:extLst>
              <a:ext uri="{FF2B5EF4-FFF2-40B4-BE49-F238E27FC236}">
                <a16:creationId xmlns:a16="http://schemas.microsoft.com/office/drawing/2014/main" id="{881D4C95-3996-70AE-E93E-ED7F8C70DA6E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9102710" y="2820728"/>
            <a:ext cx="2044065" cy="654627"/>
          </a:xfrm>
          <a:prstGeom prst="rect">
            <a:avLst/>
          </a:prstGeom>
          <a:noFill/>
        </p:spPr>
        <p:txBody>
          <a:bodyPr wrap="square" bIns="0" rtlCol="0" anchor="ctr" anchorCtr="0">
            <a:norm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b="1" spc="300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提升选手代码运行效率</a:t>
            </a:r>
          </a:p>
        </p:txBody>
      </p:sp>
      <p:pic>
        <p:nvPicPr>
          <p:cNvPr id="46" name="图片 45" descr="建筑-04">
            <a:extLst>
              <a:ext uri="{FF2B5EF4-FFF2-40B4-BE49-F238E27FC236}">
                <a16:creationId xmlns:a16="http://schemas.microsoft.com/office/drawing/2014/main" id="{211CE0CA-CEB8-EE43-5B43-F845E0F4635C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340590" y="2108835"/>
            <a:ext cx="1440000" cy="555889"/>
          </a:xfrm>
          <a:prstGeom prst="rect">
            <a:avLst/>
          </a:prstGeom>
        </p:spPr>
      </p:pic>
      <p:pic>
        <p:nvPicPr>
          <p:cNvPr id="47" name="图片 46" descr="建筑-06">
            <a:extLst>
              <a:ext uri="{FF2B5EF4-FFF2-40B4-BE49-F238E27FC236}">
                <a16:creationId xmlns:a16="http://schemas.microsoft.com/office/drawing/2014/main" id="{8701B8AC-229E-D324-3E6F-E1BCE879F1F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5378450" y="2108835"/>
            <a:ext cx="1440000" cy="555889"/>
          </a:xfrm>
          <a:prstGeom prst="rect">
            <a:avLst/>
          </a:prstGeom>
        </p:spPr>
      </p:pic>
      <p:pic>
        <p:nvPicPr>
          <p:cNvPr id="48" name="图片 47" descr="建筑-07">
            <a:extLst>
              <a:ext uri="{FF2B5EF4-FFF2-40B4-BE49-F238E27FC236}">
                <a16:creationId xmlns:a16="http://schemas.microsoft.com/office/drawing/2014/main" id="{D8CF0D0C-28BF-66D2-7337-9E5C72CE8E77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423158" y="2108835"/>
            <a:ext cx="1440000" cy="555889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9E85A9AB-360E-BE34-B924-0143723D7684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1018555" y="3676015"/>
            <a:ext cx="2047875" cy="134620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例：关键字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auto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以及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range-for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语法</a:t>
            </a:r>
            <a:endParaRPr lang="zh-CN" altLang="en-US" sz="1200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0" name="文本框 49">
            <a:extLst>
              <a:ext uri="{FF2B5EF4-FFF2-40B4-BE49-F238E27FC236}">
                <a16:creationId xmlns:a16="http://schemas.microsoft.com/office/drawing/2014/main" id="{E983E012-A745-18AE-8E7D-BC3B05117335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5019902" y="3676015"/>
            <a:ext cx="2047875" cy="134620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例：</a:t>
            </a:r>
            <a:r>
              <a:rPr lang="en-US" altLang="zh-CN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random</a:t>
            </a:r>
            <a:r>
              <a:rPr lang="zh-CN" altLang="en-US" sz="1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头文件</a:t>
            </a:r>
            <a:endParaRPr lang="zh-CN" altLang="en-US" sz="1200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1" name="文本框 50">
            <a:extLst>
              <a:ext uri="{FF2B5EF4-FFF2-40B4-BE49-F238E27FC236}">
                <a16:creationId xmlns:a16="http://schemas.microsoft.com/office/drawing/2014/main" id="{4646EE26-9BD9-C22C-C5E4-6A024B5E3E7B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9118585" y="3676015"/>
            <a:ext cx="2047875" cy="1346200"/>
          </a:xfrm>
          <a:prstGeom prst="rect">
            <a:avLst/>
          </a:prstGeom>
          <a:noFill/>
        </p:spPr>
        <p:txBody>
          <a:bodyPr wrap="square" lIns="90170" tIns="46990" rIns="90170" bIns="46990" rtlCol="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spc="150" dirty="0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例：关键字</a:t>
            </a:r>
            <a:r>
              <a:rPr lang="en-US" altLang="zh-CN" sz="1200" spc="150" dirty="0" err="1">
                <a:solidFill>
                  <a:srgbClr val="000000">
                    <a:lumMod val="50000"/>
                    <a:lumOff val="5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constexpr</a:t>
            </a:r>
            <a:endParaRPr lang="zh-CN" altLang="en-US" sz="1200" spc="150" dirty="0">
              <a:solidFill>
                <a:srgbClr val="000000">
                  <a:lumMod val="50000"/>
                  <a:lumOff val="50000"/>
                </a:srgbClr>
              </a:solidFill>
              <a:uFillTx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52" name="文本框 51">
            <a:extLst>
              <a:ext uri="{FF2B5EF4-FFF2-40B4-BE49-F238E27FC236}">
                <a16:creationId xmlns:a16="http://schemas.microsoft.com/office/drawing/2014/main" id="{BFB5B08F-DBA5-301E-74B8-CB3643721C86}"/>
              </a:ext>
            </a:extLst>
          </p:cNvPr>
          <p:cNvSpPr txBox="1"/>
          <p:nvPr/>
        </p:nvSpPr>
        <p:spPr>
          <a:xfrm>
            <a:off x="3242960" y="1077178"/>
            <a:ext cx="6455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C++</a:t>
            </a:r>
            <a:r>
              <a:rPr lang="zh-CN" altLang="en-US" sz="2400" dirty="0"/>
              <a:t>的版本革新对算法竞赛选手们有着许多积极的意义。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0209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05寻根性办学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矩形 3"/>
          <p:cNvSpPr/>
          <p:nvPr userDrawn="1">
            <p:custDataLst>
              <p:tags r:id="rId1"/>
            </p:custDataLst>
          </p:nvPr>
        </p:nvSpPr>
        <p:spPr>
          <a:xfrm>
            <a:off x="400050" y="1833218"/>
            <a:ext cx="11391900" cy="4603017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sp>
        <p:nvSpPr>
          <p:cNvPr id="33" name="平行四边形 32"/>
          <p:cNvSpPr/>
          <p:nvPr/>
        </p:nvSpPr>
        <p:spPr>
          <a:xfrm>
            <a:off x="2777490" y="1028065"/>
            <a:ext cx="2830195" cy="323850"/>
          </a:xfrm>
          <a:prstGeom prst="parallelogram">
            <a:avLst/>
          </a:prstGeom>
          <a:solidFill>
            <a:srgbClr val="C9D8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614045" y="693420"/>
            <a:ext cx="4443095" cy="784225"/>
          </a:xfrm>
          <a:prstGeom prst="rect">
            <a:avLst/>
          </a:prstGeom>
          <a:noFill/>
        </p:spPr>
        <p:txBody>
          <a:bodyPr vert="horz" wrap="square" lIns="0" tIns="0" rIns="0" rtlCol="0">
            <a:spAutoFit/>
          </a:bodyPr>
          <a:lstStyle>
            <a:defPPr>
              <a:defRPr lang="zh-CN"/>
            </a:defPPr>
            <a:lvl1pPr>
              <a:defRPr sz="9600">
                <a:solidFill>
                  <a:srgbClr val="644F4E"/>
                </a:solidFill>
                <a:latin typeface="优设标题黑" panose="00000500000000000000" pitchFamily="2" charset="-122"/>
                <a:ea typeface="优设标题黑" panose="00000500000000000000" pitchFamily="2" charset="-122"/>
              </a:defRPr>
            </a:lvl1pPr>
          </a:lstStyle>
          <a:p>
            <a:r>
              <a: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CONTENTS</a:t>
            </a:r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目录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357616" y="2897759"/>
            <a:ext cx="314685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44F4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研究背景与现状</a:t>
            </a:r>
          </a:p>
        </p:txBody>
      </p:sp>
      <p:sp>
        <p:nvSpPr>
          <p:cNvPr id="2" name="椭圆 1"/>
          <p:cNvSpPr/>
          <p:nvPr/>
        </p:nvSpPr>
        <p:spPr>
          <a:xfrm>
            <a:off x="1551127" y="2756748"/>
            <a:ext cx="627291" cy="627291"/>
          </a:xfrm>
          <a:prstGeom prst="ellipse">
            <a:avLst/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1551127" y="4753202"/>
            <a:ext cx="627291" cy="627291"/>
          </a:xfrm>
          <a:prstGeom prst="ellipse">
            <a:avLst/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159148" y="2756749"/>
            <a:ext cx="627291" cy="627291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7159148" y="4753202"/>
            <a:ext cx="627291" cy="627291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715367" y="1524140"/>
            <a:ext cx="3924000" cy="69666"/>
            <a:chOff x="1033182" y="2076634"/>
            <a:chExt cx="2593149" cy="69666"/>
          </a:xfrm>
        </p:grpSpPr>
        <p:sp>
          <p:nvSpPr>
            <p:cNvPr id="36" name="矩形 35"/>
            <p:cNvSpPr/>
            <p:nvPr/>
          </p:nvSpPr>
          <p:spPr>
            <a:xfrm>
              <a:off x="1033182" y="2076634"/>
              <a:ext cx="1274589" cy="69666"/>
            </a:xfrm>
            <a:prstGeom prst="rect">
              <a:avLst/>
            </a:prstGeom>
            <a:solidFill>
              <a:srgbClr val="C9D8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2351742" y="2076634"/>
              <a:ext cx="1274589" cy="696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微软雅黑" panose="020B0503020204020204" charset="-122"/>
              </a:endParaRPr>
            </a:p>
          </p:txBody>
        </p:sp>
      </p:grpSp>
      <p:sp>
        <p:nvSpPr>
          <p:cNvPr id="68" name="文本框 20"/>
          <p:cNvSpPr txBox="1"/>
          <p:nvPr>
            <p:custDataLst>
              <p:tags r:id="rId2"/>
            </p:custDataLst>
          </p:nvPr>
        </p:nvSpPr>
        <p:spPr>
          <a:xfrm flipH="1">
            <a:off x="1536065" y="288671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01</a:t>
            </a:r>
          </a:p>
        </p:txBody>
      </p:sp>
      <p:sp>
        <p:nvSpPr>
          <p:cNvPr id="5" name="文本框 20"/>
          <p:cNvSpPr txBox="1"/>
          <p:nvPr>
            <p:custDataLst>
              <p:tags r:id="rId3"/>
            </p:custDataLst>
          </p:nvPr>
        </p:nvSpPr>
        <p:spPr>
          <a:xfrm flipH="1">
            <a:off x="7134225" y="288671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02</a:t>
            </a:r>
          </a:p>
        </p:txBody>
      </p:sp>
      <p:sp>
        <p:nvSpPr>
          <p:cNvPr id="6" name="文本框 20"/>
          <p:cNvSpPr txBox="1"/>
          <p:nvPr>
            <p:custDataLst>
              <p:tags r:id="rId4"/>
            </p:custDataLst>
          </p:nvPr>
        </p:nvSpPr>
        <p:spPr>
          <a:xfrm flipH="1">
            <a:off x="1532255" y="488315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03</a:t>
            </a:r>
          </a:p>
        </p:txBody>
      </p:sp>
      <p:sp>
        <p:nvSpPr>
          <p:cNvPr id="7" name="文本框 20"/>
          <p:cNvSpPr txBox="1"/>
          <p:nvPr>
            <p:custDataLst>
              <p:tags r:id="rId5"/>
            </p:custDataLst>
          </p:nvPr>
        </p:nvSpPr>
        <p:spPr>
          <a:xfrm flipH="1">
            <a:off x="7134225" y="4883150"/>
            <a:ext cx="661670" cy="398780"/>
          </a:xfrm>
          <a:prstGeom prst="rect">
            <a:avLst/>
          </a:prstGeom>
          <a:noFill/>
          <a:ln w="9525">
            <a:noFill/>
            <a:miter/>
          </a:ln>
          <a:effectLst>
            <a:outerShdw sx="999" sy="999" algn="ctr" rotWithShape="0">
              <a:srgbClr val="000000"/>
            </a:outerShdw>
          </a:effectLst>
        </p:spPr>
        <p:txBody>
          <a:bodyPr wrap="square" anchor="t">
            <a:spAutoFit/>
          </a:bodyPr>
          <a:lstStyle>
            <a:defPPr>
              <a:defRPr lang="zh-CN"/>
            </a:defPPr>
            <a:lvl1pPr lvl="0" algn="ctr"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r>
              <a:rPr lang="en-US" altLang="zh-CN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8087221" y="2897759"/>
            <a:ext cx="31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44F4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算法竞赛相较于其他开发环境的特殊性</a:t>
            </a:r>
          </a:p>
        </p:txBody>
      </p:sp>
      <p:sp>
        <p:nvSpPr>
          <p:cNvPr id="11" name="文本框 10"/>
          <p:cNvSpPr txBox="1"/>
          <p:nvPr>
            <p:custDataLst>
              <p:tags r:id="rId7"/>
            </p:custDataLst>
          </p:nvPr>
        </p:nvSpPr>
        <p:spPr>
          <a:xfrm>
            <a:off x="2461121" y="4929124"/>
            <a:ext cx="31468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644F4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 </a:t>
            </a:r>
            <a:r>
              <a:rPr lang="zh-CN" altLang="en-US" dirty="0">
                <a:solidFill>
                  <a:srgbClr val="644F4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版本革新对算法竞赛选手的意义</a:t>
            </a:r>
          </a:p>
        </p:txBody>
      </p:sp>
      <p:sp>
        <p:nvSpPr>
          <p:cNvPr id="12" name="文本框 11"/>
          <p:cNvSpPr txBox="1"/>
          <p:nvPr>
            <p:custDataLst>
              <p:tags r:id="rId8"/>
            </p:custDataLst>
          </p:nvPr>
        </p:nvSpPr>
        <p:spPr>
          <a:xfrm>
            <a:off x="8087221" y="4929124"/>
            <a:ext cx="3146859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644F4E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总结及未来展望</a:t>
            </a:r>
          </a:p>
        </p:txBody>
      </p:sp>
      <p:pic>
        <p:nvPicPr>
          <p:cNvPr id="9" name="图片 8" descr="校标、校名-透空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299700" y="356870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sp>
        <p:nvSpPr>
          <p:cNvPr id="13" name="页脚占位符 12">
            <a:extLst>
              <a:ext uri="{FF2B5EF4-FFF2-40B4-BE49-F238E27FC236}">
                <a16:creationId xmlns:a16="http://schemas.microsoft.com/office/drawing/2014/main" id="{07E72667-C2C0-6A21-1768-7A32E7AD2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56796D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11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56796D"/>
                </a:gs>
                <a:gs pos="0">
                  <a:srgbClr val="56796D">
                    <a:alpha val="55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56796D"/>
                </a:gs>
                <a:gs pos="100000">
                  <a:srgbClr val="8B9F35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5" name="图片 24" descr="微信图片_2023122614265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t="28240" b="5976"/>
          <a:stretch>
            <a:fillRect/>
          </a:stretch>
        </p:blipFill>
        <p:spPr>
          <a:xfrm>
            <a:off x="0" y="4208780"/>
            <a:ext cx="12192000" cy="2649220"/>
          </a:xfrm>
          <a:prstGeom prst="rect">
            <a:avLst/>
          </a:prstGeom>
        </p:spPr>
      </p:pic>
      <p:pic>
        <p:nvPicPr>
          <p:cNvPr id="2" name="图片 1" descr="建筑-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2" name="文本框 17"/>
          <p:cNvSpPr txBox="1"/>
          <p:nvPr>
            <p:custDataLst>
              <p:tags r:id="rId5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04</a:t>
            </a:r>
          </a:p>
        </p:txBody>
      </p:sp>
      <p:sp>
        <p:nvSpPr>
          <p:cNvPr id="24" name="文本框 23"/>
          <p:cNvSpPr txBox="1"/>
          <p:nvPr>
            <p:custDataLst>
              <p:tags r:id="rId6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展望</a:t>
            </a:r>
          </a:p>
        </p:txBody>
      </p:sp>
      <p:sp>
        <p:nvSpPr>
          <p:cNvPr id="18" name="文本框 17"/>
          <p:cNvSpPr txBox="1"/>
          <p:nvPr>
            <p:custDataLst>
              <p:tags r:id="rId7"/>
            </p:custDataLst>
          </p:nvPr>
        </p:nvSpPr>
        <p:spPr>
          <a:xfrm>
            <a:off x="1087755" y="1840865"/>
            <a:ext cx="2836545" cy="39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56796D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展望</a:t>
            </a:r>
          </a:p>
        </p:txBody>
      </p:sp>
      <p:sp>
        <p:nvSpPr>
          <p:cNvPr id="20" name="文本框 19"/>
          <p:cNvSpPr txBox="1"/>
          <p:nvPr>
            <p:custDataLst>
              <p:tags r:id="rId8"/>
            </p:custDataLst>
          </p:nvPr>
        </p:nvSpPr>
        <p:spPr>
          <a:xfrm>
            <a:off x="1087755" y="2482850"/>
            <a:ext cx="4633595" cy="4173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pc="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希望在未来思考</a:t>
            </a:r>
            <a:r>
              <a:rPr lang="en-US" altLang="zh-CN" spc="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C++</a:t>
            </a:r>
            <a:r>
              <a:rPr lang="zh-CN" altLang="en-US" spc="100" dirty="0">
                <a:solidFill>
                  <a:srgbClr val="000000">
                    <a:lumMod val="50000"/>
                    <a:lumOff val="50000"/>
                  </a:srgb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版本革新的消极意义。</a:t>
            </a:r>
          </a:p>
        </p:txBody>
      </p:sp>
      <p:sp>
        <p:nvSpPr>
          <p:cNvPr id="21" name="平行四边形 20"/>
          <p:cNvSpPr/>
          <p:nvPr>
            <p:custDataLst>
              <p:tags r:id="rId9"/>
            </p:custDataLst>
          </p:nvPr>
        </p:nvSpPr>
        <p:spPr>
          <a:xfrm>
            <a:off x="5026967" y="1808053"/>
            <a:ext cx="364923" cy="377508"/>
          </a:xfrm>
          <a:prstGeom prst="parallelogram">
            <a:avLst>
              <a:gd name="adj" fmla="val 24138"/>
            </a:avLst>
          </a:prstGeom>
          <a:solidFill>
            <a:srgbClr val="82A09A">
              <a:alpha val="57000"/>
            </a:srgbClr>
          </a:solidFill>
          <a:ln>
            <a:noFill/>
            <a:prstDash val="solid"/>
          </a:ln>
        </p:spPr>
        <p:style>
          <a:lnRef idx="2">
            <a:srgbClr val="376FFF">
              <a:shade val="50000"/>
            </a:srgbClr>
          </a:lnRef>
          <a:fillRef idx="1">
            <a:srgbClr val="376FFF"/>
          </a:fillRef>
          <a:effectRef idx="0">
            <a:srgbClr val="376FFF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cxnSp>
        <p:nvCxnSpPr>
          <p:cNvPr id="4" name="直接连接符 3"/>
          <p:cNvCxnSpPr/>
          <p:nvPr>
            <p:custDataLst>
              <p:tags r:id="rId10"/>
            </p:custDataLst>
          </p:nvPr>
        </p:nvCxnSpPr>
        <p:spPr>
          <a:xfrm>
            <a:off x="1132840" y="2361565"/>
            <a:ext cx="4354830" cy="0"/>
          </a:xfrm>
          <a:prstGeom prst="line">
            <a:avLst/>
          </a:prstGeom>
          <a:ln w="11430">
            <a:solidFill>
              <a:srgbClr val="82A09A"/>
            </a:solidFill>
          </a:ln>
        </p:spPr>
        <p:style>
          <a:lnRef idx="1">
            <a:srgbClr val="376FFF"/>
          </a:lnRef>
          <a:fillRef idx="0">
            <a:srgbClr val="376FFF"/>
          </a:fillRef>
          <a:effectRef idx="0">
            <a:srgbClr val="376FFF"/>
          </a:effectRef>
          <a:fontRef idx="minor">
            <a:srgbClr val="000000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09700A94-E47E-A1D2-CA05-42EE9EB8CAD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337" y="953389"/>
            <a:ext cx="2819400" cy="24384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39CA1AB9-2C14-81AB-C4A4-B31AE51FE6C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374" y="953389"/>
            <a:ext cx="2819400" cy="2438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书馆3 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>
            <a:gsLst>
              <a:gs pos="7000">
                <a:srgbClr val="8B9F35">
                  <a:alpha val="90000"/>
                </a:srgbClr>
              </a:gs>
              <a:gs pos="67000">
                <a:srgbClr val="8B9F35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35" y="0"/>
            <a:ext cx="12191365" cy="867410"/>
          </a:xfrm>
          <a:prstGeom prst="rect">
            <a:avLst/>
          </a:prstGeom>
          <a:gradFill>
            <a:gsLst>
              <a:gs pos="52000">
                <a:srgbClr val="56796D">
                  <a:alpha val="24000"/>
                </a:srgbClr>
              </a:gs>
              <a:gs pos="0">
                <a:srgbClr val="56796D"/>
              </a:gs>
              <a:gs pos="100000">
                <a:srgbClr val="C5D1B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19" name="图片 18" descr="校标、校名-透空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0705" y="212725"/>
            <a:ext cx="1440000" cy="461372"/>
          </a:xfrm>
          <a:prstGeom prst="rect">
            <a:avLst/>
          </a:prstGeom>
        </p:spPr>
      </p:pic>
      <p:pic>
        <p:nvPicPr>
          <p:cNvPr id="3" name="图片 2" descr="建筑_画板 1">
            <a:extLst>
              <a:ext uri="{FF2B5EF4-FFF2-40B4-BE49-F238E27FC236}">
                <a16:creationId xmlns:a16="http://schemas.microsoft.com/office/drawing/2014/main" id="{F6389833-91EF-E465-8115-75564D3C2888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9000"/>
          </a:blip>
          <a:stretch>
            <a:fillRect/>
          </a:stretch>
        </p:blipFill>
        <p:spPr>
          <a:xfrm>
            <a:off x="628806" y="2018928"/>
            <a:ext cx="1106805" cy="530860"/>
          </a:xfrm>
          <a:prstGeom prst="rect">
            <a:avLst/>
          </a:prstGeom>
        </p:spPr>
      </p:pic>
      <p:sp>
        <p:nvSpPr>
          <p:cNvPr id="5" name="文本框 2">
            <a:extLst>
              <a:ext uri="{FF2B5EF4-FFF2-40B4-BE49-F238E27FC236}">
                <a16:creationId xmlns:a16="http://schemas.microsoft.com/office/drawing/2014/main" id="{8D654E06-5B7E-523D-6B81-EF2CCBB84EC1}"/>
              </a:ext>
            </a:extLst>
          </p:cNvPr>
          <p:cNvSpPr txBox="1"/>
          <p:nvPr/>
        </p:nvSpPr>
        <p:spPr>
          <a:xfrm>
            <a:off x="617376" y="2644403"/>
            <a:ext cx="3117215" cy="5219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zh-CN" altLang="en-US" sz="2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参考文献</a:t>
            </a:r>
          </a:p>
        </p:txBody>
      </p:sp>
      <p:sp>
        <p:nvSpPr>
          <p:cNvPr id="6" name="文本框 3">
            <a:extLst>
              <a:ext uri="{FF2B5EF4-FFF2-40B4-BE49-F238E27FC236}">
                <a16:creationId xmlns:a16="http://schemas.microsoft.com/office/drawing/2014/main" id="{8C7DE201-9198-7D80-B0C6-44EFD377F6AA}"/>
              </a:ext>
            </a:extLst>
          </p:cNvPr>
          <p:cNvSpPr txBox="1"/>
          <p:nvPr/>
        </p:nvSpPr>
        <p:spPr>
          <a:xfrm>
            <a:off x="-470523" y="3475299"/>
            <a:ext cx="7098007" cy="145521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[1]</a:t>
            </a:r>
            <a:r>
              <a:rPr lang="en-GB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Bjarne </a:t>
            </a:r>
            <a:r>
              <a:rPr lang="en-GB" altLang="zh-CN" sz="1400" spc="15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Stroustrup</a:t>
            </a:r>
            <a:r>
              <a:rPr lang="en-GB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, 2007, HOPL</a:t>
            </a:r>
            <a:endParaRPr lang="en-US" altLang="zh-CN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[2]</a:t>
            </a:r>
            <a:r>
              <a:rPr lang="en-GB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Bjarne </a:t>
            </a:r>
            <a:r>
              <a:rPr lang="en-GB" altLang="zh-CN" sz="1400" spc="150" dirty="0" err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Stroustrup</a:t>
            </a:r>
            <a:r>
              <a:rPr lang="en-GB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, 2020, HOPL</a:t>
            </a:r>
            <a:endParaRPr lang="en-US" altLang="zh-CN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en-US" altLang="zh-CN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[3]</a:t>
            </a:r>
            <a:r>
              <a:rPr lang="en-GB" altLang="zh-CN" sz="1400" b="1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 </a:t>
            </a:r>
            <a:r>
              <a:rPr lang="en-GB" altLang="zh-CN" sz="1400" spc="15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https://www.cnblogs.com/gsczl71/p/18132237</a:t>
            </a:r>
            <a:endParaRPr lang="zh-CN" altLang="en-US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algn="ctr">
              <a:lnSpc>
                <a:spcPct val="120000"/>
              </a:lnSpc>
            </a:pPr>
            <a:endParaRPr lang="zh-CN" altLang="en-US" sz="1400" spc="15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085160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书馆3 (1)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0"/>
            <a:ext cx="12192635" cy="6858000"/>
          </a:xfrm>
          <a:prstGeom prst="rect">
            <a:avLst/>
          </a:prstGeom>
          <a:gradFill>
            <a:gsLst>
              <a:gs pos="7000">
                <a:srgbClr val="8B9F35">
                  <a:alpha val="90000"/>
                </a:srgbClr>
              </a:gs>
              <a:gs pos="67000">
                <a:srgbClr val="8B9F35">
                  <a:alpha val="24000"/>
                </a:srgbClr>
              </a:gs>
              <a:gs pos="100000">
                <a:schemeClr val="bg1">
                  <a:alpha val="0"/>
                </a:schemeClr>
              </a:gs>
            </a:gsLst>
            <a:lin ang="24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635" y="0"/>
            <a:ext cx="12191365" cy="867410"/>
          </a:xfrm>
          <a:prstGeom prst="rect">
            <a:avLst/>
          </a:prstGeom>
          <a:gradFill>
            <a:gsLst>
              <a:gs pos="52000">
                <a:srgbClr val="56796D">
                  <a:alpha val="24000"/>
                </a:srgbClr>
              </a:gs>
              <a:gs pos="0">
                <a:srgbClr val="56796D"/>
              </a:gs>
              <a:gs pos="100000">
                <a:srgbClr val="C5D1BB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charset="-122"/>
            </a:endParaRPr>
          </a:p>
        </p:txBody>
      </p:sp>
      <p:pic>
        <p:nvPicPr>
          <p:cNvPr id="19" name="图片 18" descr="校标、校名-透空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560705" y="212725"/>
            <a:ext cx="1440000" cy="461372"/>
          </a:xfrm>
          <a:prstGeom prst="rect">
            <a:avLst/>
          </a:prstGeom>
        </p:spPr>
      </p:pic>
      <p:sp>
        <p:nvSpPr>
          <p:cNvPr id="3" name="文本框 1">
            <a:extLst>
              <a:ext uri="{FF2B5EF4-FFF2-40B4-BE49-F238E27FC236}">
                <a16:creationId xmlns:a16="http://schemas.microsoft.com/office/drawing/2014/main" id="{2B1BB446-FC6F-5758-1126-79FD50CA2496}"/>
              </a:ext>
            </a:extLst>
          </p:cNvPr>
          <p:cNvSpPr txBox="1"/>
          <p:nvPr/>
        </p:nvSpPr>
        <p:spPr>
          <a:xfrm>
            <a:off x="560705" y="1674674"/>
            <a:ext cx="10002520" cy="2308324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 anchor="ctr" anchorCtr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大黑简" panose="02010609000101010101" charset="-122"/>
                <a:sym typeface="+mn-ea"/>
              </a:rPr>
              <a:t>敬请各位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大黑简" panose="0201060900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汉仪大黑简" panose="02010609000101010101" charset="-122"/>
                <a:sym typeface="+mn-ea"/>
              </a:rPr>
              <a:t>批评指正！</a:t>
            </a:r>
            <a:endParaRPr lang="en-US" altLang="zh-CN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汉仪大黑简" panose="02010609000101010101" charset="-122"/>
              <a:sym typeface="+mn-ea"/>
            </a:endParaRPr>
          </a:p>
        </p:txBody>
      </p:sp>
      <p:cxnSp>
        <p:nvCxnSpPr>
          <p:cNvPr id="5" name="直接连接符 39">
            <a:extLst>
              <a:ext uri="{FF2B5EF4-FFF2-40B4-BE49-F238E27FC236}">
                <a16:creationId xmlns:a16="http://schemas.microsoft.com/office/drawing/2014/main" id="{FBE96877-62D9-9AFB-8748-8B3C28603686}"/>
              </a:ext>
            </a:extLst>
          </p:cNvPr>
          <p:cNvCxnSpPr/>
          <p:nvPr/>
        </p:nvCxnSpPr>
        <p:spPr>
          <a:xfrm>
            <a:off x="641703" y="3926993"/>
            <a:ext cx="3617595" cy="0"/>
          </a:xfrm>
          <a:prstGeom prst="line">
            <a:avLst/>
          </a:prstGeom>
          <a:ln w="1270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WechatIMG375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rcRect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3"/>
            </p:custDataLst>
          </p:nvPr>
        </p:nvSpPr>
        <p:spPr>
          <a:xfrm>
            <a:off x="-33020" y="0"/>
            <a:ext cx="12235815" cy="6858000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9" name="单圆角矩形 8"/>
          <p:cNvSpPr/>
          <p:nvPr>
            <p:custDataLst>
              <p:tags r:id="rId4"/>
            </p:custDataLst>
          </p:nvPr>
        </p:nvSpPr>
        <p:spPr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5" name="单圆角矩形 4"/>
          <p:cNvSpPr/>
          <p:nvPr>
            <p:custDataLst>
              <p:tags r:id="rId5"/>
            </p:custDataLst>
          </p:nvPr>
        </p:nvSpPr>
        <p:spPr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3" name="图片 2" descr="底图-04"/>
          <p:cNvPicPr>
            <a:picLocks noChangeAspect="1"/>
          </p:cNvPicPr>
          <p:nvPr/>
        </p:nvPicPr>
        <p:blipFill>
          <a:blip r:embed="rId12"/>
          <a:srcRect r="4676"/>
          <a:stretch>
            <a:fillRect/>
          </a:stretch>
        </p:blipFill>
        <p:spPr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>
          <a:xfrm>
            <a:off x="1880870" y="2903231"/>
            <a:ext cx="3214688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研究背景与现状</a:t>
            </a:r>
          </a:p>
        </p:txBody>
      </p:sp>
      <p:sp>
        <p:nvSpPr>
          <p:cNvPr id="13" name="文本框 17"/>
          <p:cNvSpPr txBox="1"/>
          <p:nvPr>
            <p:custDataLst>
              <p:tags r:id="rId7"/>
            </p:custDataLst>
          </p:nvPr>
        </p:nvSpPr>
        <p:spPr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</a:p>
        </p:txBody>
      </p:sp>
      <p:pic>
        <p:nvPicPr>
          <p:cNvPr id="8" name="图片 7" descr="校标、校名-透空2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1" name="图片 10" descr="底图-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图片 13" descr="文科组团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7295515" y="1640840"/>
            <a:ext cx="3580130" cy="3580130"/>
          </a:xfrm>
          <a:prstGeom prst="rect">
            <a:avLst/>
          </a:prstGeom>
        </p:spPr>
      </p:pic>
      <p:pic>
        <p:nvPicPr>
          <p:cNvPr id="4" name="图片 3" descr="未标题-2_画板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C9B059-BACF-9BF9-8242-9FE564DC0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E34B068C-A4CD-986E-D6D4-6701F443315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C8E706B3-1E70-D5AA-59DB-8AEC46B65285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44836B4D-A584-A3D6-224F-8A351B4DF276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6C5D2441-64F3-63B0-2A64-98E6F361FB42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46092B54-8462-07C7-3F31-C06555DF3386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 descr="建筑-10">
            <a:extLst>
              <a:ext uri="{FF2B5EF4-FFF2-40B4-BE49-F238E27FC236}">
                <a16:creationId xmlns:a16="http://schemas.microsoft.com/office/drawing/2014/main" id="{5CA41063-C7BF-1676-9DBD-03EC416428A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4" name="文本框 17">
            <a:extLst>
              <a:ext uri="{FF2B5EF4-FFF2-40B4-BE49-F238E27FC236}">
                <a16:creationId xmlns:a16="http://schemas.microsoft.com/office/drawing/2014/main" id="{F3D1F507-FD89-983F-7352-09A3407FE87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2DDE3966-B144-DF87-2FBC-A00BD9E40E2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研究背景与现状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2CA4217C-31A2-86F3-84F0-E914544AFBD6}"/>
              </a:ext>
            </a:extLst>
          </p:cNvPr>
          <p:cNvSpPr/>
          <p:nvPr/>
        </p:nvSpPr>
        <p:spPr>
          <a:xfrm>
            <a:off x="728870" y="3405339"/>
            <a:ext cx="10734260" cy="4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BA5D90CF-33E8-40CD-7715-A8972DD8E125}"/>
              </a:ext>
            </a:extLst>
          </p:cNvPr>
          <p:cNvSpPr txBox="1"/>
          <p:nvPr/>
        </p:nvSpPr>
        <p:spPr>
          <a:xfrm>
            <a:off x="1015333" y="2069225"/>
            <a:ext cx="175546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C++98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</a:p>
        </p:txBody>
      </p:sp>
      <p:grpSp>
        <p:nvGrpSpPr>
          <p:cNvPr id="97" name="组合 96">
            <a:extLst>
              <a:ext uri="{FF2B5EF4-FFF2-40B4-BE49-F238E27FC236}">
                <a16:creationId xmlns:a16="http://schemas.microsoft.com/office/drawing/2014/main" id="{E17674C1-DCC8-D739-E1E8-5B3C1025B060}"/>
              </a:ext>
            </a:extLst>
          </p:cNvPr>
          <p:cNvGrpSpPr/>
          <p:nvPr/>
        </p:nvGrpSpPr>
        <p:grpSpPr>
          <a:xfrm>
            <a:off x="1137286" y="2518370"/>
            <a:ext cx="1176020" cy="1468546"/>
            <a:chOff x="1137286" y="2518370"/>
            <a:chExt cx="1176020" cy="1468546"/>
          </a:xfrm>
        </p:grpSpPr>
        <p:sp>
          <p:nvSpPr>
            <p:cNvPr id="36" name="Oval 14">
              <a:extLst>
                <a:ext uri="{FF2B5EF4-FFF2-40B4-BE49-F238E27FC236}">
                  <a16:creationId xmlns:a16="http://schemas.microsoft.com/office/drawing/2014/main" id="{D553466F-06E6-255F-9D47-ED7CE45C9427}"/>
                </a:ext>
              </a:extLst>
            </p:cNvPr>
            <p:cNvSpPr/>
            <p:nvPr/>
          </p:nvSpPr>
          <p:spPr>
            <a:xfrm>
              <a:off x="1619251" y="3322071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8" name="TextBox 27">
              <a:extLst>
                <a:ext uri="{FF2B5EF4-FFF2-40B4-BE49-F238E27FC236}">
                  <a16:creationId xmlns:a16="http://schemas.microsoft.com/office/drawing/2014/main" id="{F257FF47-9CDE-6596-9D39-07FD20641F97}"/>
                </a:ext>
              </a:extLst>
            </p:cNvPr>
            <p:cNvSpPr txBox="1"/>
            <p:nvPr/>
          </p:nvSpPr>
          <p:spPr>
            <a:xfrm>
              <a:off x="1137286" y="3617346"/>
              <a:ext cx="1176020" cy="3695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1998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2" name="Straight Connector 36">
              <a:extLst>
                <a:ext uri="{FF2B5EF4-FFF2-40B4-BE49-F238E27FC236}">
                  <a16:creationId xmlns:a16="http://schemas.microsoft.com/office/drawing/2014/main" id="{80907875-6F61-DC4F-6044-7AE9A8C637B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36206" y="2601433"/>
              <a:ext cx="0" cy="821300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53" name="Oval 37">
              <a:extLst>
                <a:ext uri="{FF2B5EF4-FFF2-40B4-BE49-F238E27FC236}">
                  <a16:creationId xmlns:a16="http://schemas.microsoft.com/office/drawing/2014/main" id="{BFB478FF-05F1-B34C-B80D-4592FBBFA355}"/>
                </a:ext>
              </a:extLst>
            </p:cNvPr>
            <p:cNvSpPr/>
            <p:nvPr/>
          </p:nvSpPr>
          <p:spPr>
            <a:xfrm>
              <a:off x="1692868" y="2518370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4" name="Oval 38">
              <a:extLst>
                <a:ext uri="{FF2B5EF4-FFF2-40B4-BE49-F238E27FC236}">
                  <a16:creationId xmlns:a16="http://schemas.microsoft.com/office/drawing/2014/main" id="{054143A0-02AF-1584-A6D2-CF09B452059A}"/>
                </a:ext>
              </a:extLst>
            </p:cNvPr>
            <p:cNvSpPr/>
            <p:nvPr/>
          </p:nvSpPr>
          <p:spPr>
            <a:xfrm>
              <a:off x="1692868" y="3380835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56" name="TextBox 40">
            <a:extLst>
              <a:ext uri="{FF2B5EF4-FFF2-40B4-BE49-F238E27FC236}">
                <a16:creationId xmlns:a16="http://schemas.microsoft.com/office/drawing/2014/main" id="{5F7688D0-0756-C826-04F2-E121E4FCD07C}"/>
              </a:ext>
            </a:extLst>
          </p:cNvPr>
          <p:cNvSpPr txBox="1"/>
          <p:nvPr/>
        </p:nvSpPr>
        <p:spPr>
          <a:xfrm>
            <a:off x="3022362" y="1877736"/>
            <a:ext cx="184768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  <a:endParaRPr lang="en-US" altLang="zh-CN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6" name="组合 95">
            <a:extLst>
              <a:ext uri="{FF2B5EF4-FFF2-40B4-BE49-F238E27FC236}">
                <a16:creationId xmlns:a16="http://schemas.microsoft.com/office/drawing/2014/main" id="{F48B4155-5CE3-ED40-EE52-A032D4E2DFFA}"/>
              </a:ext>
            </a:extLst>
          </p:cNvPr>
          <p:cNvGrpSpPr/>
          <p:nvPr/>
        </p:nvGrpSpPr>
        <p:grpSpPr>
          <a:xfrm>
            <a:off x="3027972" y="2356155"/>
            <a:ext cx="1176020" cy="1630761"/>
            <a:chOff x="3027972" y="2356155"/>
            <a:chExt cx="1176020" cy="1630761"/>
          </a:xfrm>
        </p:grpSpPr>
        <p:sp>
          <p:nvSpPr>
            <p:cNvPr id="41" name="Oval 15">
              <a:extLst>
                <a:ext uri="{FF2B5EF4-FFF2-40B4-BE49-F238E27FC236}">
                  <a16:creationId xmlns:a16="http://schemas.microsoft.com/office/drawing/2014/main" id="{9E3DEB79-A19B-E9BE-B677-E8BDF28FEE27}"/>
                </a:ext>
              </a:extLst>
            </p:cNvPr>
            <p:cNvSpPr/>
            <p:nvPr/>
          </p:nvSpPr>
          <p:spPr>
            <a:xfrm>
              <a:off x="3509937" y="3345013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2" name="TextBox 28">
              <a:extLst>
                <a:ext uri="{FF2B5EF4-FFF2-40B4-BE49-F238E27FC236}">
                  <a16:creationId xmlns:a16="http://schemas.microsoft.com/office/drawing/2014/main" id="{41BD8B3F-3D81-BB04-C092-DB4A76B51645}"/>
                </a:ext>
              </a:extLst>
            </p:cNvPr>
            <p:cNvSpPr txBox="1"/>
            <p:nvPr/>
          </p:nvSpPr>
          <p:spPr>
            <a:xfrm>
              <a:off x="3027972" y="3617346"/>
              <a:ext cx="1176020" cy="3695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201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4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57" name="Straight Connector 42">
              <a:extLst>
                <a:ext uri="{FF2B5EF4-FFF2-40B4-BE49-F238E27FC236}">
                  <a16:creationId xmlns:a16="http://schemas.microsoft.com/office/drawing/2014/main" id="{DEA503AA-97AB-9DCA-F891-BC69423D45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14488" y="2407804"/>
              <a:ext cx="0" cy="1041894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60" name="Oval 43">
              <a:extLst>
                <a:ext uri="{FF2B5EF4-FFF2-40B4-BE49-F238E27FC236}">
                  <a16:creationId xmlns:a16="http://schemas.microsoft.com/office/drawing/2014/main" id="{606D306B-B75A-FCC4-9C75-5D69FEDF878C}"/>
                </a:ext>
              </a:extLst>
            </p:cNvPr>
            <p:cNvSpPr/>
            <p:nvPr/>
          </p:nvSpPr>
          <p:spPr>
            <a:xfrm>
              <a:off x="3564488" y="2356155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1" name="Oval 44">
              <a:extLst>
                <a:ext uri="{FF2B5EF4-FFF2-40B4-BE49-F238E27FC236}">
                  <a16:creationId xmlns:a16="http://schemas.microsoft.com/office/drawing/2014/main" id="{C54C739D-82D6-B5DD-FF23-66B71F944242}"/>
                </a:ext>
              </a:extLst>
            </p:cNvPr>
            <p:cNvSpPr/>
            <p:nvPr/>
          </p:nvSpPr>
          <p:spPr>
            <a:xfrm>
              <a:off x="3571150" y="3407800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4" name="组合 93">
            <a:extLst>
              <a:ext uri="{FF2B5EF4-FFF2-40B4-BE49-F238E27FC236}">
                <a16:creationId xmlns:a16="http://schemas.microsoft.com/office/drawing/2014/main" id="{DCEE44E9-A91E-69AB-057A-E60DB1894804}"/>
              </a:ext>
            </a:extLst>
          </p:cNvPr>
          <p:cNvGrpSpPr/>
          <p:nvPr/>
        </p:nvGrpSpPr>
        <p:grpSpPr>
          <a:xfrm>
            <a:off x="6495367" y="2084522"/>
            <a:ext cx="1176020" cy="1983611"/>
            <a:chOff x="6495367" y="2084522"/>
            <a:chExt cx="1176020" cy="1983611"/>
          </a:xfrm>
        </p:grpSpPr>
        <p:sp>
          <p:nvSpPr>
            <p:cNvPr id="44" name="Oval 16">
              <a:extLst>
                <a:ext uri="{FF2B5EF4-FFF2-40B4-BE49-F238E27FC236}">
                  <a16:creationId xmlns:a16="http://schemas.microsoft.com/office/drawing/2014/main" id="{467FC341-C30E-C0B3-8AE9-EA8534395819}"/>
                </a:ext>
              </a:extLst>
            </p:cNvPr>
            <p:cNvSpPr/>
            <p:nvPr/>
          </p:nvSpPr>
          <p:spPr>
            <a:xfrm>
              <a:off x="6977332" y="3314816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TextBox 29">
              <a:extLst>
                <a:ext uri="{FF2B5EF4-FFF2-40B4-BE49-F238E27FC236}">
                  <a16:creationId xmlns:a16="http://schemas.microsoft.com/office/drawing/2014/main" id="{FCB99982-B3A2-ECE7-ABE5-CA24A0281CAF}"/>
                </a:ext>
              </a:extLst>
            </p:cNvPr>
            <p:cNvSpPr txBox="1"/>
            <p:nvPr/>
          </p:nvSpPr>
          <p:spPr>
            <a:xfrm>
              <a:off x="6495367" y="3698563"/>
              <a:ext cx="1176020" cy="3695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66" name="Straight Connector 48">
              <a:extLst>
                <a:ext uri="{FF2B5EF4-FFF2-40B4-BE49-F238E27FC236}">
                  <a16:creationId xmlns:a16="http://schemas.microsoft.com/office/drawing/2014/main" id="{3254558D-845E-ECD0-6760-23321D43BEC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080628" y="2162221"/>
              <a:ext cx="5744" cy="1239646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68" name="Oval 49">
              <a:extLst>
                <a:ext uri="{FF2B5EF4-FFF2-40B4-BE49-F238E27FC236}">
                  <a16:creationId xmlns:a16="http://schemas.microsoft.com/office/drawing/2014/main" id="{A6A3C703-B906-6DDE-7314-444980622814}"/>
                </a:ext>
              </a:extLst>
            </p:cNvPr>
            <p:cNvSpPr/>
            <p:nvPr/>
          </p:nvSpPr>
          <p:spPr>
            <a:xfrm>
              <a:off x="7029788" y="2084522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9" name="Oval 50">
              <a:extLst>
                <a:ext uri="{FF2B5EF4-FFF2-40B4-BE49-F238E27FC236}">
                  <a16:creationId xmlns:a16="http://schemas.microsoft.com/office/drawing/2014/main" id="{7B12C816-E9A7-5BDD-3127-4914F248587C}"/>
                </a:ext>
              </a:extLst>
            </p:cNvPr>
            <p:cNvSpPr/>
            <p:nvPr/>
          </p:nvSpPr>
          <p:spPr>
            <a:xfrm>
              <a:off x="7043034" y="3359969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5" name="TextBox 46">
            <a:extLst>
              <a:ext uri="{FF2B5EF4-FFF2-40B4-BE49-F238E27FC236}">
                <a16:creationId xmlns:a16="http://schemas.microsoft.com/office/drawing/2014/main" id="{C39D35BD-65A1-A4E7-6B21-2D306518BA94}"/>
              </a:ext>
            </a:extLst>
          </p:cNvPr>
          <p:cNvSpPr txBox="1"/>
          <p:nvPr/>
        </p:nvSpPr>
        <p:spPr>
          <a:xfrm>
            <a:off x="6265582" y="1388209"/>
            <a:ext cx="1847680" cy="567343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925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之父发表综述性文章</a:t>
            </a:r>
            <a:r>
              <a:rPr lang="en-US" altLang="zh-CN" sz="1600" b="1" spc="300" baseline="500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1600" b="1" spc="300" baseline="500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" name="TextBox 52">
            <a:extLst>
              <a:ext uri="{FF2B5EF4-FFF2-40B4-BE49-F238E27FC236}">
                <a16:creationId xmlns:a16="http://schemas.microsoft.com/office/drawing/2014/main" id="{68CF6528-4B09-0857-F833-9CC9AB485B73}"/>
              </a:ext>
            </a:extLst>
          </p:cNvPr>
          <p:cNvSpPr txBox="1"/>
          <p:nvPr/>
        </p:nvSpPr>
        <p:spPr>
          <a:xfrm>
            <a:off x="7860535" y="4462709"/>
            <a:ext cx="1809820" cy="79781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92500" lnSpcReduction="1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国内的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NOI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系列算法竞赛开始支持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en-US" altLang="zh-CN" sz="1600" b="1" spc="300" baseline="500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1600" b="1" spc="300" baseline="500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3" name="组合 92">
            <a:extLst>
              <a:ext uri="{FF2B5EF4-FFF2-40B4-BE49-F238E27FC236}">
                <a16:creationId xmlns:a16="http://schemas.microsoft.com/office/drawing/2014/main" id="{8BB7C66B-46CD-1F93-141C-300BD7BA3F0F}"/>
              </a:ext>
            </a:extLst>
          </p:cNvPr>
          <p:cNvGrpSpPr/>
          <p:nvPr/>
        </p:nvGrpSpPr>
        <p:grpSpPr>
          <a:xfrm>
            <a:off x="8095849" y="2863800"/>
            <a:ext cx="1176020" cy="1597842"/>
            <a:chOff x="8095849" y="2863800"/>
            <a:chExt cx="1176020" cy="1597842"/>
          </a:xfrm>
        </p:grpSpPr>
        <p:sp>
          <p:nvSpPr>
            <p:cNvPr id="48" name="Oval 17">
              <a:extLst>
                <a:ext uri="{FF2B5EF4-FFF2-40B4-BE49-F238E27FC236}">
                  <a16:creationId xmlns:a16="http://schemas.microsoft.com/office/drawing/2014/main" id="{537A6E53-E635-14FA-1DFE-41A0654F2DD5}"/>
                </a:ext>
              </a:extLst>
            </p:cNvPr>
            <p:cNvSpPr/>
            <p:nvPr/>
          </p:nvSpPr>
          <p:spPr>
            <a:xfrm>
              <a:off x="8581041" y="3322960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9" name="TextBox 30">
              <a:extLst>
                <a:ext uri="{FF2B5EF4-FFF2-40B4-BE49-F238E27FC236}">
                  <a16:creationId xmlns:a16="http://schemas.microsoft.com/office/drawing/2014/main" id="{C7517E75-0336-0CCD-21D8-60C8CC24BE1B}"/>
                </a:ext>
              </a:extLst>
            </p:cNvPr>
            <p:cNvSpPr txBox="1"/>
            <p:nvPr/>
          </p:nvSpPr>
          <p:spPr>
            <a:xfrm>
              <a:off x="8095849" y="2863800"/>
              <a:ext cx="1176020" cy="369570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21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17" name="Straight Connector 48">
              <a:extLst>
                <a:ext uri="{FF2B5EF4-FFF2-40B4-BE49-F238E27FC236}">
                  <a16:creationId xmlns:a16="http://schemas.microsoft.com/office/drawing/2014/main" id="{D8FCF6FA-B181-646A-F88C-D6DF373F031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84154" y="3447411"/>
              <a:ext cx="0" cy="991214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18" name="Oval 49">
              <a:extLst>
                <a:ext uri="{FF2B5EF4-FFF2-40B4-BE49-F238E27FC236}">
                  <a16:creationId xmlns:a16="http://schemas.microsoft.com/office/drawing/2014/main" id="{A83E2898-33D9-E078-7AD5-71FD93D6DB61}"/>
                </a:ext>
              </a:extLst>
            </p:cNvPr>
            <p:cNvSpPr/>
            <p:nvPr/>
          </p:nvSpPr>
          <p:spPr>
            <a:xfrm>
              <a:off x="8633314" y="3369712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0" name="Oval 50">
              <a:extLst>
                <a:ext uri="{FF2B5EF4-FFF2-40B4-BE49-F238E27FC236}">
                  <a16:creationId xmlns:a16="http://schemas.microsoft.com/office/drawing/2014/main" id="{2657604A-1099-37C3-1FD9-7BC804C0BA90}"/>
                </a:ext>
              </a:extLst>
            </p:cNvPr>
            <p:cNvSpPr/>
            <p:nvPr/>
          </p:nvSpPr>
          <p:spPr>
            <a:xfrm>
              <a:off x="8640521" y="4374966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22" name="TextBox 52">
            <a:extLst>
              <a:ext uri="{FF2B5EF4-FFF2-40B4-BE49-F238E27FC236}">
                <a16:creationId xmlns:a16="http://schemas.microsoft.com/office/drawing/2014/main" id="{07F81B65-7331-C83C-0CD4-A9A334717901}"/>
              </a:ext>
            </a:extLst>
          </p:cNvPr>
          <p:cNvSpPr txBox="1"/>
          <p:nvPr/>
        </p:nvSpPr>
        <p:spPr>
          <a:xfrm>
            <a:off x="4420891" y="4428463"/>
            <a:ext cx="2008933" cy="89921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不少国际范围的算法竞赛开始支持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endParaRPr lang="zh-CN" altLang="en-US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D6751B1D-5227-241B-8488-A2A6DC3244A6}"/>
              </a:ext>
            </a:extLst>
          </p:cNvPr>
          <p:cNvGrpSpPr/>
          <p:nvPr/>
        </p:nvGrpSpPr>
        <p:grpSpPr>
          <a:xfrm>
            <a:off x="4594643" y="2861722"/>
            <a:ext cx="1451397" cy="1624004"/>
            <a:chOff x="4594643" y="2861722"/>
            <a:chExt cx="1451397" cy="1624004"/>
          </a:xfrm>
        </p:grpSpPr>
        <p:sp>
          <p:nvSpPr>
            <p:cNvPr id="11" name="Oval 16">
              <a:extLst>
                <a:ext uri="{FF2B5EF4-FFF2-40B4-BE49-F238E27FC236}">
                  <a16:creationId xmlns:a16="http://schemas.microsoft.com/office/drawing/2014/main" id="{85E37B85-CA85-9495-69A6-EA83E9DBA748}"/>
                </a:ext>
              </a:extLst>
            </p:cNvPr>
            <p:cNvSpPr/>
            <p:nvPr/>
          </p:nvSpPr>
          <p:spPr>
            <a:xfrm>
              <a:off x="5222340" y="3345013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2" name="TextBox 28">
              <a:extLst>
                <a:ext uri="{FF2B5EF4-FFF2-40B4-BE49-F238E27FC236}">
                  <a16:creationId xmlns:a16="http://schemas.microsoft.com/office/drawing/2014/main" id="{260D3E65-E632-6EF8-EE0A-BED2B435EC43}"/>
                </a:ext>
              </a:extLst>
            </p:cNvPr>
            <p:cNvSpPr txBox="1"/>
            <p:nvPr/>
          </p:nvSpPr>
          <p:spPr>
            <a:xfrm>
              <a:off x="4594643" y="2861722"/>
              <a:ext cx="1451397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201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5~2017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29" name="Straight Connector 48">
              <a:extLst>
                <a:ext uri="{FF2B5EF4-FFF2-40B4-BE49-F238E27FC236}">
                  <a16:creationId xmlns:a16="http://schemas.microsoft.com/office/drawing/2014/main" id="{00E93E2E-8CCF-6782-3AB6-1E8173E26B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5804" y="3471495"/>
              <a:ext cx="0" cy="991214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30" name="Oval 49">
              <a:extLst>
                <a:ext uri="{FF2B5EF4-FFF2-40B4-BE49-F238E27FC236}">
                  <a16:creationId xmlns:a16="http://schemas.microsoft.com/office/drawing/2014/main" id="{B4AD2651-F7A3-9A0C-FF63-CBA2518BDE3E}"/>
                </a:ext>
              </a:extLst>
            </p:cNvPr>
            <p:cNvSpPr/>
            <p:nvPr/>
          </p:nvSpPr>
          <p:spPr>
            <a:xfrm>
              <a:off x="5284964" y="3393796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31" name="Oval 50">
              <a:extLst>
                <a:ext uri="{FF2B5EF4-FFF2-40B4-BE49-F238E27FC236}">
                  <a16:creationId xmlns:a16="http://schemas.microsoft.com/office/drawing/2014/main" id="{F763674D-146C-E063-1348-ED1A3269B288}"/>
                </a:ext>
              </a:extLst>
            </p:cNvPr>
            <p:cNvSpPr/>
            <p:nvPr/>
          </p:nvSpPr>
          <p:spPr>
            <a:xfrm>
              <a:off x="5292171" y="4399050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6A94F33E-AABE-9E9A-57A3-0372BDE60CEA}"/>
              </a:ext>
            </a:extLst>
          </p:cNvPr>
          <p:cNvGrpSpPr/>
          <p:nvPr/>
        </p:nvGrpSpPr>
        <p:grpSpPr>
          <a:xfrm>
            <a:off x="8031860" y="2861722"/>
            <a:ext cx="1809820" cy="2797985"/>
            <a:chOff x="9867777" y="2858104"/>
            <a:chExt cx="1809820" cy="2797985"/>
          </a:xfrm>
        </p:grpSpPr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609564AA-1825-4873-13E5-826032FC9FB4}"/>
                </a:ext>
              </a:extLst>
            </p:cNvPr>
            <p:cNvSpPr/>
            <p:nvPr/>
          </p:nvSpPr>
          <p:spPr>
            <a:xfrm>
              <a:off x="10471151" y="3322071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F85FF0E3-447C-7A41-AA2F-12C25F7811F8}"/>
                </a:ext>
              </a:extLst>
            </p:cNvPr>
            <p:cNvSpPr txBox="1"/>
            <p:nvPr/>
          </p:nvSpPr>
          <p:spPr>
            <a:xfrm>
              <a:off x="9989186" y="2858104"/>
              <a:ext cx="117602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21</a:t>
              </a:r>
              <a:r>
                <a:rPr lang="zh-CN" alt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至今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3" name="Straight Connector 48">
              <a:extLst>
                <a:ext uri="{FF2B5EF4-FFF2-40B4-BE49-F238E27FC236}">
                  <a16:creationId xmlns:a16="http://schemas.microsoft.com/office/drawing/2014/main" id="{21D47593-FEF1-4BB9-E8B8-67AC5E853D4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2749" y="3453829"/>
              <a:ext cx="0" cy="991214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73E2FF98-CE43-5CC6-9F83-78DF09411AA4}"/>
                </a:ext>
              </a:extLst>
            </p:cNvPr>
            <p:cNvSpPr/>
            <p:nvPr/>
          </p:nvSpPr>
          <p:spPr>
            <a:xfrm>
              <a:off x="10521909" y="3376130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0C197E6F-1B10-FA22-F76A-24EFF9F00819}"/>
                </a:ext>
              </a:extLst>
            </p:cNvPr>
            <p:cNvSpPr/>
            <p:nvPr/>
          </p:nvSpPr>
          <p:spPr>
            <a:xfrm>
              <a:off x="10529116" y="4381384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id="{9F7CCDD4-B95A-CF34-9C89-2C65A927D320}"/>
                </a:ext>
              </a:extLst>
            </p:cNvPr>
            <p:cNvSpPr txBox="1"/>
            <p:nvPr/>
          </p:nvSpPr>
          <p:spPr>
            <a:xfrm>
              <a:off x="9867777" y="4413123"/>
              <a:ext cx="1809820" cy="12429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bIns="0" rtlCol="0" anchor="b" anchorCtr="0">
              <a:normAutofit fontScale="92500"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大量总结</a:t>
              </a:r>
              <a:r>
                <a:rPr lang="en-US" altLang="zh-CN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C++14</a:t>
              </a:r>
              <a:r>
                <a:rPr lang="zh-CN" altLang="en-US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特性的文章在算法竞赛平台上涌现</a:t>
              </a:r>
              <a:r>
                <a:rPr lang="en-US" altLang="zh-CN" sz="1600" b="1" spc="300" baseline="500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3,4</a:t>
              </a:r>
              <a:endParaRPr lang="zh-CN" altLang="en-US" sz="1600" b="1" spc="300" baseline="500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7" name="页脚占位符 66">
            <a:extLst>
              <a:ext uri="{FF2B5EF4-FFF2-40B4-BE49-F238E27FC236}">
                <a16:creationId xmlns:a16="http://schemas.microsoft.com/office/drawing/2014/main" id="{88AC774F-3868-9092-2C38-20F8FFAD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GB" altLang="zh-CN" dirty="0"/>
              <a:t>1</a:t>
            </a:r>
            <a:r>
              <a:rPr lang="zh-CN" altLang="en-US" dirty="0"/>
              <a:t>：</a:t>
            </a:r>
            <a:r>
              <a:rPr lang="en-GB" altLang="zh-CN" dirty="0"/>
              <a:t>Bjarne </a:t>
            </a:r>
            <a:r>
              <a:rPr lang="en-GB" altLang="zh-CN" dirty="0" err="1"/>
              <a:t>Stroustrup</a:t>
            </a:r>
            <a:r>
              <a:rPr lang="en-GB" altLang="zh-CN" dirty="0"/>
              <a:t>, 2020, HOPL</a:t>
            </a:r>
          </a:p>
          <a:p>
            <a:r>
              <a:rPr lang="en-GB" altLang="zh-CN" dirty="0"/>
              <a:t>2</a:t>
            </a:r>
            <a:r>
              <a:rPr lang="zh-CN" altLang="en-GB" dirty="0"/>
              <a:t>：</a:t>
            </a:r>
            <a:r>
              <a:rPr lang="en-GB" altLang="zh-CN" dirty="0"/>
              <a:t>https://www.noi.cn/xw/2021-09-01/735729.shtml</a:t>
            </a:r>
          </a:p>
          <a:p>
            <a:r>
              <a:rPr lang="en-GB" altLang="zh-CN" dirty="0"/>
              <a:t>3</a:t>
            </a:r>
            <a:r>
              <a:rPr lang="zh-CN" altLang="en-US" dirty="0"/>
              <a:t>：</a:t>
            </a:r>
            <a:r>
              <a:rPr lang="en-GB" altLang="zh-CN" dirty="0"/>
              <a:t>https://www.luogu.com/article/7ofveldz</a:t>
            </a:r>
          </a:p>
          <a:p>
            <a:r>
              <a:rPr lang="en-GB" altLang="zh-CN" dirty="0"/>
              <a:t>4</a:t>
            </a:r>
            <a:r>
              <a:rPr lang="zh-CN" altLang="en-US" dirty="0"/>
              <a:t>：</a:t>
            </a:r>
            <a:r>
              <a:rPr lang="en-GB" altLang="zh-CN" dirty="0"/>
              <a:t>https://www.luogu.com.cn/article/l86yn4aw</a:t>
            </a:r>
          </a:p>
          <a:p>
            <a:endParaRPr lang="en-GB" altLang="zh-CN" dirty="0"/>
          </a:p>
          <a:p>
            <a:endParaRPr lang="zh-CN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156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96296E-6 L -0.22162 -0.0013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-0.22162 -0.0013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-0.22162 -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48148E-6 L -0.22161 -0.0013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11111E-6 L -0.22161 -0.0013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 L -0.22161 -0.0013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7037E-6 L -0.22161 -0.0013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22222E-6 L -0.22161 -0.00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2161 -0.0013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85185E-6 L -0.22162 -0.0013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81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6" grpId="0"/>
      <p:bldP spid="75" grpId="0"/>
      <p:bldP spid="15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234CA-2385-00D9-6D00-225A267746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ABA2CA16-761C-D22E-B441-9AF6892D62B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D3E4E7F5-F893-AC25-3862-95518B9B5146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3D328286-BABE-E761-97D1-441CE8F3DC47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7417F7FA-BFB4-A703-F0FE-0C682DB1E34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6055D3BA-B5C6-2D97-3CBE-566096688403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 descr="建筑-10">
            <a:extLst>
              <a:ext uri="{FF2B5EF4-FFF2-40B4-BE49-F238E27FC236}">
                <a16:creationId xmlns:a16="http://schemas.microsoft.com/office/drawing/2014/main" id="{64D2D7A8-D4F5-CFED-49E1-0281BAD2606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4" name="文本框 17">
            <a:extLst>
              <a:ext uri="{FF2B5EF4-FFF2-40B4-BE49-F238E27FC236}">
                <a16:creationId xmlns:a16="http://schemas.microsoft.com/office/drawing/2014/main" id="{D6EE4B70-A2EB-9863-4A97-0080C93CFA0A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51C80279-962E-F209-2016-C80181BC00D5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研究背景与现状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797C82E-F2CB-0784-4361-9CE2FBDA0A48}"/>
              </a:ext>
            </a:extLst>
          </p:cNvPr>
          <p:cNvSpPr/>
          <p:nvPr/>
        </p:nvSpPr>
        <p:spPr>
          <a:xfrm>
            <a:off x="728870" y="3405339"/>
            <a:ext cx="10734260" cy="4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D137F687-21FC-9754-B7BD-152DA290D759}"/>
              </a:ext>
            </a:extLst>
          </p:cNvPr>
          <p:cNvGrpSpPr/>
          <p:nvPr/>
        </p:nvGrpSpPr>
        <p:grpSpPr>
          <a:xfrm>
            <a:off x="1069940" y="2890110"/>
            <a:ext cx="1809820" cy="2797985"/>
            <a:chOff x="9867777" y="2858104"/>
            <a:chExt cx="1809820" cy="2797985"/>
          </a:xfrm>
        </p:grpSpPr>
        <p:sp>
          <p:nvSpPr>
            <p:cNvPr id="16" name="Oval 18">
              <a:extLst>
                <a:ext uri="{FF2B5EF4-FFF2-40B4-BE49-F238E27FC236}">
                  <a16:creationId xmlns:a16="http://schemas.microsoft.com/office/drawing/2014/main" id="{30B03849-A2F1-5BDF-D88F-A40092683D5A}"/>
                </a:ext>
              </a:extLst>
            </p:cNvPr>
            <p:cNvSpPr/>
            <p:nvPr/>
          </p:nvSpPr>
          <p:spPr>
            <a:xfrm>
              <a:off x="10471151" y="3322071"/>
              <a:ext cx="212090" cy="212090"/>
            </a:xfrm>
            <a:prstGeom prst="ellipse">
              <a:avLst/>
            </a:prstGeom>
            <a:solidFill>
              <a:srgbClr val="8B9F35"/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9" name="TextBox 31">
              <a:extLst>
                <a:ext uri="{FF2B5EF4-FFF2-40B4-BE49-F238E27FC236}">
                  <a16:creationId xmlns:a16="http://schemas.microsoft.com/office/drawing/2014/main" id="{D5221952-D910-154E-DED0-4A899073A554}"/>
                </a:ext>
              </a:extLst>
            </p:cNvPr>
            <p:cNvSpPr txBox="1"/>
            <p:nvPr/>
          </p:nvSpPr>
          <p:spPr>
            <a:xfrm>
              <a:off x="9989186" y="2858104"/>
              <a:ext cx="1176020" cy="3693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rtlCol="0">
              <a:sp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 algn="ctr"/>
              <a:r>
                <a:rPr lang="id-ID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20</a:t>
              </a:r>
              <a:r>
                <a:rPr lang="en-US" altLang="zh-CN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21</a:t>
              </a:r>
              <a:r>
                <a:rPr lang="zh-CN" altLang="en-US" dirty="0">
                  <a:solidFill>
                    <a:srgbClr val="000000">
                      <a:lumMod val="65000"/>
                      <a:lumOff val="35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</a:rPr>
                <a:t>至今</a:t>
              </a:r>
              <a:endPara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33" name="Straight Connector 48">
              <a:extLst>
                <a:ext uri="{FF2B5EF4-FFF2-40B4-BE49-F238E27FC236}">
                  <a16:creationId xmlns:a16="http://schemas.microsoft.com/office/drawing/2014/main" id="{C3A37179-C305-1BBD-2992-7511303F9E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572749" y="3453829"/>
              <a:ext cx="0" cy="991214"/>
            </a:xfrm>
            <a:prstGeom prst="line">
              <a:avLst/>
            </a:prstGeom>
            <a:ln w="28575">
              <a:solidFill>
                <a:sysClr val="window" lastClr="FFFFFF">
                  <a:lumMod val="65000"/>
                </a:sysClr>
              </a:solidFill>
            </a:ln>
          </p:spPr>
          <p:style>
            <a:lnRef idx="1">
              <a:srgbClr val="1F74AD"/>
            </a:lnRef>
            <a:fillRef idx="0">
              <a:srgbClr val="1F74AD"/>
            </a:fillRef>
            <a:effectRef idx="0">
              <a:srgbClr val="1F74AD"/>
            </a:effectRef>
            <a:fontRef idx="minor">
              <a:srgbClr val="000000"/>
            </a:fontRef>
          </p:style>
        </p:cxnSp>
        <p:sp>
          <p:nvSpPr>
            <p:cNvPr id="58" name="Oval 49">
              <a:extLst>
                <a:ext uri="{FF2B5EF4-FFF2-40B4-BE49-F238E27FC236}">
                  <a16:creationId xmlns:a16="http://schemas.microsoft.com/office/drawing/2014/main" id="{E3677A7E-A8CC-61C0-FC35-7F736EF0F1FF}"/>
                </a:ext>
              </a:extLst>
            </p:cNvPr>
            <p:cNvSpPr/>
            <p:nvPr/>
          </p:nvSpPr>
          <p:spPr>
            <a:xfrm>
              <a:off x="10521909" y="3376130"/>
              <a:ext cx="101679" cy="101679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2" name="Oval 50">
              <a:extLst>
                <a:ext uri="{FF2B5EF4-FFF2-40B4-BE49-F238E27FC236}">
                  <a16:creationId xmlns:a16="http://schemas.microsoft.com/office/drawing/2014/main" id="{8A7815B5-CA73-B9A0-3148-2B6899210E16}"/>
                </a:ext>
              </a:extLst>
            </p:cNvPr>
            <p:cNvSpPr/>
            <p:nvPr/>
          </p:nvSpPr>
          <p:spPr>
            <a:xfrm>
              <a:off x="10529116" y="4381384"/>
              <a:ext cx="86676" cy="86676"/>
            </a:xfrm>
            <a:prstGeom prst="ellipse">
              <a:avLst/>
            </a:prstGeom>
            <a:solidFill>
              <a:srgbClr val="000000">
                <a:lumMod val="65000"/>
                <a:lumOff val="35000"/>
              </a:srgbClr>
            </a:solidFill>
            <a:ln>
              <a:noFill/>
            </a:ln>
          </p:spPr>
          <p:style>
            <a:lnRef idx="2">
              <a:srgbClr val="1F74AD">
                <a:shade val="50000"/>
              </a:srgbClr>
            </a:lnRef>
            <a:fillRef idx="1">
              <a:srgbClr val="1F74AD"/>
            </a:fillRef>
            <a:effectRef idx="0">
              <a:srgbClr val="1F74AD"/>
            </a:effectRef>
            <a:fontRef idx="minor">
              <a:sysClr val="window" lastClr="FFFFFF"/>
            </a:fontRef>
          </p:style>
          <p:txBody>
            <a:bodyPr rtlCol="0" anchor="ctr"/>
            <a:lstStyle>
              <a:lvl1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ysClr val="window" lastClr="FFFFFF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id-ID"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TextBox 52">
              <a:extLst>
                <a:ext uri="{FF2B5EF4-FFF2-40B4-BE49-F238E27FC236}">
                  <a16:creationId xmlns:a16="http://schemas.microsoft.com/office/drawing/2014/main" id="{B3410EEC-0EE9-9FD8-AE10-F94DE3EA6211}"/>
                </a:ext>
              </a:extLst>
            </p:cNvPr>
            <p:cNvSpPr txBox="1"/>
            <p:nvPr/>
          </p:nvSpPr>
          <p:spPr>
            <a:xfrm>
              <a:off x="9867777" y="4413123"/>
              <a:ext cx="1809820" cy="1242966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ajor"/>
          </p:style>
          <p:txBody>
            <a:bodyPr wrap="square" bIns="0" rtlCol="0" anchor="b" anchorCtr="0">
              <a:normAutofit/>
            </a:bodyPr>
            <a:lstStyle>
              <a:lvl1pPr>
                <a:defRPr>
                  <a:latin typeface="+mj-lt"/>
                  <a:ea typeface="+mj-ea"/>
                  <a:cs typeface="+mj-cs"/>
                </a:defRPr>
              </a:lvl1pPr>
              <a:lvl2pPr>
                <a:defRPr>
                  <a:latin typeface="+mj-lt"/>
                  <a:ea typeface="+mj-ea"/>
                  <a:cs typeface="+mj-cs"/>
                </a:defRPr>
              </a:lvl2pPr>
              <a:lvl3pPr>
                <a:defRPr>
                  <a:latin typeface="+mj-lt"/>
                  <a:ea typeface="+mj-ea"/>
                  <a:cs typeface="+mj-cs"/>
                </a:defRPr>
              </a:lvl3pPr>
              <a:lvl4pPr>
                <a:defRPr>
                  <a:latin typeface="+mj-lt"/>
                  <a:ea typeface="+mj-ea"/>
                  <a:cs typeface="+mj-cs"/>
                </a:defRPr>
              </a:lvl4pPr>
              <a:lvl5pPr>
                <a:defRPr>
                  <a:latin typeface="+mj-lt"/>
                  <a:ea typeface="+mj-ea"/>
                  <a:cs typeface="+mj-cs"/>
                </a:defRPr>
              </a:lvl5pPr>
              <a:lvl6pPr>
                <a:defRPr>
                  <a:latin typeface="+mj-lt"/>
                  <a:ea typeface="+mj-ea"/>
                  <a:cs typeface="+mj-cs"/>
                </a:defRPr>
              </a:lvl6pPr>
              <a:lvl7pPr>
                <a:defRPr>
                  <a:latin typeface="+mj-lt"/>
                  <a:ea typeface="+mj-ea"/>
                  <a:cs typeface="+mj-cs"/>
                </a:defRPr>
              </a:lvl7pPr>
              <a:lvl8pPr>
                <a:defRPr>
                  <a:latin typeface="+mj-lt"/>
                  <a:ea typeface="+mj-ea"/>
                  <a:cs typeface="+mj-cs"/>
                </a:defRPr>
              </a:lvl8pPr>
              <a:lvl9pPr>
                <a:defRPr>
                  <a:latin typeface="+mj-lt"/>
                  <a:ea typeface="+mj-ea"/>
                  <a:cs typeface="+mj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zh-CN" altLang="en-US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大量总结</a:t>
              </a:r>
              <a:r>
                <a:rPr lang="en-US" altLang="zh-CN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C++14</a:t>
              </a:r>
              <a:r>
                <a:rPr lang="zh-CN" altLang="en-US" sz="1600" b="1" spc="300" dirty="0">
                  <a:solidFill>
                    <a:sysClr val="window" lastClr="FFFFFF">
                      <a:lumMod val="50000"/>
                    </a:sysClr>
                  </a:solidFill>
                  <a:latin typeface="微软雅黑" panose="020B0503020204020204" charset="-122"/>
                  <a:ea typeface="微软雅黑" panose="020B0503020204020204" charset="-122"/>
                </a:rPr>
                <a:t>特性的文章在算法竞赛平台上涌现</a:t>
              </a:r>
              <a:endParaRPr lang="zh-CN" altLang="en-US" sz="1600" b="1" spc="300" baseline="500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2" name="文本框 81">
            <a:extLst>
              <a:ext uri="{FF2B5EF4-FFF2-40B4-BE49-F238E27FC236}">
                <a16:creationId xmlns:a16="http://schemas.microsoft.com/office/drawing/2014/main" id="{2E8C6492-9CC6-90BE-9C36-F49887F4EC5B}"/>
              </a:ext>
            </a:extLst>
          </p:cNvPr>
          <p:cNvSpPr txBox="1"/>
          <p:nvPr/>
        </p:nvSpPr>
        <p:spPr>
          <a:xfrm>
            <a:off x="3227615" y="1501788"/>
            <a:ext cx="7130043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3600" b="1" dirty="0"/>
              <a:t>立足算法竞赛的特殊性，考虑</a:t>
            </a:r>
            <a:endParaRPr lang="en-US" altLang="zh-CN" sz="3600" b="1" dirty="0"/>
          </a:p>
          <a:p>
            <a:r>
              <a:rPr lang="en-US" altLang="zh-CN" sz="3600" b="1" dirty="0"/>
              <a:t>C++</a:t>
            </a:r>
            <a:r>
              <a:rPr lang="zh-CN" altLang="en-US" sz="3600" b="1" dirty="0"/>
              <a:t>版本革新对选手们的重要意义</a:t>
            </a:r>
          </a:p>
        </p:txBody>
      </p:sp>
      <p:sp>
        <p:nvSpPr>
          <p:cNvPr id="2" name="箭头: 右 1">
            <a:extLst>
              <a:ext uri="{FF2B5EF4-FFF2-40B4-BE49-F238E27FC236}">
                <a16:creationId xmlns:a16="http://schemas.microsoft.com/office/drawing/2014/main" id="{B3DF047C-C92D-CA3F-C1A1-319FAF0F0087}"/>
              </a:ext>
            </a:extLst>
          </p:cNvPr>
          <p:cNvSpPr/>
          <p:nvPr/>
        </p:nvSpPr>
        <p:spPr>
          <a:xfrm>
            <a:off x="3383280" y="4445287"/>
            <a:ext cx="2003367" cy="7398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2BAC8085-3EB0-1AFD-42EB-E5C928125E8C}"/>
              </a:ext>
            </a:extLst>
          </p:cNvPr>
          <p:cNvSpPr txBox="1"/>
          <p:nvPr/>
        </p:nvSpPr>
        <p:spPr>
          <a:xfrm>
            <a:off x="5519651" y="4495575"/>
            <a:ext cx="4941070" cy="8309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400" b="1" dirty="0"/>
              <a:t>大部分文章只是在介绍新的特性</a:t>
            </a:r>
            <a:endParaRPr lang="en-US" altLang="zh-CN" sz="2400" b="1" dirty="0"/>
          </a:p>
          <a:p>
            <a:r>
              <a:rPr lang="zh-CN" altLang="en-US" sz="2400" b="1" dirty="0"/>
              <a:t>缺少对</a:t>
            </a:r>
            <a:r>
              <a:rPr lang="en-US" altLang="zh-CN" sz="2400" b="1" dirty="0"/>
              <a:t>C++</a:t>
            </a:r>
            <a:r>
              <a:rPr lang="zh-CN" altLang="en-US" sz="2400" b="1" dirty="0"/>
              <a:t>版本革新的意义的考量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868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/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/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/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4" name="文本框 17"/>
          <p:cNvSpPr txBox="1"/>
          <p:nvPr>
            <p:custDataLst>
              <p:tags r:id="rId4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01</a:t>
            </a:r>
          </a:p>
        </p:txBody>
      </p:sp>
      <p:sp>
        <p:nvSpPr>
          <p:cNvPr id="25" name="文本框 24"/>
          <p:cNvSpPr txBox="1"/>
          <p:nvPr>
            <p:custDataLst>
              <p:tags r:id="rId5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研究背景与现状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069A5AD4-AB03-39EC-8BA6-A99DC4FD3454}"/>
              </a:ext>
            </a:extLst>
          </p:cNvPr>
          <p:cNvSpPr/>
          <p:nvPr/>
        </p:nvSpPr>
        <p:spPr>
          <a:xfrm>
            <a:off x="751534" y="5240674"/>
            <a:ext cx="10734260" cy="4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14" name="Straight Connector 8">
            <a:extLst>
              <a:ext uri="{FF2B5EF4-FFF2-40B4-BE49-F238E27FC236}">
                <a16:creationId xmlns:a16="http://schemas.microsoft.com/office/drawing/2014/main" id="{8EC39329-BED8-D99F-572A-2695EB726B95}"/>
              </a:ext>
            </a:extLst>
          </p:cNvPr>
          <p:cNvCxnSpPr/>
          <p:nvPr/>
        </p:nvCxnSpPr>
        <p:spPr>
          <a:xfrm>
            <a:off x="10590529" y="3454336"/>
            <a:ext cx="0" cy="173418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16" name="Oval 18">
            <a:extLst>
              <a:ext uri="{FF2B5EF4-FFF2-40B4-BE49-F238E27FC236}">
                <a16:creationId xmlns:a16="http://schemas.microsoft.com/office/drawing/2014/main" id="{07738F11-4E8F-C841-2D3A-46FD0C79717F}"/>
              </a:ext>
            </a:extLst>
          </p:cNvPr>
          <p:cNvSpPr/>
          <p:nvPr/>
        </p:nvSpPr>
        <p:spPr>
          <a:xfrm>
            <a:off x="1049381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3AD01A02-8B7F-1398-90EE-89514B106FBB}"/>
              </a:ext>
            </a:extLst>
          </p:cNvPr>
          <p:cNvSpPr txBox="1"/>
          <p:nvPr/>
        </p:nvSpPr>
        <p:spPr>
          <a:xfrm>
            <a:off x="10012485" y="5455856"/>
            <a:ext cx="117602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至今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" name="Rounded Rectangle 20">
            <a:extLst>
              <a:ext uri="{FF2B5EF4-FFF2-40B4-BE49-F238E27FC236}">
                <a16:creationId xmlns:a16="http://schemas.microsoft.com/office/drawing/2014/main" id="{39FB6E97-80D3-B9EF-6087-BF62D6FAD6A8}"/>
              </a:ext>
            </a:extLst>
          </p:cNvPr>
          <p:cNvSpPr/>
          <p:nvPr/>
        </p:nvSpPr>
        <p:spPr>
          <a:xfrm>
            <a:off x="751534" y="4100987"/>
            <a:ext cx="1852555" cy="132522"/>
          </a:xfrm>
          <a:prstGeom prst="roundRect">
            <a:avLst/>
          </a:prstGeom>
          <a:solidFill>
            <a:srgbClr val="32534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7" name="Rounded Rectangle 21">
            <a:extLst>
              <a:ext uri="{FF2B5EF4-FFF2-40B4-BE49-F238E27FC236}">
                <a16:creationId xmlns:a16="http://schemas.microsoft.com/office/drawing/2014/main" id="{442E8184-1C2A-23F0-0F4D-D5ED4EA631C0}"/>
              </a:ext>
            </a:extLst>
          </p:cNvPr>
          <p:cNvSpPr/>
          <p:nvPr/>
        </p:nvSpPr>
        <p:spPr>
          <a:xfrm>
            <a:off x="2161041" y="3926886"/>
            <a:ext cx="3160700" cy="132522"/>
          </a:xfrm>
          <a:prstGeom prst="roundRect">
            <a:avLst/>
          </a:prstGeom>
          <a:solidFill>
            <a:srgbClr val="2A6B66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Rounded Rectangle 22">
            <a:extLst>
              <a:ext uri="{FF2B5EF4-FFF2-40B4-BE49-F238E27FC236}">
                <a16:creationId xmlns:a16="http://schemas.microsoft.com/office/drawing/2014/main" id="{ABE69CE7-6D16-4408-D357-493388D3FCA6}"/>
              </a:ext>
            </a:extLst>
          </p:cNvPr>
          <p:cNvSpPr/>
          <p:nvPr/>
        </p:nvSpPr>
        <p:spPr>
          <a:xfrm>
            <a:off x="4456824" y="3751295"/>
            <a:ext cx="3244596" cy="132522"/>
          </a:xfrm>
          <a:prstGeom prst="roundRect">
            <a:avLst/>
          </a:prstGeom>
          <a:solidFill>
            <a:srgbClr val="56796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2" name="Rounded Rectangle 23">
            <a:extLst>
              <a:ext uri="{FF2B5EF4-FFF2-40B4-BE49-F238E27FC236}">
                <a16:creationId xmlns:a16="http://schemas.microsoft.com/office/drawing/2014/main" id="{3A0E46A7-D6B3-8539-CA9C-9F8B724372C0}"/>
              </a:ext>
            </a:extLst>
          </p:cNvPr>
          <p:cNvSpPr/>
          <p:nvPr/>
        </p:nvSpPr>
        <p:spPr>
          <a:xfrm>
            <a:off x="6690167" y="3575704"/>
            <a:ext cx="3325218" cy="132522"/>
          </a:xfrm>
          <a:prstGeom prst="roundRect">
            <a:avLst/>
          </a:prstGeom>
          <a:solidFill>
            <a:srgbClr val="B3C2B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Rounded Rectangle 24">
            <a:extLst>
              <a:ext uri="{FF2B5EF4-FFF2-40B4-BE49-F238E27FC236}">
                <a16:creationId xmlns:a16="http://schemas.microsoft.com/office/drawing/2014/main" id="{9A3A3043-3AE7-22A0-D12B-73C2E59F27AD}"/>
              </a:ext>
            </a:extLst>
          </p:cNvPr>
          <p:cNvSpPr/>
          <p:nvPr/>
        </p:nvSpPr>
        <p:spPr>
          <a:xfrm>
            <a:off x="8974870" y="3400113"/>
            <a:ext cx="2411119" cy="132522"/>
          </a:xfrm>
          <a:prstGeom prst="roundRect">
            <a:avLst/>
          </a:prstGeom>
          <a:solidFill>
            <a:srgbClr val="D9DDD6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5" name="Straight Connector 4">
            <a:extLst>
              <a:ext uri="{FF2B5EF4-FFF2-40B4-BE49-F238E27FC236}">
                <a16:creationId xmlns:a16="http://schemas.microsoft.com/office/drawing/2014/main" id="{04A78DC4-51B6-C2F8-0B79-420E87B2D514}"/>
              </a:ext>
            </a:extLst>
          </p:cNvPr>
          <p:cNvCxnSpPr>
            <a:endCxn id="48" idx="0"/>
          </p:cNvCxnSpPr>
          <p:nvPr/>
        </p:nvCxnSpPr>
        <p:spPr>
          <a:xfrm>
            <a:off x="1747325" y="4227766"/>
            <a:ext cx="0" cy="929640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6" name="Oval 14">
            <a:extLst>
              <a:ext uri="{FF2B5EF4-FFF2-40B4-BE49-F238E27FC236}">
                <a16:creationId xmlns:a16="http://schemas.microsoft.com/office/drawing/2014/main" id="{050B5412-A7B8-2F74-C05B-69998CB23770}"/>
              </a:ext>
            </a:extLst>
          </p:cNvPr>
          <p:cNvSpPr/>
          <p:nvPr/>
        </p:nvSpPr>
        <p:spPr>
          <a:xfrm>
            <a:off x="164191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7" name="Straight Connector 4">
            <a:extLst>
              <a:ext uri="{FF2B5EF4-FFF2-40B4-BE49-F238E27FC236}">
                <a16:creationId xmlns:a16="http://schemas.microsoft.com/office/drawing/2014/main" id="{224A9220-F2DD-A229-65A9-EA015AF9C364}"/>
              </a:ext>
            </a:extLst>
          </p:cNvPr>
          <p:cNvCxnSpPr>
            <a:cxnSpLocks/>
            <a:endCxn id="48" idx="0"/>
          </p:cNvCxnSpPr>
          <p:nvPr/>
        </p:nvCxnSpPr>
        <p:spPr>
          <a:xfrm>
            <a:off x="1747325" y="4227766"/>
            <a:ext cx="0" cy="929640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38" name="TextBox 27">
            <a:extLst>
              <a:ext uri="{FF2B5EF4-FFF2-40B4-BE49-F238E27FC236}">
                <a16:creationId xmlns:a16="http://schemas.microsoft.com/office/drawing/2014/main" id="{698C52AD-C09D-A4A2-8113-7CF476A5C51F}"/>
              </a:ext>
            </a:extLst>
          </p:cNvPr>
          <p:cNvSpPr txBox="1"/>
          <p:nvPr/>
        </p:nvSpPr>
        <p:spPr>
          <a:xfrm>
            <a:off x="1159950" y="5452681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1998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0" name="Straight Connector 5">
            <a:extLst>
              <a:ext uri="{FF2B5EF4-FFF2-40B4-BE49-F238E27FC236}">
                <a16:creationId xmlns:a16="http://schemas.microsoft.com/office/drawing/2014/main" id="{3F77DF14-7237-5C81-6CA1-A9E3156BE40F}"/>
              </a:ext>
            </a:extLst>
          </p:cNvPr>
          <p:cNvCxnSpPr/>
          <p:nvPr/>
        </p:nvCxnSpPr>
        <p:spPr>
          <a:xfrm flipH="1">
            <a:off x="3953950" y="4059491"/>
            <a:ext cx="6985" cy="108267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1" name="Oval 15">
            <a:extLst>
              <a:ext uri="{FF2B5EF4-FFF2-40B4-BE49-F238E27FC236}">
                <a16:creationId xmlns:a16="http://schemas.microsoft.com/office/drawing/2014/main" id="{8156C825-76A1-96B5-1A82-E0F33DACF408}"/>
              </a:ext>
            </a:extLst>
          </p:cNvPr>
          <p:cNvSpPr/>
          <p:nvPr/>
        </p:nvSpPr>
        <p:spPr>
          <a:xfrm>
            <a:off x="3854890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6CD1150E-5FAC-2F17-529E-BBCE12F1FA00}"/>
              </a:ext>
            </a:extLst>
          </p:cNvPr>
          <p:cNvSpPr txBox="1"/>
          <p:nvPr/>
        </p:nvSpPr>
        <p:spPr>
          <a:xfrm>
            <a:off x="3372925" y="5452681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3" name="Straight Connector 6">
            <a:extLst>
              <a:ext uri="{FF2B5EF4-FFF2-40B4-BE49-F238E27FC236}">
                <a16:creationId xmlns:a16="http://schemas.microsoft.com/office/drawing/2014/main" id="{1FC824AF-4579-C199-222F-375706593233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6173910" y="4028376"/>
            <a:ext cx="0" cy="1129030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4" name="Oval 16">
            <a:extLst>
              <a:ext uri="{FF2B5EF4-FFF2-40B4-BE49-F238E27FC236}">
                <a16:creationId xmlns:a16="http://schemas.microsoft.com/office/drawing/2014/main" id="{64F1FF9C-08ED-5432-F129-726480B95DEE}"/>
              </a:ext>
            </a:extLst>
          </p:cNvPr>
          <p:cNvSpPr/>
          <p:nvPr/>
        </p:nvSpPr>
        <p:spPr>
          <a:xfrm>
            <a:off x="606786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5" name="Straight Connector 6">
            <a:extLst>
              <a:ext uri="{FF2B5EF4-FFF2-40B4-BE49-F238E27FC236}">
                <a16:creationId xmlns:a16="http://schemas.microsoft.com/office/drawing/2014/main" id="{4C23BD8D-CABC-6DFA-8C1E-B801DEF49E8D}"/>
              </a:ext>
            </a:extLst>
          </p:cNvPr>
          <p:cNvCxnSpPr>
            <a:cxnSpLocks/>
            <a:endCxn id="55" idx="0"/>
          </p:cNvCxnSpPr>
          <p:nvPr/>
        </p:nvCxnSpPr>
        <p:spPr>
          <a:xfrm>
            <a:off x="6173910" y="4028376"/>
            <a:ext cx="0" cy="1129030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6" name="TextBox 29">
            <a:extLst>
              <a:ext uri="{FF2B5EF4-FFF2-40B4-BE49-F238E27FC236}">
                <a16:creationId xmlns:a16="http://schemas.microsoft.com/office/drawing/2014/main" id="{695522EF-E17A-A506-60B4-0BB28209E350}"/>
              </a:ext>
            </a:extLst>
          </p:cNvPr>
          <p:cNvSpPr txBox="1"/>
          <p:nvPr/>
        </p:nvSpPr>
        <p:spPr>
          <a:xfrm>
            <a:off x="5585900" y="5455856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47" name="Straight Connector 7">
            <a:extLst>
              <a:ext uri="{FF2B5EF4-FFF2-40B4-BE49-F238E27FC236}">
                <a16:creationId xmlns:a16="http://schemas.microsoft.com/office/drawing/2014/main" id="{72E3CAE9-C8BA-FE98-3DE4-10BB8B734D64}"/>
              </a:ext>
            </a:extLst>
          </p:cNvPr>
          <p:cNvCxnSpPr/>
          <p:nvPr/>
        </p:nvCxnSpPr>
        <p:spPr>
          <a:xfrm>
            <a:off x="8386885" y="3708336"/>
            <a:ext cx="0" cy="1480185"/>
          </a:xfrm>
          <a:prstGeom prst="line">
            <a:avLst/>
          </a:prstGeom>
          <a:ln w="28575">
            <a:solidFill>
              <a:sysClr val="window" lastClr="FFFFFF">
                <a:lumMod val="85000"/>
              </a:sysClr>
            </a:solidFill>
            <a:prstDash val="sysDash"/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48" name="Oval 17">
            <a:extLst>
              <a:ext uri="{FF2B5EF4-FFF2-40B4-BE49-F238E27FC236}">
                <a16:creationId xmlns:a16="http://schemas.microsoft.com/office/drawing/2014/main" id="{C1E67DAC-C5E3-9C06-10FA-1A5E672B2E14}"/>
              </a:ext>
            </a:extLst>
          </p:cNvPr>
          <p:cNvSpPr/>
          <p:nvPr/>
        </p:nvSpPr>
        <p:spPr>
          <a:xfrm>
            <a:off x="8280840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F3335745-A0E3-8020-78EE-B8552E553DB9}"/>
              </a:ext>
            </a:extLst>
          </p:cNvPr>
          <p:cNvSpPr txBox="1"/>
          <p:nvPr/>
        </p:nvSpPr>
        <p:spPr>
          <a:xfrm>
            <a:off x="7798875" y="5455856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0F331FAF-BFEA-DB94-3269-0D6A24DFCE6B}"/>
              </a:ext>
            </a:extLst>
          </p:cNvPr>
          <p:cNvSpPr txBox="1"/>
          <p:nvPr/>
        </p:nvSpPr>
        <p:spPr>
          <a:xfrm>
            <a:off x="1015332" y="2643524"/>
            <a:ext cx="1756841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C++98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成为第一个发布的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标准。</a:t>
            </a: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03A21605-0DF4-6355-A2D5-913B01BBFEC3}"/>
              </a:ext>
            </a:extLst>
          </p:cNvPr>
          <p:cNvSpPr txBox="1"/>
          <p:nvPr/>
        </p:nvSpPr>
        <p:spPr>
          <a:xfrm>
            <a:off x="1015333" y="2069225"/>
            <a:ext cx="175546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C++98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</a:p>
        </p:txBody>
      </p:sp>
      <p:cxnSp>
        <p:nvCxnSpPr>
          <p:cNvPr id="52" name="Straight Connector 36">
            <a:extLst>
              <a:ext uri="{FF2B5EF4-FFF2-40B4-BE49-F238E27FC236}">
                <a16:creationId xmlns:a16="http://schemas.microsoft.com/office/drawing/2014/main" id="{7C83D7C1-EC3E-16F8-B8C9-B2DDD55D082F}"/>
              </a:ext>
            </a:extLst>
          </p:cNvPr>
          <p:cNvCxnSpPr>
            <a:cxnSpLocks/>
          </p:cNvCxnSpPr>
          <p:nvPr/>
        </p:nvCxnSpPr>
        <p:spPr>
          <a:xfrm flipV="1">
            <a:off x="962082" y="2351700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Oval 37">
            <a:extLst>
              <a:ext uri="{FF2B5EF4-FFF2-40B4-BE49-F238E27FC236}">
                <a16:creationId xmlns:a16="http://schemas.microsoft.com/office/drawing/2014/main" id="{95A8F0B9-FF4D-DE3D-514D-F3F388C04EEC}"/>
              </a:ext>
            </a:extLst>
          </p:cNvPr>
          <p:cNvSpPr/>
          <p:nvPr/>
        </p:nvSpPr>
        <p:spPr>
          <a:xfrm>
            <a:off x="913653" y="2285427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20BA8F38-8E80-B90D-599B-164DB9A0BAD2}"/>
              </a:ext>
            </a:extLst>
          </p:cNvPr>
          <p:cNvSpPr/>
          <p:nvPr/>
        </p:nvSpPr>
        <p:spPr>
          <a:xfrm>
            <a:off x="918744" y="4125350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B96DFCB3-1EDC-FB4E-8001-EF02A2352328}"/>
              </a:ext>
            </a:extLst>
          </p:cNvPr>
          <p:cNvSpPr txBox="1"/>
          <p:nvPr/>
        </p:nvSpPr>
        <p:spPr>
          <a:xfrm>
            <a:off x="3157905" y="2465439"/>
            <a:ext cx="1847682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 fontScale="92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年，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版本更新至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，引入许多新语法与新特性。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90AD3E30-9335-322C-3ED3-09F81053C7B9}"/>
              </a:ext>
            </a:extLst>
          </p:cNvPr>
          <p:cNvSpPr txBox="1"/>
          <p:nvPr/>
        </p:nvSpPr>
        <p:spPr>
          <a:xfrm>
            <a:off x="3157906" y="1891140"/>
            <a:ext cx="184768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  <a:endParaRPr lang="en-US" altLang="zh-CN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B9D63820-39DA-DEFC-D57A-8AD23AA3C16B}"/>
              </a:ext>
            </a:extLst>
          </p:cNvPr>
          <p:cNvCxnSpPr>
            <a:cxnSpLocks/>
          </p:cNvCxnSpPr>
          <p:nvPr/>
        </p:nvCxnSpPr>
        <p:spPr>
          <a:xfrm flipV="1">
            <a:off x="3104655" y="218165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0" name="Oval 43">
            <a:extLst>
              <a:ext uri="{FF2B5EF4-FFF2-40B4-BE49-F238E27FC236}">
                <a16:creationId xmlns:a16="http://schemas.microsoft.com/office/drawing/2014/main" id="{DE0B1D87-1FDC-D045-91F9-9DE589561299}"/>
              </a:ext>
            </a:extLst>
          </p:cNvPr>
          <p:cNvSpPr/>
          <p:nvPr/>
        </p:nvSpPr>
        <p:spPr>
          <a:xfrm>
            <a:off x="3056226" y="211538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44">
            <a:extLst>
              <a:ext uri="{FF2B5EF4-FFF2-40B4-BE49-F238E27FC236}">
                <a16:creationId xmlns:a16="http://schemas.microsoft.com/office/drawing/2014/main" id="{90E10BE8-9138-3E4B-1817-F44221B5ACB7}"/>
              </a:ext>
            </a:extLst>
          </p:cNvPr>
          <p:cNvSpPr/>
          <p:nvPr/>
        </p:nvSpPr>
        <p:spPr>
          <a:xfrm>
            <a:off x="3061317" y="3955303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45">
            <a:extLst>
              <a:ext uri="{FF2B5EF4-FFF2-40B4-BE49-F238E27FC236}">
                <a16:creationId xmlns:a16="http://schemas.microsoft.com/office/drawing/2014/main" id="{2F278E98-8590-82CF-4EB6-5B135B99BFF4}"/>
              </a:ext>
            </a:extLst>
          </p:cNvPr>
          <p:cNvSpPr txBox="1"/>
          <p:nvPr/>
        </p:nvSpPr>
        <p:spPr>
          <a:xfrm>
            <a:off x="5311848" y="2299439"/>
            <a:ext cx="1847682" cy="10541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之父</a:t>
            </a:r>
            <a:r>
              <a:rPr lang="en-GB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Bjarne </a:t>
            </a:r>
            <a:r>
              <a:rPr lang="en-GB" altLang="zh-CN" sz="1200" spc="150" dirty="0" err="1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Stroustrup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发表文章综述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2006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年的变化。</a:t>
            </a:r>
          </a:p>
        </p:txBody>
      </p:sp>
      <p:cxnSp>
        <p:nvCxnSpPr>
          <p:cNvPr id="66" name="Straight Connector 48">
            <a:extLst>
              <a:ext uri="{FF2B5EF4-FFF2-40B4-BE49-F238E27FC236}">
                <a16:creationId xmlns:a16="http://schemas.microsoft.com/office/drawing/2014/main" id="{BC92C0DE-5157-B3F1-F5E2-E667A901FA1C}"/>
              </a:ext>
            </a:extLst>
          </p:cNvPr>
          <p:cNvCxnSpPr/>
          <p:nvPr/>
        </p:nvCxnSpPr>
        <p:spPr>
          <a:xfrm flipV="1">
            <a:off x="5258598" y="199909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8" name="Oval 49">
            <a:extLst>
              <a:ext uri="{FF2B5EF4-FFF2-40B4-BE49-F238E27FC236}">
                <a16:creationId xmlns:a16="http://schemas.microsoft.com/office/drawing/2014/main" id="{7AE7896D-18A6-AD44-42E7-2F83C68D574B}"/>
              </a:ext>
            </a:extLst>
          </p:cNvPr>
          <p:cNvSpPr/>
          <p:nvPr/>
        </p:nvSpPr>
        <p:spPr>
          <a:xfrm>
            <a:off x="5210169" y="193282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Oval 50">
            <a:extLst>
              <a:ext uri="{FF2B5EF4-FFF2-40B4-BE49-F238E27FC236}">
                <a16:creationId xmlns:a16="http://schemas.microsoft.com/office/drawing/2014/main" id="{566B64A0-FDA0-4424-3856-D578845013FD}"/>
              </a:ext>
            </a:extLst>
          </p:cNvPr>
          <p:cNvSpPr/>
          <p:nvPr/>
        </p:nvSpPr>
        <p:spPr>
          <a:xfrm>
            <a:off x="5215260" y="3772743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51">
            <a:extLst>
              <a:ext uri="{FF2B5EF4-FFF2-40B4-BE49-F238E27FC236}">
                <a16:creationId xmlns:a16="http://schemas.microsoft.com/office/drawing/2014/main" id="{1740DFE9-3782-3ECE-C884-0B9306D0D868}"/>
              </a:ext>
            </a:extLst>
          </p:cNvPr>
          <p:cNvSpPr txBox="1"/>
          <p:nvPr/>
        </p:nvSpPr>
        <p:spPr>
          <a:xfrm>
            <a:off x="7297003" y="2144026"/>
            <a:ext cx="2035682" cy="12404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日，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CCF NOI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科学委员会发布公告，指出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NOI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系列赛事将支持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spc="150" dirty="0">
              <a:solidFill>
                <a:sysClr val="window" lastClr="FFFFFF">
                  <a:lumMod val="6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Oval 56">
            <a:extLst>
              <a:ext uri="{FF2B5EF4-FFF2-40B4-BE49-F238E27FC236}">
                <a16:creationId xmlns:a16="http://schemas.microsoft.com/office/drawing/2014/main" id="{84BB7E30-7282-BCA5-1FE7-A4A6CF734AA9}"/>
              </a:ext>
            </a:extLst>
          </p:cNvPr>
          <p:cNvSpPr/>
          <p:nvPr/>
        </p:nvSpPr>
        <p:spPr>
          <a:xfrm>
            <a:off x="7168960" y="3593726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19AB0418-78EA-F268-C24B-5745AC2A62DE}"/>
              </a:ext>
            </a:extLst>
          </p:cNvPr>
          <p:cNvSpPr txBox="1"/>
          <p:nvPr/>
        </p:nvSpPr>
        <p:spPr>
          <a:xfrm>
            <a:off x="9764906" y="2017106"/>
            <a:ext cx="1847209" cy="11324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国内不少算法竞赛选手在他们的博客中，详细总结了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新版本的各种特性。</a:t>
            </a:r>
          </a:p>
        </p:txBody>
      </p:sp>
      <p:sp>
        <p:nvSpPr>
          <p:cNvPr id="74" name="Oval 56">
            <a:extLst>
              <a:ext uri="{FF2B5EF4-FFF2-40B4-BE49-F238E27FC236}">
                <a16:creationId xmlns:a16="http://schemas.microsoft.com/office/drawing/2014/main" id="{BC7DF489-174B-147B-14ED-845BFCFEAD43}"/>
              </a:ext>
            </a:extLst>
          </p:cNvPr>
          <p:cNvSpPr/>
          <p:nvPr/>
        </p:nvSpPr>
        <p:spPr>
          <a:xfrm>
            <a:off x="9669134" y="3419470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46">
            <a:extLst>
              <a:ext uri="{FF2B5EF4-FFF2-40B4-BE49-F238E27FC236}">
                <a16:creationId xmlns:a16="http://schemas.microsoft.com/office/drawing/2014/main" id="{AF4076AF-D8D6-5931-685A-7C0CEC6CF29F}"/>
              </a:ext>
            </a:extLst>
          </p:cNvPr>
          <p:cNvSpPr txBox="1"/>
          <p:nvPr/>
        </p:nvSpPr>
        <p:spPr>
          <a:xfrm>
            <a:off x="5311848" y="1714123"/>
            <a:ext cx="1847680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之父发表综述性文章</a:t>
            </a:r>
          </a:p>
        </p:txBody>
      </p:sp>
      <p:sp>
        <p:nvSpPr>
          <p:cNvPr id="76" name="TextBox 52">
            <a:extLst>
              <a:ext uri="{FF2B5EF4-FFF2-40B4-BE49-F238E27FC236}">
                <a16:creationId xmlns:a16="http://schemas.microsoft.com/office/drawing/2014/main" id="{CD106171-ECB0-6F3E-BFD7-53A770B07D29}"/>
              </a:ext>
            </a:extLst>
          </p:cNvPr>
          <p:cNvSpPr txBox="1"/>
          <p:nvPr/>
        </p:nvSpPr>
        <p:spPr>
          <a:xfrm>
            <a:off x="7297004" y="1564977"/>
            <a:ext cx="1847199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NOI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系列赛事支持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endParaRPr lang="zh-CN" altLang="en-US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A673E90C-50FF-ADFA-4065-302C9FA3026C}"/>
              </a:ext>
            </a:extLst>
          </p:cNvPr>
          <p:cNvSpPr txBox="1"/>
          <p:nvPr/>
        </p:nvSpPr>
        <p:spPr>
          <a:xfrm>
            <a:off x="9764907" y="1438056"/>
            <a:ext cx="1847199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大量总结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特性的文章涌现</a:t>
            </a:r>
          </a:p>
        </p:txBody>
      </p:sp>
      <p:cxnSp>
        <p:nvCxnSpPr>
          <p:cNvPr id="78" name="Straight Connector 48">
            <a:extLst>
              <a:ext uri="{FF2B5EF4-FFF2-40B4-BE49-F238E27FC236}">
                <a16:creationId xmlns:a16="http://schemas.microsoft.com/office/drawing/2014/main" id="{E8FABFBA-4150-9BA6-0471-D5000E894F84}"/>
              </a:ext>
            </a:extLst>
          </p:cNvPr>
          <p:cNvCxnSpPr/>
          <p:nvPr/>
        </p:nvCxnSpPr>
        <p:spPr>
          <a:xfrm flipV="1">
            <a:off x="7209318" y="178573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9" name="Oval 49">
            <a:extLst>
              <a:ext uri="{FF2B5EF4-FFF2-40B4-BE49-F238E27FC236}">
                <a16:creationId xmlns:a16="http://schemas.microsoft.com/office/drawing/2014/main" id="{2602D623-DA67-A6ED-72D1-8E2B6A2ABBE3}"/>
              </a:ext>
            </a:extLst>
          </p:cNvPr>
          <p:cNvSpPr/>
          <p:nvPr/>
        </p:nvSpPr>
        <p:spPr>
          <a:xfrm>
            <a:off x="7160889" y="171946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0" name="Straight Connector 48">
            <a:extLst>
              <a:ext uri="{FF2B5EF4-FFF2-40B4-BE49-F238E27FC236}">
                <a16:creationId xmlns:a16="http://schemas.microsoft.com/office/drawing/2014/main" id="{CFDFEECD-A17E-A07C-92B6-DF9A7E30A2A4}"/>
              </a:ext>
            </a:extLst>
          </p:cNvPr>
          <p:cNvCxnSpPr/>
          <p:nvPr/>
        </p:nvCxnSpPr>
        <p:spPr>
          <a:xfrm flipV="1">
            <a:off x="9708678" y="161809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1" name="Oval 49">
            <a:extLst>
              <a:ext uri="{FF2B5EF4-FFF2-40B4-BE49-F238E27FC236}">
                <a16:creationId xmlns:a16="http://schemas.microsoft.com/office/drawing/2014/main" id="{38FB15E8-5FD8-DC64-DFB6-0D58465A2AC7}"/>
              </a:ext>
            </a:extLst>
          </p:cNvPr>
          <p:cNvSpPr/>
          <p:nvPr/>
        </p:nvSpPr>
        <p:spPr>
          <a:xfrm>
            <a:off x="9660249" y="153658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页脚占位符 9">
            <a:extLst>
              <a:ext uri="{FF2B5EF4-FFF2-40B4-BE49-F238E27FC236}">
                <a16:creationId xmlns:a16="http://schemas.microsoft.com/office/drawing/2014/main" id="{C1BCE451-294F-09BD-86A6-DF5A0F74E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CDAF7783-0AF3-56AF-7BC5-B02281106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椭圆 58">
            <a:extLst>
              <a:ext uri="{FF2B5EF4-FFF2-40B4-BE49-F238E27FC236}">
                <a16:creationId xmlns:a16="http://schemas.microsoft.com/office/drawing/2014/main" id="{3EC698A2-4077-55C0-2EA3-3696313FF2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BB2D5592-4A6A-061A-4588-FF1D718E2067}"/>
              </a:ext>
            </a:extLst>
          </p:cNvPr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5" name="平行四边形 4">
              <a:extLst>
                <a:ext uri="{FF2B5EF4-FFF2-40B4-BE49-F238E27FC236}">
                  <a16:creationId xmlns:a16="http://schemas.microsoft.com/office/drawing/2014/main" id="{69C299EA-EFC7-169F-3833-F21AF4870F68}"/>
                </a:ext>
              </a:extLst>
            </p:cNvPr>
            <p:cNvSpPr/>
            <p:nvPr/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平行四边形 6">
              <a:extLst>
                <a:ext uri="{FF2B5EF4-FFF2-40B4-BE49-F238E27FC236}">
                  <a16:creationId xmlns:a16="http://schemas.microsoft.com/office/drawing/2014/main" id="{23DF3518-38A1-1E0E-F094-FFADDBC28127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28F58FC8-CC55-3DCF-4E83-4C1F00F0899C}"/>
                </a:ext>
              </a:extLst>
            </p:cNvPr>
            <p:cNvSpPr/>
            <p:nvPr/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 descr="建筑-10">
            <a:extLst>
              <a:ext uri="{FF2B5EF4-FFF2-40B4-BE49-F238E27FC236}">
                <a16:creationId xmlns:a16="http://schemas.microsoft.com/office/drawing/2014/main" id="{138548AF-E0EE-2704-BB5A-C78DF20DC9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4" name="文本框 17">
            <a:extLst>
              <a:ext uri="{FF2B5EF4-FFF2-40B4-BE49-F238E27FC236}">
                <a16:creationId xmlns:a16="http://schemas.microsoft.com/office/drawing/2014/main" id="{BF3A95D0-7451-1A41-83A0-46F35EE6969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01</a:t>
            </a:r>
          </a:p>
        </p:txBody>
      </p:sp>
      <p:sp>
        <p:nvSpPr>
          <p:cNvPr id="25" name="文本框 24">
            <a:extLst>
              <a:ext uri="{FF2B5EF4-FFF2-40B4-BE49-F238E27FC236}">
                <a16:creationId xmlns:a16="http://schemas.microsoft.com/office/drawing/2014/main" id="{163C800C-8383-2D80-418C-478CDDC89C46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1530350" y="317500"/>
            <a:ext cx="4191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研究背景与现状</a:t>
            </a:r>
          </a:p>
        </p:txBody>
      </p:sp>
      <p:sp>
        <p:nvSpPr>
          <p:cNvPr id="13" name="Rectangle 13">
            <a:extLst>
              <a:ext uri="{FF2B5EF4-FFF2-40B4-BE49-F238E27FC236}">
                <a16:creationId xmlns:a16="http://schemas.microsoft.com/office/drawing/2014/main" id="{96DA0AD9-6758-FB9F-8458-C4DD52F65513}"/>
              </a:ext>
            </a:extLst>
          </p:cNvPr>
          <p:cNvSpPr/>
          <p:nvPr/>
        </p:nvSpPr>
        <p:spPr>
          <a:xfrm>
            <a:off x="751534" y="5240674"/>
            <a:ext cx="10734260" cy="45719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6" name="Oval 18">
            <a:extLst>
              <a:ext uri="{FF2B5EF4-FFF2-40B4-BE49-F238E27FC236}">
                <a16:creationId xmlns:a16="http://schemas.microsoft.com/office/drawing/2014/main" id="{08D52017-A1EA-11E1-C4CE-94BA2110AC6C}"/>
              </a:ext>
            </a:extLst>
          </p:cNvPr>
          <p:cNvSpPr/>
          <p:nvPr/>
        </p:nvSpPr>
        <p:spPr>
          <a:xfrm>
            <a:off x="1049381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" name="TextBox 31">
            <a:extLst>
              <a:ext uri="{FF2B5EF4-FFF2-40B4-BE49-F238E27FC236}">
                <a16:creationId xmlns:a16="http://schemas.microsoft.com/office/drawing/2014/main" id="{15162E65-5433-27C1-08A3-3595C220DB0C}"/>
              </a:ext>
            </a:extLst>
          </p:cNvPr>
          <p:cNvSpPr txBox="1"/>
          <p:nvPr/>
        </p:nvSpPr>
        <p:spPr>
          <a:xfrm>
            <a:off x="10012485" y="5455856"/>
            <a:ext cx="1176020" cy="369332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至今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Oval 14">
            <a:extLst>
              <a:ext uri="{FF2B5EF4-FFF2-40B4-BE49-F238E27FC236}">
                <a16:creationId xmlns:a16="http://schemas.microsoft.com/office/drawing/2014/main" id="{6750476F-94C1-FF5D-2A79-052BA90082B0}"/>
              </a:ext>
            </a:extLst>
          </p:cNvPr>
          <p:cNvSpPr/>
          <p:nvPr/>
        </p:nvSpPr>
        <p:spPr>
          <a:xfrm>
            <a:off x="164191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8" name="TextBox 27">
            <a:extLst>
              <a:ext uri="{FF2B5EF4-FFF2-40B4-BE49-F238E27FC236}">
                <a16:creationId xmlns:a16="http://schemas.microsoft.com/office/drawing/2014/main" id="{68381110-291D-E9BC-8E11-8F443401C8CD}"/>
              </a:ext>
            </a:extLst>
          </p:cNvPr>
          <p:cNvSpPr txBox="1"/>
          <p:nvPr/>
        </p:nvSpPr>
        <p:spPr>
          <a:xfrm>
            <a:off x="1159950" y="5452681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1998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1" name="Oval 15">
            <a:extLst>
              <a:ext uri="{FF2B5EF4-FFF2-40B4-BE49-F238E27FC236}">
                <a16:creationId xmlns:a16="http://schemas.microsoft.com/office/drawing/2014/main" id="{E6BB5269-B8B4-0E85-7296-6953BB1872CB}"/>
              </a:ext>
            </a:extLst>
          </p:cNvPr>
          <p:cNvSpPr/>
          <p:nvPr/>
        </p:nvSpPr>
        <p:spPr>
          <a:xfrm>
            <a:off x="3854890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28">
            <a:extLst>
              <a:ext uri="{FF2B5EF4-FFF2-40B4-BE49-F238E27FC236}">
                <a16:creationId xmlns:a16="http://schemas.microsoft.com/office/drawing/2014/main" id="{33D6AAB6-A3CA-0CC2-34B3-0591E3A2F502}"/>
              </a:ext>
            </a:extLst>
          </p:cNvPr>
          <p:cNvSpPr txBox="1"/>
          <p:nvPr/>
        </p:nvSpPr>
        <p:spPr>
          <a:xfrm>
            <a:off x="3372925" y="5452681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201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Oval 16">
            <a:extLst>
              <a:ext uri="{FF2B5EF4-FFF2-40B4-BE49-F238E27FC236}">
                <a16:creationId xmlns:a16="http://schemas.microsoft.com/office/drawing/2014/main" id="{17E6772A-68D2-F10A-763E-A31461266C04}"/>
              </a:ext>
            </a:extLst>
          </p:cNvPr>
          <p:cNvSpPr/>
          <p:nvPr/>
        </p:nvSpPr>
        <p:spPr>
          <a:xfrm>
            <a:off x="6067865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6" name="TextBox 29">
            <a:extLst>
              <a:ext uri="{FF2B5EF4-FFF2-40B4-BE49-F238E27FC236}">
                <a16:creationId xmlns:a16="http://schemas.microsoft.com/office/drawing/2014/main" id="{C9AB6680-7235-0BDE-6192-9B7F5C777DF9}"/>
              </a:ext>
            </a:extLst>
          </p:cNvPr>
          <p:cNvSpPr txBox="1"/>
          <p:nvPr/>
        </p:nvSpPr>
        <p:spPr>
          <a:xfrm>
            <a:off x="5585900" y="5455856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8" name="Oval 17">
            <a:extLst>
              <a:ext uri="{FF2B5EF4-FFF2-40B4-BE49-F238E27FC236}">
                <a16:creationId xmlns:a16="http://schemas.microsoft.com/office/drawing/2014/main" id="{9A811DB4-D3A8-E246-5E83-61665D014009}"/>
              </a:ext>
            </a:extLst>
          </p:cNvPr>
          <p:cNvSpPr/>
          <p:nvPr/>
        </p:nvSpPr>
        <p:spPr>
          <a:xfrm>
            <a:off x="8280840" y="5157406"/>
            <a:ext cx="212090" cy="212090"/>
          </a:xfrm>
          <a:prstGeom prst="ellipse">
            <a:avLst/>
          </a:prstGeom>
          <a:solidFill>
            <a:srgbClr val="8B9F35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TextBox 30">
            <a:extLst>
              <a:ext uri="{FF2B5EF4-FFF2-40B4-BE49-F238E27FC236}">
                <a16:creationId xmlns:a16="http://schemas.microsoft.com/office/drawing/2014/main" id="{4222F445-6B81-95DC-0196-8C2B50CDA2B6}"/>
              </a:ext>
            </a:extLst>
          </p:cNvPr>
          <p:cNvSpPr txBox="1"/>
          <p:nvPr/>
        </p:nvSpPr>
        <p:spPr>
          <a:xfrm>
            <a:off x="7798875" y="5455856"/>
            <a:ext cx="1176020" cy="36957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id-ID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</a:t>
            </a:r>
            <a:r>
              <a:rPr lang="en-US" altLang="zh-CN" dirty="0">
                <a:solidFill>
                  <a:srgbClr val="000000">
                    <a:lumMod val="65000"/>
                    <a:lumOff val="35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21</a:t>
            </a:r>
            <a:endParaRPr lang="id-ID" dirty="0">
              <a:solidFill>
                <a:srgbClr val="000000">
                  <a:lumMod val="65000"/>
                  <a:lumOff val="35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TextBox 33">
            <a:extLst>
              <a:ext uri="{FF2B5EF4-FFF2-40B4-BE49-F238E27FC236}">
                <a16:creationId xmlns:a16="http://schemas.microsoft.com/office/drawing/2014/main" id="{67CE6338-6D85-CBA2-8FF1-F7D94CDD3922}"/>
              </a:ext>
            </a:extLst>
          </p:cNvPr>
          <p:cNvSpPr txBox="1"/>
          <p:nvPr/>
        </p:nvSpPr>
        <p:spPr>
          <a:xfrm>
            <a:off x="1015332" y="2643524"/>
            <a:ext cx="1756841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C++98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成为第一个发布的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标准。</a:t>
            </a:r>
          </a:p>
        </p:txBody>
      </p:sp>
      <p:sp>
        <p:nvSpPr>
          <p:cNvPr id="51" name="TextBox 34">
            <a:extLst>
              <a:ext uri="{FF2B5EF4-FFF2-40B4-BE49-F238E27FC236}">
                <a16:creationId xmlns:a16="http://schemas.microsoft.com/office/drawing/2014/main" id="{94097CB2-3923-C789-6B10-1840ED4FB00C}"/>
              </a:ext>
            </a:extLst>
          </p:cNvPr>
          <p:cNvSpPr txBox="1"/>
          <p:nvPr/>
        </p:nvSpPr>
        <p:spPr>
          <a:xfrm>
            <a:off x="1015333" y="2069225"/>
            <a:ext cx="175546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C++98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</a:p>
        </p:txBody>
      </p:sp>
      <p:cxnSp>
        <p:nvCxnSpPr>
          <p:cNvPr id="52" name="Straight Connector 36">
            <a:extLst>
              <a:ext uri="{FF2B5EF4-FFF2-40B4-BE49-F238E27FC236}">
                <a16:creationId xmlns:a16="http://schemas.microsoft.com/office/drawing/2014/main" id="{4FC7044E-D327-8E31-595D-8E189C17FFBE}"/>
              </a:ext>
            </a:extLst>
          </p:cNvPr>
          <p:cNvCxnSpPr>
            <a:cxnSpLocks/>
          </p:cNvCxnSpPr>
          <p:nvPr/>
        </p:nvCxnSpPr>
        <p:spPr>
          <a:xfrm flipV="1">
            <a:off x="962082" y="2351700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53" name="Oval 37">
            <a:extLst>
              <a:ext uri="{FF2B5EF4-FFF2-40B4-BE49-F238E27FC236}">
                <a16:creationId xmlns:a16="http://schemas.microsoft.com/office/drawing/2014/main" id="{BE31D2A4-C2D6-626E-A971-4A9EA5354FB2}"/>
              </a:ext>
            </a:extLst>
          </p:cNvPr>
          <p:cNvSpPr/>
          <p:nvPr/>
        </p:nvSpPr>
        <p:spPr>
          <a:xfrm>
            <a:off x="913653" y="2285427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4" name="Oval 38">
            <a:extLst>
              <a:ext uri="{FF2B5EF4-FFF2-40B4-BE49-F238E27FC236}">
                <a16:creationId xmlns:a16="http://schemas.microsoft.com/office/drawing/2014/main" id="{D61C5CF3-6C88-606A-ED3E-A5A54C35E5E4}"/>
              </a:ext>
            </a:extLst>
          </p:cNvPr>
          <p:cNvSpPr/>
          <p:nvPr/>
        </p:nvSpPr>
        <p:spPr>
          <a:xfrm>
            <a:off x="918744" y="4125350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5" name="TextBox 39">
            <a:extLst>
              <a:ext uri="{FF2B5EF4-FFF2-40B4-BE49-F238E27FC236}">
                <a16:creationId xmlns:a16="http://schemas.microsoft.com/office/drawing/2014/main" id="{F069562C-3AFF-D875-078E-EEB31AB1F32C}"/>
              </a:ext>
            </a:extLst>
          </p:cNvPr>
          <p:cNvSpPr txBox="1"/>
          <p:nvPr/>
        </p:nvSpPr>
        <p:spPr>
          <a:xfrm>
            <a:off x="3157905" y="2465439"/>
            <a:ext cx="1847682" cy="830997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 fontScale="925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在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年，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版本更新至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，引入许多新语法与新特性。</a:t>
            </a:r>
          </a:p>
        </p:txBody>
      </p:sp>
      <p:sp>
        <p:nvSpPr>
          <p:cNvPr id="56" name="TextBox 40">
            <a:extLst>
              <a:ext uri="{FF2B5EF4-FFF2-40B4-BE49-F238E27FC236}">
                <a16:creationId xmlns:a16="http://schemas.microsoft.com/office/drawing/2014/main" id="{056BF9E6-15D6-B41D-9602-A240BE032C84}"/>
              </a:ext>
            </a:extLst>
          </p:cNvPr>
          <p:cNvSpPr txBox="1"/>
          <p:nvPr/>
        </p:nvSpPr>
        <p:spPr>
          <a:xfrm>
            <a:off x="3157906" y="1891140"/>
            <a:ext cx="1847682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发布</a:t>
            </a:r>
            <a:endParaRPr lang="en-US" altLang="zh-CN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57" name="Straight Connector 42">
            <a:extLst>
              <a:ext uri="{FF2B5EF4-FFF2-40B4-BE49-F238E27FC236}">
                <a16:creationId xmlns:a16="http://schemas.microsoft.com/office/drawing/2014/main" id="{6D537C47-1888-FB3A-75D6-66D689550FF6}"/>
              </a:ext>
            </a:extLst>
          </p:cNvPr>
          <p:cNvCxnSpPr>
            <a:cxnSpLocks/>
          </p:cNvCxnSpPr>
          <p:nvPr/>
        </p:nvCxnSpPr>
        <p:spPr>
          <a:xfrm flipV="1">
            <a:off x="3104655" y="218165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0" name="Oval 43">
            <a:extLst>
              <a:ext uri="{FF2B5EF4-FFF2-40B4-BE49-F238E27FC236}">
                <a16:creationId xmlns:a16="http://schemas.microsoft.com/office/drawing/2014/main" id="{68F30556-53B1-226A-E399-8E99B841FD11}"/>
              </a:ext>
            </a:extLst>
          </p:cNvPr>
          <p:cNvSpPr/>
          <p:nvPr/>
        </p:nvSpPr>
        <p:spPr>
          <a:xfrm>
            <a:off x="3056226" y="211538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1" name="Oval 44">
            <a:extLst>
              <a:ext uri="{FF2B5EF4-FFF2-40B4-BE49-F238E27FC236}">
                <a16:creationId xmlns:a16="http://schemas.microsoft.com/office/drawing/2014/main" id="{E602649C-CDFF-06E7-5E78-B82C6E1A4E15}"/>
              </a:ext>
            </a:extLst>
          </p:cNvPr>
          <p:cNvSpPr/>
          <p:nvPr/>
        </p:nvSpPr>
        <p:spPr>
          <a:xfrm>
            <a:off x="3061317" y="3955303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3" name="TextBox 45">
            <a:extLst>
              <a:ext uri="{FF2B5EF4-FFF2-40B4-BE49-F238E27FC236}">
                <a16:creationId xmlns:a16="http://schemas.microsoft.com/office/drawing/2014/main" id="{BEFAA4F6-038D-41A7-5AA0-4622D0E92EF7}"/>
              </a:ext>
            </a:extLst>
          </p:cNvPr>
          <p:cNvSpPr txBox="1"/>
          <p:nvPr/>
        </p:nvSpPr>
        <p:spPr>
          <a:xfrm>
            <a:off x="5311848" y="2299439"/>
            <a:ext cx="1847682" cy="1054148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之父</a:t>
            </a:r>
            <a:r>
              <a:rPr lang="en-GB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Bjarne </a:t>
            </a:r>
            <a:r>
              <a:rPr lang="en-GB" altLang="zh-CN" sz="1200" spc="150" dirty="0" err="1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Stroustrup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发表文章综述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从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2006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到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2020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年的变化。</a:t>
            </a:r>
          </a:p>
        </p:txBody>
      </p:sp>
      <p:cxnSp>
        <p:nvCxnSpPr>
          <p:cNvPr id="66" name="Straight Connector 48">
            <a:extLst>
              <a:ext uri="{FF2B5EF4-FFF2-40B4-BE49-F238E27FC236}">
                <a16:creationId xmlns:a16="http://schemas.microsoft.com/office/drawing/2014/main" id="{C09A6126-5E21-9E29-1DA4-CBC9FAAC8AB2}"/>
              </a:ext>
            </a:extLst>
          </p:cNvPr>
          <p:cNvCxnSpPr/>
          <p:nvPr/>
        </p:nvCxnSpPr>
        <p:spPr>
          <a:xfrm flipV="1">
            <a:off x="5258598" y="199909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68" name="Oval 49">
            <a:extLst>
              <a:ext uri="{FF2B5EF4-FFF2-40B4-BE49-F238E27FC236}">
                <a16:creationId xmlns:a16="http://schemas.microsoft.com/office/drawing/2014/main" id="{F5BD0EFF-7D53-AF50-25C8-1F6389513FF1}"/>
              </a:ext>
            </a:extLst>
          </p:cNvPr>
          <p:cNvSpPr/>
          <p:nvPr/>
        </p:nvSpPr>
        <p:spPr>
          <a:xfrm>
            <a:off x="5210169" y="193282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9" name="Oval 50">
            <a:extLst>
              <a:ext uri="{FF2B5EF4-FFF2-40B4-BE49-F238E27FC236}">
                <a16:creationId xmlns:a16="http://schemas.microsoft.com/office/drawing/2014/main" id="{5AA37D47-5EC5-12D1-3137-9B60A2B0AF8D}"/>
              </a:ext>
            </a:extLst>
          </p:cNvPr>
          <p:cNvSpPr/>
          <p:nvPr/>
        </p:nvSpPr>
        <p:spPr>
          <a:xfrm>
            <a:off x="5215260" y="3772743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TextBox 51">
            <a:extLst>
              <a:ext uri="{FF2B5EF4-FFF2-40B4-BE49-F238E27FC236}">
                <a16:creationId xmlns:a16="http://schemas.microsoft.com/office/drawing/2014/main" id="{2CA61032-1F2C-890E-7A9D-D35D63CE6DCC}"/>
              </a:ext>
            </a:extLst>
          </p:cNvPr>
          <p:cNvSpPr txBox="1"/>
          <p:nvPr/>
        </p:nvSpPr>
        <p:spPr>
          <a:xfrm>
            <a:off x="7297003" y="2144026"/>
            <a:ext cx="2035682" cy="1240490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2021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年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9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日，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CCF NOI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科学委员会发布公告，指出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NOI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系列赛事将支持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en-US" altLang="zh-CN" sz="1200" spc="150" dirty="0">
              <a:solidFill>
                <a:sysClr val="window" lastClr="FFFFFF">
                  <a:lumMod val="65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Oval 56">
            <a:extLst>
              <a:ext uri="{FF2B5EF4-FFF2-40B4-BE49-F238E27FC236}">
                <a16:creationId xmlns:a16="http://schemas.microsoft.com/office/drawing/2014/main" id="{1A158C09-A4AB-D8BD-A09E-073F9A4152A3}"/>
              </a:ext>
            </a:extLst>
          </p:cNvPr>
          <p:cNvSpPr/>
          <p:nvPr/>
        </p:nvSpPr>
        <p:spPr>
          <a:xfrm>
            <a:off x="7168960" y="3593726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3" name="TextBox 51">
            <a:extLst>
              <a:ext uri="{FF2B5EF4-FFF2-40B4-BE49-F238E27FC236}">
                <a16:creationId xmlns:a16="http://schemas.microsoft.com/office/drawing/2014/main" id="{68C38FB4-C8ED-F589-BAF6-8A5E43C9E420}"/>
              </a:ext>
            </a:extLst>
          </p:cNvPr>
          <p:cNvSpPr txBox="1"/>
          <p:nvPr/>
        </p:nvSpPr>
        <p:spPr>
          <a:xfrm>
            <a:off x="9764906" y="2017106"/>
            <a:ext cx="1847209" cy="113249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tIns="0" rtlCol="0"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国内不少算法竞赛选手在他们的博客中，详细总结了</a:t>
            </a:r>
            <a:r>
              <a:rPr lang="en-US" altLang="zh-CN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200" spc="150" dirty="0">
                <a:solidFill>
                  <a:sysClr val="window" lastClr="FFFFFF">
                    <a:lumMod val="65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新版本的各种特性。</a:t>
            </a:r>
          </a:p>
        </p:txBody>
      </p:sp>
      <p:sp>
        <p:nvSpPr>
          <p:cNvPr id="74" name="Oval 56">
            <a:extLst>
              <a:ext uri="{FF2B5EF4-FFF2-40B4-BE49-F238E27FC236}">
                <a16:creationId xmlns:a16="http://schemas.microsoft.com/office/drawing/2014/main" id="{6B6A76AF-049F-9A0B-ECB6-85D15FBCBD07}"/>
              </a:ext>
            </a:extLst>
          </p:cNvPr>
          <p:cNvSpPr/>
          <p:nvPr/>
        </p:nvSpPr>
        <p:spPr>
          <a:xfrm>
            <a:off x="9669134" y="3419470"/>
            <a:ext cx="86676" cy="86676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TextBox 46">
            <a:extLst>
              <a:ext uri="{FF2B5EF4-FFF2-40B4-BE49-F238E27FC236}">
                <a16:creationId xmlns:a16="http://schemas.microsoft.com/office/drawing/2014/main" id="{91BD5AEB-0511-A0FC-163D-E6D25A5CC955}"/>
              </a:ext>
            </a:extLst>
          </p:cNvPr>
          <p:cNvSpPr txBox="1"/>
          <p:nvPr/>
        </p:nvSpPr>
        <p:spPr>
          <a:xfrm>
            <a:off x="5311848" y="1714123"/>
            <a:ext cx="1847680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之父发表综述性文章</a:t>
            </a:r>
          </a:p>
        </p:txBody>
      </p:sp>
      <p:sp>
        <p:nvSpPr>
          <p:cNvPr id="76" name="TextBox 52">
            <a:extLst>
              <a:ext uri="{FF2B5EF4-FFF2-40B4-BE49-F238E27FC236}">
                <a16:creationId xmlns:a16="http://schemas.microsoft.com/office/drawing/2014/main" id="{621C8244-ED26-A235-3315-F8CC0C335503}"/>
              </a:ext>
            </a:extLst>
          </p:cNvPr>
          <p:cNvSpPr txBox="1"/>
          <p:nvPr/>
        </p:nvSpPr>
        <p:spPr>
          <a:xfrm>
            <a:off x="7297004" y="1564977"/>
            <a:ext cx="1847199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NOI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系列赛事支持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C++14</a:t>
            </a:r>
            <a:endParaRPr lang="zh-CN" altLang="en-US" sz="1600" b="1" spc="300" dirty="0">
              <a:solidFill>
                <a:sysClr val="window" lastClr="FFFFFF">
                  <a:lumMod val="50000"/>
                </a:sys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7" name="TextBox 52">
            <a:extLst>
              <a:ext uri="{FF2B5EF4-FFF2-40B4-BE49-F238E27FC236}">
                <a16:creationId xmlns:a16="http://schemas.microsoft.com/office/drawing/2014/main" id="{5EF5770B-9223-83A5-383A-8BC8AF7A60C6}"/>
              </a:ext>
            </a:extLst>
          </p:cNvPr>
          <p:cNvSpPr txBox="1"/>
          <p:nvPr/>
        </p:nvSpPr>
        <p:spPr>
          <a:xfrm>
            <a:off x="9764907" y="1438056"/>
            <a:ext cx="1847199" cy="400406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 bIns="0" rtlCol="0" anchor="b" anchorCtr="0">
            <a:normAutofit fontScale="70000" lnSpcReduction="20000"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大量总结</a:t>
            </a:r>
            <a:r>
              <a:rPr lang="en-US" altLang="zh-CN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C++</a:t>
            </a:r>
            <a:r>
              <a:rPr lang="zh-CN" altLang="en-US" sz="1600" b="1" spc="300" dirty="0">
                <a:solidFill>
                  <a:sysClr val="window" lastClr="FFFFFF">
                    <a:lumMod val="50000"/>
                  </a:sysClr>
                </a:solidFill>
                <a:latin typeface="微软雅黑" panose="020B0503020204020204" charset="-122"/>
                <a:ea typeface="微软雅黑" panose="020B0503020204020204" charset="-122"/>
              </a:rPr>
              <a:t>特性的文章涌现</a:t>
            </a:r>
          </a:p>
        </p:txBody>
      </p:sp>
      <p:cxnSp>
        <p:nvCxnSpPr>
          <p:cNvPr id="78" name="Straight Connector 48">
            <a:extLst>
              <a:ext uri="{FF2B5EF4-FFF2-40B4-BE49-F238E27FC236}">
                <a16:creationId xmlns:a16="http://schemas.microsoft.com/office/drawing/2014/main" id="{10B37602-71FB-30EF-A14F-58CD777F426A}"/>
              </a:ext>
            </a:extLst>
          </p:cNvPr>
          <p:cNvCxnSpPr/>
          <p:nvPr/>
        </p:nvCxnSpPr>
        <p:spPr>
          <a:xfrm flipV="1">
            <a:off x="7209318" y="178573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79" name="Oval 49">
            <a:extLst>
              <a:ext uri="{FF2B5EF4-FFF2-40B4-BE49-F238E27FC236}">
                <a16:creationId xmlns:a16="http://schemas.microsoft.com/office/drawing/2014/main" id="{64A6651F-2E40-481F-BD4F-690F72701110}"/>
              </a:ext>
            </a:extLst>
          </p:cNvPr>
          <p:cNvSpPr/>
          <p:nvPr/>
        </p:nvSpPr>
        <p:spPr>
          <a:xfrm>
            <a:off x="7160889" y="171946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0" name="Straight Connector 48">
            <a:extLst>
              <a:ext uri="{FF2B5EF4-FFF2-40B4-BE49-F238E27FC236}">
                <a16:creationId xmlns:a16="http://schemas.microsoft.com/office/drawing/2014/main" id="{67BAF9D3-EC2C-EEE6-2FC9-9335B9A17429}"/>
              </a:ext>
            </a:extLst>
          </p:cNvPr>
          <p:cNvCxnSpPr/>
          <p:nvPr/>
        </p:nvCxnSpPr>
        <p:spPr>
          <a:xfrm flipV="1">
            <a:off x="9708678" y="1618093"/>
            <a:ext cx="0" cy="1815548"/>
          </a:xfrm>
          <a:prstGeom prst="line">
            <a:avLst/>
          </a:prstGeom>
          <a:ln w="28575">
            <a:solidFill>
              <a:sysClr val="window" lastClr="FFFFFF">
                <a:lumMod val="65000"/>
              </a:sysClr>
            </a:solidFill>
          </a:ln>
        </p:spPr>
        <p:style>
          <a:lnRef idx="1">
            <a:srgbClr val="1F74AD"/>
          </a:lnRef>
          <a:fillRef idx="0">
            <a:srgbClr val="1F74AD"/>
          </a:fillRef>
          <a:effectRef idx="0">
            <a:srgbClr val="1F74AD"/>
          </a:effectRef>
          <a:fontRef idx="minor">
            <a:srgbClr val="000000"/>
          </a:fontRef>
        </p:style>
      </p:cxnSp>
      <p:sp>
        <p:nvSpPr>
          <p:cNvPr id="81" name="Oval 49">
            <a:extLst>
              <a:ext uri="{FF2B5EF4-FFF2-40B4-BE49-F238E27FC236}">
                <a16:creationId xmlns:a16="http://schemas.microsoft.com/office/drawing/2014/main" id="{F180FA99-5690-2892-D0AC-DC5A4C3B686F}"/>
              </a:ext>
            </a:extLst>
          </p:cNvPr>
          <p:cNvSpPr/>
          <p:nvPr/>
        </p:nvSpPr>
        <p:spPr>
          <a:xfrm>
            <a:off x="9660249" y="1536580"/>
            <a:ext cx="101679" cy="101679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tlCol="0" anchor="ctr"/>
          <a:lstStyle>
            <a:lvl1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d-ID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B5E352D-17CF-4088-C560-2B2F6E86F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altLang="zh-CN"/>
              <a:t>1</a:t>
            </a:r>
            <a:r>
              <a:rPr lang="zh-CN" altLang="en-GB"/>
              <a:t>：</a:t>
            </a:r>
            <a:r>
              <a:rPr lang="en-GB" altLang="zh-CN"/>
              <a:t>https://www.noi.cn/xw/2021-09-01/735729.shtml</a:t>
            </a:r>
            <a:endParaRPr lang="zh-CN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0669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北大楼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700" y="0"/>
            <a:ext cx="12190095" cy="6858000"/>
          </a:xfrm>
          <a:prstGeom prst="rect">
            <a:avLst/>
          </a:prstGeom>
        </p:spPr>
      </p:pic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0" y="0"/>
            <a:ext cx="12203430" cy="6857365"/>
          </a:xfrm>
          <a:prstGeom prst="rect">
            <a:avLst/>
          </a:prstGeom>
          <a:solidFill>
            <a:srgbClr val="C9D8D1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9" name="单圆角矩形 8"/>
          <p:cNvSpPr/>
          <p:nvPr>
            <p:custDataLst>
              <p:tags r:id="rId3"/>
            </p:custDataLst>
          </p:nvPr>
        </p:nvSpPr>
        <p:spPr>
          <a:xfrm>
            <a:off x="0" y="2476500"/>
            <a:ext cx="12192000" cy="1908810"/>
          </a:xfrm>
          <a:prstGeom prst="round1Rect">
            <a:avLst>
              <a:gd name="adj" fmla="val 0"/>
            </a:avLst>
          </a:prstGeom>
          <a:solidFill>
            <a:srgbClr val="8B9F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sp>
        <p:nvSpPr>
          <p:cNvPr id="5" name="单圆角矩形 4"/>
          <p:cNvSpPr/>
          <p:nvPr>
            <p:custDataLst>
              <p:tags r:id="rId4"/>
            </p:custDataLst>
          </p:nvPr>
        </p:nvSpPr>
        <p:spPr>
          <a:xfrm>
            <a:off x="226060" y="2476500"/>
            <a:ext cx="7074535" cy="1908810"/>
          </a:xfrm>
          <a:prstGeom prst="round1Rect">
            <a:avLst>
              <a:gd name="adj" fmla="val 0"/>
            </a:avLst>
          </a:prstGeom>
          <a:solidFill>
            <a:srgbClr val="5679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pic>
        <p:nvPicPr>
          <p:cNvPr id="11" name="图片 10" descr="底图-0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rcRect r="4676"/>
          <a:stretch>
            <a:fillRect/>
          </a:stretch>
        </p:blipFill>
        <p:spPr>
          <a:xfrm>
            <a:off x="356235" y="2873375"/>
            <a:ext cx="6939280" cy="1645920"/>
          </a:xfrm>
          <a:prstGeom prst="rect">
            <a:avLst/>
          </a:prstGeom>
        </p:spPr>
      </p:pic>
      <p:cxnSp>
        <p:nvCxnSpPr>
          <p:cNvPr id="7" name="直接连接符 6"/>
          <p:cNvCxnSpPr/>
          <p:nvPr>
            <p:custDataLst>
              <p:tags r:id="rId6"/>
            </p:custDataLst>
          </p:nvPr>
        </p:nvCxnSpPr>
        <p:spPr>
          <a:xfrm>
            <a:off x="1975803" y="3497580"/>
            <a:ext cx="1598295" cy="0"/>
          </a:xfrm>
          <a:prstGeom prst="line">
            <a:avLst/>
          </a:prstGeom>
          <a:ln w="6350">
            <a:solidFill>
              <a:schemeClr val="bg1"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17"/>
          <p:cNvSpPr txBox="1"/>
          <p:nvPr/>
        </p:nvSpPr>
        <p:spPr>
          <a:xfrm>
            <a:off x="1892617" y="2543156"/>
            <a:ext cx="4215130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算法竞赛相较于其他开发环境的特殊性</a:t>
            </a:r>
          </a:p>
        </p:txBody>
      </p:sp>
      <p:sp>
        <p:nvSpPr>
          <p:cNvPr id="13" name="文本框 17"/>
          <p:cNvSpPr txBox="1"/>
          <p:nvPr>
            <p:custDataLst>
              <p:tags r:id="rId7"/>
            </p:custDataLst>
          </p:nvPr>
        </p:nvSpPr>
        <p:spPr>
          <a:xfrm>
            <a:off x="226060" y="2774633"/>
            <a:ext cx="1823720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8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</a:p>
        </p:txBody>
      </p:sp>
      <p:pic>
        <p:nvPicPr>
          <p:cNvPr id="4" name="图片 3" descr="北大楼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rcRect l="21871" r="21871"/>
          <a:stretch>
            <a:fillRect/>
          </a:stretch>
        </p:blipFill>
        <p:spPr>
          <a:xfrm>
            <a:off x="7300278" y="1628775"/>
            <a:ext cx="3600000" cy="3600000"/>
          </a:xfrm>
          <a:prstGeom prst="rect">
            <a:avLst/>
          </a:prstGeom>
        </p:spPr>
      </p:pic>
      <p:pic>
        <p:nvPicPr>
          <p:cNvPr id="14" name="图片 13" descr="校标、校名-透空2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308610" y="391795"/>
            <a:ext cx="1440000" cy="461303"/>
          </a:xfrm>
          <a:prstGeom prst="rect">
            <a:avLst/>
          </a:prstGeom>
          <a:noFill/>
          <a:effectLst>
            <a:outerShdw blurRad="12700" dist="25400" dir="2700000" sx="99000" sy="99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5" name="图片 14" descr="底图-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603615" y="229870"/>
            <a:ext cx="1870710" cy="78486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图片 15" descr="未标题-2_画板 1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10214610" y="363220"/>
            <a:ext cx="1870710" cy="565150"/>
          </a:xfrm>
          <a:prstGeom prst="rect">
            <a:avLst/>
          </a:prstGeom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1C1E01D-6740-4BF2-D8A2-90389981FACF}"/>
              </a:ext>
            </a:extLst>
          </p:cNvPr>
          <p:cNvPicPr>
            <a:picLocks noChangeAspect="1"/>
          </p:cNvPicPr>
          <p:nvPr/>
        </p:nvPicPr>
        <p:blipFill rotWithShape="1"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16" r="18264"/>
          <a:stretch/>
        </p:blipFill>
        <p:spPr>
          <a:xfrm>
            <a:off x="1745266" y="1667705"/>
            <a:ext cx="1378748" cy="137874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" name="直接箭头连接符 1"/>
          <p:cNvCxnSpPr/>
          <p:nvPr>
            <p:custDataLst>
              <p:tags r:id="rId2"/>
            </p:custDataLst>
          </p:nvPr>
        </p:nvCxnSpPr>
        <p:spPr>
          <a:xfrm flipV="1">
            <a:off x="427355" y="3787140"/>
            <a:ext cx="11297920" cy="15875"/>
          </a:xfrm>
          <a:prstGeom prst="straightConnector1">
            <a:avLst/>
          </a:prstGeom>
          <a:ln w="19050">
            <a:solidFill>
              <a:srgbClr val="4C6C6A"/>
            </a:solidFill>
            <a:prstDash val="dash"/>
            <a:tailEnd type="arrow"/>
          </a:ln>
        </p:spPr>
        <p:style>
          <a:lnRef idx="1">
            <a:srgbClr val="7F5539"/>
          </a:lnRef>
          <a:fillRef idx="0">
            <a:srgbClr val="7F5539"/>
          </a:fillRef>
          <a:effectRef idx="0">
            <a:srgbClr val="7F5539"/>
          </a:effectRef>
          <a:fontRef idx="minor">
            <a:srgbClr val="000000"/>
          </a:fontRef>
        </p:style>
      </p:cxnSp>
      <p:sp>
        <p:nvSpPr>
          <p:cNvPr id="121" name="椭圆形标注 120"/>
          <p:cNvSpPr/>
          <p:nvPr>
            <p:custDataLst>
              <p:tags r:id="rId3"/>
            </p:custDataLst>
          </p:nvPr>
        </p:nvSpPr>
        <p:spPr>
          <a:xfrm rot="20460000">
            <a:off x="1647825" y="1579880"/>
            <a:ext cx="1577340" cy="1577340"/>
          </a:xfrm>
          <a:prstGeom prst="wedgeEllipseCallout">
            <a:avLst/>
          </a:prstGeom>
          <a:noFill/>
          <a:ln w="19050">
            <a:solidFill>
              <a:srgbClr val="56796D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2" name="空心弧 121"/>
          <p:cNvSpPr/>
          <p:nvPr>
            <p:custDataLst>
              <p:tags r:id="rId4"/>
            </p:custDataLst>
          </p:nvPr>
        </p:nvSpPr>
        <p:spPr>
          <a:xfrm rot="19380000">
            <a:off x="1507490" y="1439545"/>
            <a:ext cx="1858645" cy="1858645"/>
          </a:xfrm>
          <a:prstGeom prst="blockArc">
            <a:avLst>
              <a:gd name="adj1" fmla="val 13790862"/>
              <a:gd name="adj2" fmla="val 20088255"/>
              <a:gd name="adj3" fmla="val 5138"/>
            </a:avLst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4" name="椭圆 123"/>
          <p:cNvSpPr/>
          <p:nvPr>
            <p:custDataLst>
              <p:tags r:id="rId5"/>
            </p:custDataLst>
          </p:nvPr>
        </p:nvSpPr>
        <p:spPr>
          <a:xfrm>
            <a:off x="2296795" y="3655060"/>
            <a:ext cx="280670" cy="280670"/>
          </a:xfrm>
          <a:prstGeom prst="ellipse">
            <a:avLst/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5" name="椭圆 124"/>
          <p:cNvSpPr/>
          <p:nvPr>
            <p:custDataLst>
              <p:tags r:id="rId6"/>
            </p:custDataLst>
          </p:nvPr>
        </p:nvSpPr>
        <p:spPr>
          <a:xfrm>
            <a:off x="2240280" y="3598545"/>
            <a:ext cx="393700" cy="393700"/>
          </a:xfrm>
          <a:prstGeom prst="ellipse">
            <a:avLst/>
          </a:prstGeom>
          <a:noFill/>
          <a:ln w="22225">
            <a:solidFill>
              <a:srgbClr val="4C6C6A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6" name="文本框 145"/>
          <p:cNvSpPr txBox="1"/>
          <p:nvPr>
            <p:custDataLst>
              <p:tags r:id="rId7"/>
            </p:custDataLst>
          </p:nvPr>
        </p:nvSpPr>
        <p:spPr>
          <a:xfrm>
            <a:off x="1624330" y="4219574"/>
            <a:ext cx="1665605" cy="97450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zh-CN" altLang="en-US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有宽裕的时间编写代码</a:t>
            </a:r>
            <a:endParaRPr lang="en-US" altLang="zh-CN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9" name="椭圆 128"/>
          <p:cNvSpPr/>
          <p:nvPr>
            <p:custDataLst>
              <p:tags r:id="rId8"/>
            </p:custDataLst>
          </p:nvPr>
        </p:nvSpPr>
        <p:spPr>
          <a:xfrm>
            <a:off x="9088755" y="1739265"/>
            <a:ext cx="1258570" cy="1258570"/>
          </a:xfrm>
          <a:prstGeom prst="ellipse">
            <a:avLst/>
          </a:prstGeom>
          <a:solidFill>
            <a:srgbClr val="C9D8D1">
              <a:alpha val="84000"/>
            </a:srgbClr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0" name="椭圆形标注 129"/>
          <p:cNvSpPr/>
          <p:nvPr>
            <p:custDataLst>
              <p:tags r:id="rId9"/>
            </p:custDataLst>
          </p:nvPr>
        </p:nvSpPr>
        <p:spPr>
          <a:xfrm rot="20460000">
            <a:off x="8929370" y="1579880"/>
            <a:ext cx="1577340" cy="1577340"/>
          </a:xfrm>
          <a:prstGeom prst="wedgeEllipseCallout">
            <a:avLst/>
          </a:prstGeom>
          <a:noFill/>
          <a:ln w="19050">
            <a:solidFill>
              <a:srgbClr val="56796D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空心弧 130"/>
          <p:cNvSpPr/>
          <p:nvPr>
            <p:custDataLst>
              <p:tags r:id="rId10"/>
            </p:custDataLst>
          </p:nvPr>
        </p:nvSpPr>
        <p:spPr>
          <a:xfrm rot="20700000">
            <a:off x="8789035" y="1439545"/>
            <a:ext cx="1858645" cy="1858645"/>
          </a:xfrm>
          <a:prstGeom prst="blockArc">
            <a:avLst>
              <a:gd name="adj1" fmla="val 7447040"/>
              <a:gd name="adj2" fmla="val 20088255"/>
              <a:gd name="adj3" fmla="val 5138"/>
            </a:avLst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" name="椭圆 132"/>
          <p:cNvSpPr/>
          <p:nvPr>
            <p:custDataLst>
              <p:tags r:id="rId11"/>
            </p:custDataLst>
          </p:nvPr>
        </p:nvSpPr>
        <p:spPr>
          <a:xfrm>
            <a:off x="9578340" y="3655060"/>
            <a:ext cx="280670" cy="280670"/>
          </a:xfrm>
          <a:prstGeom prst="ellipse">
            <a:avLst/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4" name="椭圆 133"/>
          <p:cNvSpPr/>
          <p:nvPr>
            <p:custDataLst>
              <p:tags r:id="rId12"/>
            </p:custDataLst>
          </p:nvPr>
        </p:nvSpPr>
        <p:spPr>
          <a:xfrm>
            <a:off x="9521825" y="3598545"/>
            <a:ext cx="393700" cy="393700"/>
          </a:xfrm>
          <a:prstGeom prst="ellipse">
            <a:avLst/>
          </a:prstGeom>
          <a:noFill/>
          <a:ln w="22225">
            <a:solidFill>
              <a:srgbClr val="4C6C6A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" name="文本框 162"/>
          <p:cNvSpPr txBox="1"/>
          <p:nvPr>
            <p:custDataLst>
              <p:tags r:id="rId13"/>
            </p:custDataLst>
          </p:nvPr>
        </p:nvSpPr>
        <p:spPr>
          <a:xfrm>
            <a:off x="8886190" y="4219575"/>
            <a:ext cx="1970351" cy="330200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zh-CN" altLang="en-US" sz="1800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无需追求极致的运行效率</a:t>
            </a:r>
            <a:endParaRPr lang="en-US" altLang="zh-CN" sz="1800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9" name="椭圆形标注 48"/>
          <p:cNvSpPr/>
          <p:nvPr>
            <p:custDataLst>
              <p:tags r:id="rId14"/>
            </p:custDataLst>
          </p:nvPr>
        </p:nvSpPr>
        <p:spPr>
          <a:xfrm rot="9660000">
            <a:off x="5252085" y="4433570"/>
            <a:ext cx="1577340" cy="1577340"/>
          </a:xfrm>
          <a:prstGeom prst="wedgeEllipseCallout">
            <a:avLst/>
          </a:prstGeom>
          <a:noFill/>
          <a:ln w="19050">
            <a:solidFill>
              <a:srgbClr val="56796D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空心弧 49"/>
          <p:cNvSpPr/>
          <p:nvPr>
            <p:custDataLst>
              <p:tags r:id="rId15"/>
            </p:custDataLst>
          </p:nvPr>
        </p:nvSpPr>
        <p:spPr>
          <a:xfrm rot="8580000">
            <a:off x="5111115" y="4292600"/>
            <a:ext cx="1858645" cy="1858645"/>
          </a:xfrm>
          <a:prstGeom prst="blockArc">
            <a:avLst>
              <a:gd name="adj1" fmla="val 12042597"/>
              <a:gd name="adj2" fmla="val 20088255"/>
              <a:gd name="adj3" fmla="val 5138"/>
            </a:avLst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2" name="椭圆 51"/>
          <p:cNvSpPr/>
          <p:nvPr>
            <p:custDataLst>
              <p:tags r:id="rId16"/>
            </p:custDataLst>
          </p:nvPr>
        </p:nvSpPr>
        <p:spPr>
          <a:xfrm rot="10800000">
            <a:off x="5899785" y="3655060"/>
            <a:ext cx="280670" cy="280670"/>
          </a:xfrm>
          <a:prstGeom prst="ellipse">
            <a:avLst/>
          </a:prstGeom>
          <a:solidFill>
            <a:srgbClr val="4C6C6A"/>
          </a:solidFill>
          <a:ln>
            <a:noFill/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椭圆 52"/>
          <p:cNvSpPr/>
          <p:nvPr>
            <p:custDataLst>
              <p:tags r:id="rId17"/>
            </p:custDataLst>
          </p:nvPr>
        </p:nvSpPr>
        <p:spPr>
          <a:xfrm rot="10800000">
            <a:off x="5843270" y="3598545"/>
            <a:ext cx="393700" cy="393700"/>
          </a:xfrm>
          <a:prstGeom prst="ellipse">
            <a:avLst/>
          </a:prstGeom>
          <a:noFill/>
          <a:ln w="22225">
            <a:solidFill>
              <a:srgbClr val="4C6C6A"/>
            </a:solidFill>
          </a:ln>
        </p:spPr>
        <p:style>
          <a:lnRef idx="2">
            <a:srgbClr val="7F5539">
              <a:shade val="50000"/>
            </a:srgbClr>
          </a:lnRef>
          <a:fillRef idx="1">
            <a:srgbClr val="7F5539"/>
          </a:fillRef>
          <a:effectRef idx="0">
            <a:srgbClr val="7F5539"/>
          </a:effectRef>
          <a:fontRef idx="minor">
            <a:srgbClr val="FFFFFF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8" name="文本框 147"/>
          <p:cNvSpPr txBox="1"/>
          <p:nvPr>
            <p:custDataLst>
              <p:tags r:id="rId18"/>
            </p:custDataLst>
          </p:nvPr>
        </p:nvSpPr>
        <p:spPr>
          <a:xfrm>
            <a:off x="5240020" y="2466754"/>
            <a:ext cx="1803203" cy="904462"/>
          </a:xfrm>
          <a:prstGeom prst="rect">
            <a:avLst/>
          </a:prstGeom>
          <a:noFill/>
        </p:spPr>
        <p:txBody>
          <a:bodyPr wrap="square" bIns="0" rtlCol="0">
            <a:normAutofit fontScale="90000"/>
          </a:bodyPr>
          <a:lstStyle/>
          <a:p>
            <a:pPr algn="ctr"/>
            <a:r>
              <a:rPr lang="zh-CN" altLang="en-US" sz="2000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可以人工接管程序以确保程序正确运行</a:t>
            </a:r>
            <a:endParaRPr lang="en-US" altLang="zh-CN" sz="2000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4" name="图形 39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168" y="2107895"/>
            <a:ext cx="684000" cy="630413"/>
          </a:xfrm>
          <a:prstGeom prst="rect">
            <a:avLst/>
          </a:prstGeom>
        </p:spPr>
      </p:pic>
      <p:sp>
        <p:nvSpPr>
          <p:cNvPr id="3" name="椭圆 2"/>
          <p:cNvSpPr/>
          <p:nvPr>
            <p:custDataLst>
              <p:tags r:id="rId20"/>
            </p:custDataLst>
          </p:nvPr>
        </p:nvSpPr>
        <p:spPr>
          <a:xfrm>
            <a:off x="-369570" y="-820420"/>
            <a:ext cx="2344420" cy="2344420"/>
          </a:xfrm>
          <a:prstGeom prst="ellipse">
            <a:avLst/>
          </a:prstGeom>
          <a:solidFill>
            <a:srgbClr val="ABBB9A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cs typeface="微软雅黑" panose="020B050302020402020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-97790" y="0"/>
            <a:ext cx="12299950" cy="933450"/>
            <a:chOff x="6121" y="1678"/>
            <a:chExt cx="19370" cy="1470"/>
          </a:xfrm>
        </p:grpSpPr>
        <p:sp>
          <p:nvSpPr>
            <p:cNvPr id="12" name="平行四边形 11"/>
            <p:cNvSpPr/>
            <p:nvPr>
              <p:custDataLst>
                <p:tags r:id="rId30"/>
              </p:custDataLst>
            </p:nvPr>
          </p:nvSpPr>
          <p:spPr>
            <a:xfrm rot="16200000">
              <a:off x="7584" y="2177"/>
              <a:ext cx="1470" cy="472"/>
            </a:xfrm>
            <a:prstGeom prst="parallelogram">
              <a:avLst>
                <a:gd name="adj" fmla="val 76588"/>
              </a:avLst>
            </a:prstGeom>
            <a:solidFill>
              <a:srgbClr val="8B9F35"/>
            </a:soli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平行四边形 16"/>
            <p:cNvSpPr/>
            <p:nvPr>
              <p:custDataLst>
                <p:tags r:id="rId31"/>
              </p:custDataLst>
            </p:nvPr>
          </p:nvSpPr>
          <p:spPr>
            <a:xfrm rot="20760000">
              <a:off x="6121" y="1913"/>
              <a:ext cx="2130" cy="1064"/>
            </a:xfrm>
            <a:prstGeom prst="parallelogram">
              <a:avLst/>
            </a:prstGeom>
            <a:gradFill>
              <a:gsLst>
                <a:gs pos="100000">
                  <a:srgbClr val="8B9F35"/>
                </a:gs>
                <a:gs pos="0">
                  <a:srgbClr val="8B9F35">
                    <a:alpha val="63000"/>
                  </a:srgb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矩形 17"/>
            <p:cNvSpPr/>
            <p:nvPr>
              <p:custDataLst>
                <p:tags r:id="rId32"/>
              </p:custDataLst>
            </p:nvPr>
          </p:nvSpPr>
          <p:spPr>
            <a:xfrm>
              <a:off x="8540" y="2032"/>
              <a:ext cx="16951" cy="1106"/>
            </a:xfrm>
            <a:prstGeom prst="rect">
              <a:avLst/>
            </a:prstGeom>
            <a:gradFill>
              <a:gsLst>
                <a:gs pos="0">
                  <a:srgbClr val="8B9F35"/>
                </a:gs>
                <a:gs pos="100000">
                  <a:srgbClr val="56796D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9" name="图片 38" descr="建筑-10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6">
            <a:alphaModFix amt="60000"/>
          </a:blip>
          <a:stretch>
            <a:fillRect/>
          </a:stretch>
        </p:blipFill>
        <p:spPr>
          <a:xfrm>
            <a:off x="10191750" y="182880"/>
            <a:ext cx="2113280" cy="815340"/>
          </a:xfrm>
          <a:prstGeom prst="rect">
            <a:avLst/>
          </a:prstGeom>
        </p:spPr>
      </p:pic>
      <p:sp>
        <p:nvSpPr>
          <p:cNvPr id="24" name="文本框 17"/>
          <p:cNvSpPr txBox="1"/>
          <p:nvPr>
            <p:custDataLst>
              <p:tags r:id="rId22"/>
            </p:custDataLst>
          </p:nvPr>
        </p:nvSpPr>
        <p:spPr>
          <a:xfrm rot="20700000">
            <a:off x="151765" y="144463"/>
            <a:ext cx="100965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 anchorCtr="0">
            <a:spAutoFit/>
          </a:bodyPr>
          <a:lstStyle/>
          <a:p>
            <a:pPr fontAlgn="ctr"/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  <a:cs typeface="微软雅黑" panose="020B0503020204020204" charset="-122"/>
              </a:rPr>
              <a:t>02</a:t>
            </a:r>
          </a:p>
        </p:txBody>
      </p:sp>
      <p:sp>
        <p:nvSpPr>
          <p:cNvPr id="25" name="文本框 24"/>
          <p:cNvSpPr txBox="1"/>
          <p:nvPr>
            <p:custDataLst>
              <p:tags r:id="rId23"/>
            </p:custDataLst>
          </p:nvPr>
        </p:nvSpPr>
        <p:spPr>
          <a:xfrm>
            <a:off x="1530350" y="317500"/>
            <a:ext cx="569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常规开发环境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1046460" y="5646420"/>
            <a:ext cx="1438142" cy="1438142"/>
            <a:chOff x="16961" y="8142"/>
            <a:chExt cx="2865" cy="2865"/>
          </a:xfrm>
        </p:grpSpPr>
        <p:sp>
          <p:nvSpPr>
            <p:cNvPr id="22" name="椭圆 21"/>
            <p:cNvSpPr/>
            <p:nvPr>
              <p:custDataLst>
                <p:tags r:id="rId28"/>
              </p:custDataLst>
            </p:nvPr>
          </p:nvSpPr>
          <p:spPr>
            <a:xfrm>
              <a:off x="16961" y="8142"/>
              <a:ext cx="2865" cy="2865"/>
            </a:xfrm>
            <a:prstGeom prst="ellipse">
              <a:avLst/>
            </a:prstGeom>
            <a:solidFill>
              <a:srgbClr val="ABBB9A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1" name="图片 30" descr="建筑-14"/>
            <p:cNvPicPr>
              <a:picLocks noChangeAspect="1"/>
            </p:cNvPicPr>
            <p:nvPr>
              <p:custDataLst>
                <p:tags r:id="rId29"/>
              </p:custDataLst>
            </p:nvPr>
          </p:nvPicPr>
          <p:blipFill>
            <a:blip r:embed="rId37"/>
            <a:stretch>
              <a:fillRect/>
            </a:stretch>
          </p:blipFill>
          <p:spPr>
            <a:xfrm>
              <a:off x="17615" y="8787"/>
              <a:ext cx="1586" cy="1553"/>
            </a:xfrm>
            <a:prstGeom prst="rect">
              <a:avLst/>
            </a:prstGeom>
            <a:effectLst>
              <a:outerShdw blurRad="50800" dist="12700" dir="2700000" algn="tl" rotWithShape="0">
                <a:prstClr val="black">
                  <a:alpha val="25000"/>
                </a:prstClr>
              </a:outerShdw>
            </a:effectLst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5040E3E3-E698-DA5C-B121-E17B6C6ACF91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41" y="4500158"/>
            <a:ext cx="1403542" cy="1434591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4D7C00A7-B145-FAAE-12CC-C0BAE1EBBC4A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413" y="1703587"/>
            <a:ext cx="1401561" cy="13428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7" name="文本框 26">
            <a:extLst>
              <a:ext uri="{FF2B5EF4-FFF2-40B4-BE49-F238E27FC236}">
                <a16:creationId xmlns:a16="http://schemas.microsoft.com/office/drawing/2014/main" id="{2FD2DFBA-F363-EBBF-66E2-A905C4A457E7}"/>
              </a:ext>
            </a:extLst>
          </p:cNvPr>
          <p:cNvSpPr txBox="1"/>
          <p:nvPr>
            <p:custDataLst>
              <p:tags r:id="rId24"/>
            </p:custDataLst>
          </p:nvPr>
        </p:nvSpPr>
        <p:spPr>
          <a:xfrm>
            <a:off x="1454664" y="4219573"/>
            <a:ext cx="2004936" cy="974503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zh-CN" altLang="en-US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时间紧迫，选手需要很高的代码编写速度</a:t>
            </a:r>
            <a:endParaRPr lang="en-US" altLang="zh-CN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0B8A605-0BBC-1973-9FD3-0BB77AF4D96F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5240019" y="2191879"/>
            <a:ext cx="1803203" cy="1263321"/>
          </a:xfrm>
          <a:prstGeom prst="rect">
            <a:avLst/>
          </a:prstGeom>
          <a:noFill/>
        </p:spPr>
        <p:txBody>
          <a:bodyPr wrap="square" bIns="0" rtlCol="0">
            <a:normAutofit fontScale="97500" lnSpcReduction="10000"/>
          </a:bodyPr>
          <a:lstStyle/>
          <a:p>
            <a:pPr algn="ctr"/>
            <a:r>
              <a:rPr lang="zh-CN" altLang="en-US" sz="2000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不可以人工接管程序，因此很强调代码正确性</a:t>
            </a:r>
            <a:endParaRPr lang="en-US" altLang="zh-CN" sz="2000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D3569CED-6C2C-AC0E-B685-AED5A0F280E4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8886190" y="4219575"/>
            <a:ext cx="1970351" cy="974502"/>
          </a:xfrm>
          <a:prstGeom prst="rect">
            <a:avLst/>
          </a:prstGeom>
          <a:noFill/>
        </p:spPr>
        <p:txBody>
          <a:bodyPr wrap="square" bIns="0" rtlCol="0">
            <a:noAutofit/>
          </a:bodyPr>
          <a:lstStyle/>
          <a:p>
            <a:pPr algn="ctr"/>
            <a:r>
              <a:rPr lang="zh-CN" altLang="en-US" sz="1800" b="1" spc="300" dirty="0">
                <a:solidFill>
                  <a:srgbClr val="8B9F35"/>
                </a:solidFill>
                <a:latin typeface="微软雅黑" panose="020B0503020204020204" charset="-122"/>
                <a:ea typeface="微软雅黑" panose="020B0503020204020204" charset="-122"/>
              </a:rPr>
              <a:t>十分注重代码的运行效率</a:t>
            </a:r>
            <a:endParaRPr lang="en-US" altLang="zh-CN" sz="1800" b="1" spc="300" dirty="0">
              <a:solidFill>
                <a:srgbClr val="8B9F35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0" name="乘号 29">
            <a:extLst>
              <a:ext uri="{FF2B5EF4-FFF2-40B4-BE49-F238E27FC236}">
                <a16:creationId xmlns:a16="http://schemas.microsoft.com/office/drawing/2014/main" id="{3764B7A2-7FFB-332C-E7F3-6553E5A0564E}"/>
              </a:ext>
            </a:extLst>
          </p:cNvPr>
          <p:cNvSpPr/>
          <p:nvPr/>
        </p:nvSpPr>
        <p:spPr>
          <a:xfrm>
            <a:off x="4870444" y="4134955"/>
            <a:ext cx="2360136" cy="2183050"/>
          </a:xfrm>
          <a:prstGeom prst="mathMultiply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>
            <a:extLst>
              <a:ext uri="{FF2B5EF4-FFF2-40B4-BE49-F238E27FC236}">
                <a16:creationId xmlns:a16="http://schemas.microsoft.com/office/drawing/2014/main" id="{F3996795-CC05-2E88-5A2E-70B99ACA422F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3277" y="1663923"/>
            <a:ext cx="1409526" cy="141806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FBCCCFDE-D94F-47D8-DC28-9AC20A773139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526540" y="318993"/>
            <a:ext cx="5697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算法竞赛环境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  <p:bldP spid="163" grpId="0"/>
      <p:bldP spid="148" grpId="0"/>
      <p:bldP spid="25" grpId="0"/>
      <p:bldP spid="27" grpId="0"/>
      <p:bldP spid="28" grpId="0"/>
      <p:bldP spid="29" grpId="0"/>
      <p:bldP spid="30" grpId="0" animBg="1"/>
      <p:bldP spid="3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489d9deb-1bb5-47c1-b574-ea765dac7701"/>
  <p:tag name="COMMONDATA" val="eyJoZGlkIjoiMTU2ZDc0ZjNmMzdmMDBlNmUzZGQ5ODRkNDBiMjE1Yzk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6854,&quot;width&quot;:19200}"/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5"/>
  <p:tag name="KSO_WM_UNIT_FILL_TYPE" val="1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8"/>
  <p:tag name="KSO_WM_UNIT_FILL_TYP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9"/>
  <p:tag name="KSO_WM_UNIT_FILL_TYPE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27919_3*m_i*1_1"/>
  <p:tag name="KSO_WM_TEMPLATE_CATEGORY" val="diagram"/>
  <p:tag name="KSO_WM_TEMPLATE_INDEX" val="20227919"/>
  <p:tag name="KSO_WM_UNIT_LAYERLEVEL" val="1_1"/>
  <p:tag name="KSO_WM_TAG_VERSION" val="1.0"/>
  <p:tag name="KSO_WM_BEAUTIFY_FLAG" val=""/>
  <p:tag name="KSO_WM_UNIT_LINE_FORE_SCHEMECOLOR_INDEX" val="5"/>
  <p:tag name="KSO_WM_UNIT_LINE_FILL_TYPE" val="2"/>
  <p:tag name="KSO_WM_UNIT_USESOURCEFORMAT_APPLY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27919_3*m_h_i*1_1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27919_3*m_h_i*1_1_3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4"/>
  <p:tag name="KSO_WM_UNIT_ID" val="diagram20227919_3*m_h_i*1_1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5"/>
  <p:tag name="KSO_WM_UNIT_ID" val="diagram20227919_3*m_h_i*1_1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919_3*m_h_a*1_1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27919_3*m_h_i*1_3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27919_3*m_h_i*1_3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7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27919_3*m_h_i*1_3_3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4"/>
  <p:tag name="KSO_WM_UNIT_ID" val="diagram20227919_3*m_h_i*1_3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7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5"/>
  <p:tag name="KSO_WM_UNIT_ID" val="diagram20227919_3*m_h_i*1_3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27919_3*m_h_a*1_3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4"/>
  <p:tag name="KSO_WM_UNIT_ID" val="diagram20227919_3*m_h_i*1_2_4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6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5"/>
  <p:tag name="KSO_WM_UNIT_ID" val="diagram20227919_3*m_h_i*1_2_5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27919_3*m_h_i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27919_3*m_h_i*1_2_2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LINE_FORE_SCHEMECOLOR_INDEX" val="9"/>
  <p:tag name="KSO_WM_UNIT_LINE_FILL_TYPE" val="2"/>
  <p:tag name="KSO_WM_UNIT_TEXT_FILL_FORE_SCHEMECOLOR_INDEX" val="2"/>
  <p:tag name="KSO_WM_UNIT_TEXT_FILL_TYPE" val="1"/>
  <p:tag name="KSO_WM_UNIT_USESOURCEFORMAT_APPLY" val="1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27919_3*m_h_a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1_1"/>
  <p:tag name="KSO_WM_UNIT_ID" val="diagram20227919_3*m_h_a*1_1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2_1"/>
  <p:tag name="KSO_WM_UNIT_ID" val="diagram20227919_3*m_h_a*1_2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添加小标题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a"/>
  <p:tag name="KSO_WM_UNIT_INDEX" val="1_3_1"/>
  <p:tag name="KSO_WM_UNIT_ID" val="diagram20227919_3*m_h_a*1_3_1"/>
  <p:tag name="KSO_WM_TEMPLATE_CATEGORY" val="diagram"/>
  <p:tag name="KSO_WM_TEMPLATE_INDEX" val="20227919"/>
  <p:tag name="KSO_WM_UNIT_LAYERLEVEL" val="1_1_1"/>
  <p:tag name="KSO_WM_TAG_VERSION" val="1.0"/>
  <p:tag name="KSO_WM_BEAUTIFY_FLAG" val=""/>
  <p:tag name="KSO_WM_UNIT_TEXT_FILL_FORE_SCHEMECOLOR_INDEX" val="10"/>
  <p:tag name="KSO_WM_UNIT_TEXT_FILL_TYPE" val="1"/>
  <p:tag name="KSO_WM_UNIT_USESOURCEFORMAT_APPLY" val="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5"/>
  <p:tag name="KSO_WM_UNIT_FILL_TYPE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8"/>
  <p:tag name="KSO_WM_UNIT_FILL_TYPE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9"/>
  <p:tag name="KSO_WM_UNIT_FILL_TYPE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文字是您思想的提炼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9817_1*l_h_f*1_3_1"/>
  <p:tag name="KSO_WM_TEMPLATE_CATEGORY" val="diagram"/>
  <p:tag name="KSO_WM_TEMPLATE_INDEX" val="20229817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5"/>
  <p:tag name="KSO_WM_UNIT_FILL_TYPE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8"/>
  <p:tag name="KSO_WM_UNIT_FILL_TYPE" val="1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9"/>
  <p:tag name="KSO_WM_UNIT_FILL_TYPE" val="1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BEAUTIFY_FLAG" val="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文字是您思想的提炼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9817_1*l_h_f*1_3_1"/>
  <p:tag name="KSO_WM_TEMPLATE_CATEGORY" val="diagram"/>
  <p:tag name="KSO_WM_TEMPLATE_INDEX" val="20229817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文字是您思想的提炼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9817_1*l_h_f*1_3_1"/>
  <p:tag name="KSO_WM_TEMPLATE_CATEGORY" val="diagram"/>
  <p:tag name="KSO_WM_TEMPLATE_INDEX" val="20229817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单击此处输入你的正文文字是您思想的提炼，请尽量言简意赅的阐述观点"/>
  <p:tag name="KSO_WM_UNIT_NOCLEAR" val="0"/>
  <p:tag name="KSO_WM_UNIT_VALUE" val="4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20229817_1*l_h_f*1_3_1"/>
  <p:tag name="KSO_WM_TEMPLATE_CATEGORY" val="diagram"/>
  <p:tag name="KSO_WM_TEMPLATE_INDEX" val="20229817"/>
  <p:tag name="KSO_WM_UNIT_LAYERLEVEL" val="1_1_1"/>
  <p:tag name="KSO_WM_TAG_VERSION" val="1.0"/>
  <p:tag name="KSO_WM_BEAUTIFY_FLAG" val=""/>
  <p:tag name="KSO_WM_UNIT_TEXT_FILL_FORE_SCHEMECOLOR_INDEX" val="13"/>
  <p:tag name="KSO_WM_UNIT_TEXT_FILL_TYPE" val="1"/>
  <p:tag name="KSO_WM_UNIT_USESOURCEFORMAT_APPLY" val="1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BEAUTIFY_FLAG" val="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BEAUTIFY_FLAG" val="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BEAUTIFY_FLAG" val="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BEAUTIFY_FLAG" val="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ISCONTENTSTITLE" val="0"/>
  <p:tag name="KSO_WM_UNIT_ISNUMDGMTITLE" val="0"/>
  <p:tag name="KSO_WM_UNIT_PRESET_TEXT" val="添加标题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2"/>
  <p:tag name="KSO_WM_UNIT_ID" val="diagram20229849_1*a*2"/>
  <p:tag name="KSO_WM_TEMPLATE_CATEGORY" val="diagram"/>
  <p:tag name="KSO_WM_TEMPLATE_INDEX" val="20229849"/>
  <p:tag name="KSO_WM_UNIT_LAYERLEVEL" val="1"/>
  <p:tag name="KSO_WM_TAG_VERSION" val="1.0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SUBTYPE" val="a"/>
  <p:tag name="KSO_WM_UNIT_PRESET_TEXT" val="单击此处输入正文，为了最终演示发布的良好效果，请尽量言简意赅的阐述观点"/>
  <p:tag name="KSO_WM_UNIT_NOCLEAR" val="0"/>
  <p:tag name="KSO_WM_UNIT_VALUE" val="5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29849_1*f*1"/>
  <p:tag name="KSO_WM_TEMPLATE_CATEGORY" val="diagram"/>
  <p:tag name="KSO_WM_TEMPLATE_INDEX" val="20229849"/>
  <p:tag name="KSO_WM_UNIT_LAYERLEVEL" val="1"/>
  <p:tag name="KSO_WM_TAG_VERSION" val="1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29849_1*i*3"/>
  <p:tag name="KSO_WM_TEMPLATE_CATEGORY" val="diagram"/>
  <p:tag name="KSO_WM_TEMPLATE_INDEX" val="20229849"/>
  <p:tag name="KSO_WM_UNIT_LAYERLEVEL" val="1"/>
  <p:tag name="KSO_WM_TAG_VERSION" val="1.0"/>
  <p:tag name="KSO_WM_UNIT_TYPE" val="i"/>
  <p:tag name="KSO_WM_UNIT_INDEX" val="3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HIGHLIGHT" val="0"/>
  <p:tag name="KSO_WM_UNIT_COMPATIBLE" val="0"/>
  <p:tag name="KSO_WM_UNIT_DIAGRAM_ISNUMVISUAL" val="0"/>
  <p:tag name="KSO_WM_UNIT_DIAGRAM_ISREFERUNIT" val="0"/>
  <p:tag name="KSO_WM_UNIT_ID" val="diagram20229849_1*i*4"/>
  <p:tag name="KSO_WM_TEMPLATE_CATEGORY" val="diagram"/>
  <p:tag name="KSO_WM_TEMPLATE_INDEX" val="20229849"/>
  <p:tag name="KSO_WM_UNIT_LAYERLEVEL" val="1"/>
  <p:tag name="KSO_WM_TAG_VERSION" val="1.0"/>
  <p:tag name="KSO_WM_UNIT_TYPE" val="i"/>
  <p:tag name="KSO_WM_UNIT_INDEX" val="4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4535.433070866142,&quot;width&quot;:4634.511811023622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5"/>
  <p:tag name="KSO_WM_UNIT_FILL_TYP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8"/>
  <p:tag name="KSO_WM_UNIT_FILL_TYPE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2"/>
  <p:tag name="KSO_WM_UNIT_TEXT_FILL_TYPE" val="1"/>
  <p:tag name="KSO_WM_UNIT_FILL_FORE_SCHEMECOLOR_INDEX_BRIGHTNESS" val="0"/>
  <p:tag name="KSO_WM_UNIT_FILL_FORE_SCHEMECOLOR_INDEX" val="9"/>
  <p:tag name="KSO_WM_UNIT_FILL_TYPE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FILL_FORE_SCHEMECOLOR_INDEX_BRIGHTNESS" val="0"/>
  <p:tag name="KSO_WM_UNIT_TEXT_FILL_FORE_SCHEMECOLOR_INDEX" val="5"/>
  <p:tag name="KSO_WM_UNIT_TEXT_FILL_TYPE" val="1"/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</TotalTime>
  <Words>1056</Words>
  <Application>Microsoft Office PowerPoint</Application>
  <PresentationFormat>宽屏</PresentationFormat>
  <Paragraphs>156</Paragraphs>
  <Slides>22</Slides>
  <Notes>3</Notes>
  <HiddenSlides>2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6" baseType="lpstr">
      <vt:lpstr>微软雅黑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yh Fm</cp:lastModifiedBy>
  <cp:revision>8</cp:revision>
  <dcterms:created xsi:type="dcterms:W3CDTF">2019-06-19T02:08:00Z</dcterms:created>
  <dcterms:modified xsi:type="dcterms:W3CDTF">2024-12-19T07:13:22Z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2052-12.1.0.15990</vt:lpwstr>
  </property>
  <property fmtid="{D5CDD505-2E9C-101B-9397-08002B2CF9AE}" pid="3" name="ICV">
    <vt:lpwstr>B4B9A330570349649C3A7984611FF173_11</vt:lpwstr>
  </property>
</Properties>
</file>