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6" r:id="rId6"/>
    <p:sldId id="267" r:id="rId7"/>
    <p:sldId id="271" r:id="rId8"/>
    <p:sldId id="274" r:id="rId9"/>
    <p:sldId id="272" r:id="rId10"/>
    <p:sldId id="284" r:id="rId11"/>
    <p:sldId id="276" r:id="rId12"/>
    <p:sldId id="277" r:id="rId13"/>
    <p:sldId id="279" r:id="rId14"/>
    <p:sldId id="281" r:id="rId15"/>
  </p:sldIdLst>
  <p:sldSz cx="12192000" cy="6858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92" y="-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/>
                <a:ea typeface="微软雅黑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/>
                <a:ea typeface="微软雅黑"/>
              </a:defRPr>
            </a:lvl1pPr>
          </a:lstStyle>
          <a:p>
            <a:pPr>
              <a:defRPr/>
            </a:pPr>
            <a:fld id="{D2A48B96-639E-45A3-A0BA-2464DFDB1FAA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/>
                <a:ea typeface="微软雅黑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/>
                <a:ea typeface="微软雅黑"/>
              </a:defRPr>
            </a:lvl1pPr>
          </a:lstStyle>
          <a:p>
            <a:pPr>
              <a:defRPr/>
            </a:pPr>
            <a:fld id="{A6837353-30EB-4A48-80EB-173D804AEFBD}" type="slidenum">
              <a:rPr lang="en-US" alt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210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微软雅黑"/>
        <a:ea typeface="微软雅黑"/>
        <a:cs typeface="+mn-cs"/>
      </a:defRPr>
    </a:lvl1pPr>
    <a:lvl2pPr marL="457200" algn="l" defTabSz="914400">
      <a:defRPr sz="1200">
        <a:solidFill>
          <a:schemeClr val="tx1"/>
        </a:solidFill>
        <a:latin typeface="微软雅黑"/>
        <a:ea typeface="微软雅黑"/>
        <a:cs typeface="+mn-cs"/>
      </a:defRPr>
    </a:lvl2pPr>
    <a:lvl3pPr marL="914400" algn="l" defTabSz="914400">
      <a:defRPr sz="1200">
        <a:solidFill>
          <a:schemeClr val="tx1"/>
        </a:solidFill>
        <a:latin typeface="微软雅黑"/>
        <a:ea typeface="微软雅黑"/>
        <a:cs typeface="+mn-cs"/>
      </a:defRPr>
    </a:lvl3pPr>
    <a:lvl4pPr marL="1371600" algn="l" defTabSz="914400">
      <a:defRPr sz="1200">
        <a:solidFill>
          <a:schemeClr val="tx1"/>
        </a:solidFill>
        <a:latin typeface="微软雅黑"/>
        <a:ea typeface="微软雅黑"/>
        <a:cs typeface="+mn-cs"/>
      </a:defRPr>
    </a:lvl4pPr>
    <a:lvl5pPr marL="1828800" algn="l" defTabSz="914400">
      <a:defRPr sz="1200">
        <a:solidFill>
          <a:schemeClr val="tx1"/>
        </a:solidFill>
        <a:latin typeface="微软雅黑"/>
        <a:ea typeface="微软雅黑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 bwMode="auto"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1493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CD1296-51A4-89D5-3811-6D501F3DE3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13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 bwMode="auto"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7388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10A690-3E6C-2AA6-732C-6EC0FAC0A5F9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307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DF47BC-F625-E404-AA64-409F9BFC8E0E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18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 bwMode="auto"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1180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68F0C9-5DC7-6D9B-F1C0-51AE0C14B337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87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9BA96B-6475-9217-8A61-BAC9D4B97A19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94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D1FAFB9-7ED1-43AF-9BD8-25E52EAB95D5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F7BAB8-95AF-CBA5-C592-3B96E95378A3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91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EC7460-A965-5E22-1B96-B9F7BF1653BD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55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0FA0CF-BEAD-8D2C-BD17-F0992DD07021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97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9C069C-4A72-956A-D58D-D70AF5D536C0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8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CD1296-51A4-89D5-3811-6D501F3DE3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09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4" descr="底图-0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 descr="建筑-14"/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/>
        </p:blipFill>
        <p:spPr bwMode="auto"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8" name="图片 7" descr="建筑_画板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-2262505" y="3310255"/>
            <a:ext cx="6789600" cy="3117029"/>
          </a:xfrm>
          <a:prstGeom prst="rect">
            <a:avLst/>
          </a:prstGeom>
        </p:spPr>
      </p:pic>
      <p:pic>
        <p:nvPicPr>
          <p:cNvPr id="10" name="图片 9" descr="建筑_画板 1 副本 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217670" y="3757930"/>
            <a:ext cx="7974000" cy="2669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>
              <a:defRPr/>
            </a:pP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FD9D74-47D9-4702-A33C-335B63B48DBF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BC47A4-756D-490B-A52F-7D9E2C9FC05F}" type="slidenum">
              <a:rPr lang="en-US" altLang="zh-CN"/>
              <a:t>‹#›</a:t>
            </a:fld>
            <a:endParaRPr lang="zh-CN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>
              <a:defRPr/>
            </a:pPr>
            <a:r>
              <a:rPr lang="zh-CN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 bwMode="auto">
          <a:xfrm>
            <a:off x="608400" y="774000"/>
            <a:ext cx="10972800" cy="5482800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末尾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zh-CN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 bwMode="auto"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>
              <a:defRPr/>
            </a:pPr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4" descr="底图-0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图片 3" descr="建筑-14"/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/>
        </p:blipFill>
        <p:spPr bwMode="auto"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8" name="图片 7" descr="建筑_画板 1 副本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13395" y="2303145"/>
            <a:ext cx="4525200" cy="4258253"/>
          </a:xfrm>
          <a:prstGeom prst="rect">
            <a:avLst/>
          </a:prstGeom>
        </p:spPr>
      </p:pic>
      <p:pic>
        <p:nvPicPr>
          <p:cNvPr id="9" name="图片 8" descr="建筑_画板 1 副本 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-760095" y="3333750"/>
            <a:ext cx="9288000" cy="3109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标题幻灯片">
    <p:bg>
      <p:bgPr>
        <a:solidFill>
          <a:srgbClr val="5E847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图片 8" descr="底图-0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/>
        </p:blipFill>
        <p:spPr bwMode="auto">
          <a:xfrm>
            <a:off x="0" y="2218690"/>
            <a:ext cx="12192000" cy="435229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  <p:pic>
        <p:nvPicPr>
          <p:cNvPr id="5" name="图片 4" descr="建筑-14"/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/>
        </p:blipFill>
        <p:spPr bwMode="auto"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6" name="图片 5" descr="底图-0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-798830" y="5560060"/>
            <a:ext cx="13790295" cy="14135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 bwMode="auto"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>
              <a:defRPr/>
            </a:pPr>
            <a:r>
              <a:rPr lang="zh-CN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 bwMode="auto"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</a:p>
          <a:p>
            <a:pPr lvl="1">
              <a:defRPr/>
            </a:pPr>
            <a:r>
              <a:rPr lang="zh-CN"/>
              <a:t>第二级</a:t>
            </a:r>
          </a:p>
          <a:p>
            <a:pPr lvl="2">
              <a:defRPr/>
            </a:pPr>
            <a:r>
              <a:rPr lang="zh-CN"/>
              <a:t>第三级</a:t>
            </a:r>
          </a:p>
          <a:p>
            <a:pPr lvl="3">
              <a:defRPr/>
            </a:pPr>
            <a:r>
              <a:rPr lang="zh-CN"/>
              <a:t>第四级</a:t>
            </a:r>
          </a:p>
          <a:p>
            <a:pPr lvl="4">
              <a:defRPr/>
            </a:pPr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0FBDFE-C587-4B4C-A407-44438C67B59E}" type="datetimeFigureOut">
              <a:rPr lang="en-US" altLang="zh-CN"/>
              <a:t>12/20/2024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E70B2-8BF9-45C0-BB95-33D1B9D3A854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3600" b="1" u="none" strike="noStrike" cap="none" spc="3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/>
        <a:buChar char="●"/>
        <a:defRPr sz="1800" u="none" strike="noStrike" cap="none" spc="15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20000"/>
        </a:lnSpc>
        <a:spcBef>
          <a:spcPts val="0"/>
        </a:spcBef>
        <a:spcAft>
          <a:spcPts val="600"/>
        </a:spcAft>
        <a:buFont typeface="Arial"/>
        <a:buChar char="●"/>
        <a:tabLst>
          <a:tab pos="1609724" algn="l"/>
          <a:tab pos="1609724" algn="l"/>
          <a:tab pos="1609724" algn="l"/>
          <a:tab pos="1609724" algn="l"/>
        </a:tabLst>
        <a:defRPr sz="1600" u="none" strike="noStrike" cap="none" spc="15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0"/>
        </a:spcBef>
        <a:spcAft>
          <a:spcPts val="600"/>
        </a:spcAft>
        <a:buFont typeface="Arial"/>
        <a:buChar char="●"/>
        <a:defRPr sz="1600" u="none" strike="noStrike" cap="none" spc="15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0"/>
        </a:spcBef>
        <a:spcAft>
          <a:spcPts val="300"/>
        </a:spcAft>
        <a:buFont typeface="Wingdings"/>
        <a:buChar char=""/>
        <a:defRPr sz="1400" u="none" strike="noStrike" cap="none" spc="15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0"/>
        </a:spcBef>
        <a:spcAft>
          <a:spcPts val="300"/>
        </a:spcAft>
        <a:buFont typeface="Arial"/>
        <a:buChar char="•"/>
        <a:defRPr sz="1400" u="none" strike="noStrike" cap="none" spc="15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media13.svg"/><Relationship Id="rId5" Type="http://schemas.openxmlformats.org/officeDocument/2006/relationships/image" Target="../media/image30.png"/><Relationship Id="rId4" Type="http://schemas.openxmlformats.org/officeDocument/2006/relationships/image" Target="../media/media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media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media1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media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6796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 bwMode="auto">
          <a:xfrm>
            <a:off x="2992583" y="1601244"/>
            <a:ext cx="653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4400" dirty="0">
                <a:solidFill>
                  <a:schemeClr val="bg2">
                    <a:lumMod val="95000"/>
                  </a:schemeClr>
                </a:solidFill>
              </a:rPr>
              <a:t>基于 </a:t>
            </a:r>
            <a:r>
              <a:rPr lang="en-US" altLang="zh-CN" sz="4400" dirty="0">
                <a:solidFill>
                  <a:schemeClr val="bg2">
                    <a:lumMod val="95000"/>
                  </a:schemeClr>
                </a:solidFill>
              </a:rPr>
              <a:t>0-1 </a:t>
            </a:r>
            <a:r>
              <a:rPr lang="zh-CN" altLang="en-US" sz="4400" dirty="0">
                <a:solidFill>
                  <a:schemeClr val="bg2">
                    <a:lumMod val="95000"/>
                  </a:schemeClr>
                </a:solidFill>
              </a:rPr>
              <a:t>规划、遗传算法的校运动会报名</a:t>
            </a:r>
            <a:r>
              <a:rPr lang="zh-CN" altLang="en-US" sz="4400" dirty="0" smtClean="0">
                <a:solidFill>
                  <a:schemeClr val="bg2">
                    <a:lumMod val="95000"/>
                  </a:schemeClr>
                </a:solidFill>
              </a:rPr>
              <a:t>方案</a:t>
            </a:r>
            <a:r>
              <a:rPr lang="zh-CN" altLang="en-US" sz="4400" dirty="0">
                <a:solidFill>
                  <a:schemeClr val="bg2">
                    <a:lumMod val="95000"/>
                  </a:schemeClr>
                </a:solidFill>
              </a:rPr>
              <a:t>优化</a:t>
            </a:r>
            <a:endParaRPr lang="zh-CN" sz="4400" b="1" dirty="0">
              <a:solidFill>
                <a:schemeClr val="bg2">
                  <a:lumMod val="9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 descr="校标、校名-透空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 bwMode="auto">
          <a:xfrm>
            <a:off x="5505855" y="3546359"/>
            <a:ext cx="17843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/>
                <a:ea typeface="微软雅黑"/>
              </a:rPr>
              <a:t>史善邦</a:t>
            </a:r>
            <a:endParaRPr lang="zh-CN" sz="2400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" y="694480"/>
            <a:ext cx="4128665" cy="64042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rot="5400000">
            <a:off x="10728325" y="1328420"/>
            <a:ext cx="102870" cy="1173480"/>
          </a:xfrm>
          <a:prstGeom prst="rect">
            <a:avLst/>
          </a:prstGeom>
          <a:gradFill>
            <a:gsLst>
              <a:gs pos="0">
                <a:srgbClr val="4C6C6A"/>
              </a:gs>
              <a:gs pos="100000">
                <a:srgbClr val="C9D8D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3" name="正文"/>
          <p:cNvSpPr txBox="1"/>
          <p:nvPr/>
        </p:nvSpPr>
        <p:spPr bwMode="auto">
          <a:xfrm>
            <a:off x="5188267" y="4896487"/>
            <a:ext cx="403669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1600" dirty="0"/>
              <a:t>遗传</a:t>
            </a:r>
            <a:r>
              <a:rPr lang="zh-CN" altLang="zh-CN" sz="1600" dirty="0" smtClean="0"/>
              <a:t>算法</a:t>
            </a:r>
            <a:r>
              <a:rPr lang="zh-CN" altLang="en-US" sz="1600" dirty="0" smtClean="0"/>
              <a:t>不易陷入局部最优解且</a:t>
            </a:r>
            <a:r>
              <a:rPr lang="zh-CN" altLang="zh-CN" sz="1600" dirty="0" smtClean="0"/>
              <a:t>不必</a:t>
            </a:r>
            <a:r>
              <a:rPr lang="zh-CN" altLang="zh-CN" sz="1600" dirty="0"/>
              <a:t>非常明确描述问题的全部特征</a:t>
            </a:r>
          </a:p>
          <a:p>
            <a:pPr>
              <a:lnSpc>
                <a:spcPct val="130000"/>
              </a:lnSpc>
              <a:defRPr/>
            </a:pP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18" name="正文"/>
          <p:cNvSpPr txBox="1"/>
          <p:nvPr/>
        </p:nvSpPr>
        <p:spPr bwMode="auto">
          <a:xfrm>
            <a:off x="5188267" y="1714818"/>
            <a:ext cx="403669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问题二的目标函数是非线性函数，甚至难以写出具体的函数表达式，</a:t>
            </a:r>
            <a:r>
              <a:rPr lang="zh-CN" altLang="en-US" sz="1600" dirty="0" smtClean="0"/>
              <a:t>但优化</a:t>
            </a:r>
            <a:r>
              <a:rPr lang="zh-CN" altLang="en-US" sz="1600" dirty="0"/>
              <a:t>变量给定后，能够获得目标函数</a:t>
            </a:r>
            <a:r>
              <a:rPr lang="zh-CN" altLang="en-US" sz="1600" dirty="0" smtClean="0"/>
              <a:t>值</a:t>
            </a:r>
            <a:endParaRPr lang="zh-CN" sz="140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8B9F35">
                    <a:alpha val="63000"/>
                  </a:srgbClr>
                </a:gs>
                <a:gs pos="100000">
                  <a:srgbClr val="8B9F3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pic>
        <p:nvPicPr>
          <p:cNvPr id="3" name="图片 2" descr="建筑-10"/>
          <p:cNvPicPr>
            <a:picLocks noChangeAspect="1"/>
          </p:cNvPicPr>
          <p:nvPr/>
        </p:nvPicPr>
        <p:blipFill>
          <a:blip r:embed="rId4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2" name="椭圆 1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2" name="文本框 17"/>
          <p:cNvSpPr txBox="1"/>
          <p:nvPr/>
        </p:nvSpPr>
        <p:spPr bwMode="auto">
          <a:xfrm rot="20700000">
            <a:off x="151765" y="144463"/>
            <a:ext cx="1009650" cy="64515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23273" y="2333130"/>
            <a:ext cx="150287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 bwMode="auto">
          <a:xfrm>
            <a:off x="4317011" y="3174820"/>
            <a:ext cx="7251700" cy="150544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0" h="2616" extrusionOk="0">
                <a:moveTo>
                  <a:pt x="1510" y="0"/>
                </a:moveTo>
                <a:lnTo>
                  <a:pt x="11420" y="0"/>
                </a:lnTo>
                <a:lnTo>
                  <a:pt x="11420" y="2616"/>
                </a:lnTo>
                <a:lnTo>
                  <a:pt x="0" y="2616"/>
                </a:lnTo>
                <a:lnTo>
                  <a:pt x="1510" y="0"/>
                </a:lnTo>
                <a:close/>
              </a:path>
            </a:pathLst>
          </a:custGeom>
          <a:solidFill>
            <a:srgbClr val="8B9F35">
              <a:alpha val="8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17" name="正文"/>
          <p:cNvSpPr txBox="1"/>
          <p:nvPr/>
        </p:nvSpPr>
        <p:spPr bwMode="auto">
          <a:xfrm>
            <a:off x="5236884" y="3391040"/>
            <a:ext cx="4794172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这类问题的求解适合采用</a:t>
            </a:r>
            <a:r>
              <a:rPr lang="zh-CN" altLang="en-US" sz="1600" dirty="0" smtClean="0"/>
              <a:t>启发式算法</a:t>
            </a:r>
            <a:r>
              <a:rPr lang="zh-CN" altLang="en-US" sz="1600" dirty="0"/>
              <a:t>，遗传算法是模拟生物进化中对于遗传基因的选择、复制、交叉与变异</a:t>
            </a:r>
            <a:r>
              <a:rPr lang="zh-CN" altLang="en-US" sz="1600" dirty="0" smtClean="0"/>
              <a:t>等过程</a:t>
            </a:r>
            <a:r>
              <a:rPr lang="zh-CN" altLang="en-US" sz="1600" dirty="0"/>
              <a:t>来获得问题最优解的</a:t>
            </a:r>
            <a:r>
              <a:rPr lang="zh-CN" altLang="en-US" sz="1600" dirty="0" smtClean="0"/>
              <a:t>启发式算法</a:t>
            </a:r>
            <a:endParaRPr lang="zh-CN" sz="1600" spc="150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1530348" y="317500"/>
            <a:ext cx="850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问题二</a:t>
            </a: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（目标函数非线性且难以显示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表达）的遗传</a:t>
            </a: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算法求解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" name="正文"/>
          <p:cNvSpPr txBox="1"/>
          <p:nvPr/>
        </p:nvSpPr>
        <p:spPr bwMode="auto">
          <a:xfrm>
            <a:off x="5155562" y="5766146"/>
            <a:ext cx="403669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 smtClean="0"/>
              <a:t>汉明距离 如</a:t>
            </a:r>
            <a:r>
              <a:rPr lang="en-US" altLang="zh-CN" sz="1600" dirty="0" smtClean="0"/>
              <a:t>10110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11010</a:t>
            </a:r>
            <a:r>
              <a:rPr lang="zh-CN" altLang="en-US" sz="1600" dirty="0" smtClean="0"/>
              <a:t>的汉明距离为</a:t>
            </a:r>
            <a:r>
              <a:rPr lang="en-US" altLang="zh-CN" sz="16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527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2312261426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0"/>
            <a:ext cx="12203430" cy="6857365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9" name="单圆角矩形 8"/>
          <p:cNvSpPr/>
          <p:nvPr/>
        </p:nvSpPr>
        <p:spPr bwMode="auto">
          <a:xfrm>
            <a:off x="0" y="2476500"/>
            <a:ext cx="12192000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5" name="单圆角矩形 4"/>
          <p:cNvSpPr/>
          <p:nvPr/>
        </p:nvSpPr>
        <p:spPr bwMode="auto"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pic>
        <p:nvPicPr>
          <p:cNvPr id="3" name="图片 2" descr="底图-04"/>
          <p:cNvPicPr>
            <a:picLocks noChangeAspect="1"/>
          </p:cNvPicPr>
          <p:nvPr/>
        </p:nvPicPr>
        <p:blipFill>
          <a:blip r:embed="rId4"/>
          <a:srcRect r="4676"/>
          <a:stretch/>
        </p:blipFill>
        <p:spPr bwMode="auto"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/>
          </p:cNvCxnSpPr>
          <p:nvPr/>
        </p:nvCxnSpPr>
        <p:spPr bwMode="auto"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 bwMode="auto">
          <a:xfrm>
            <a:off x="1857721" y="2967017"/>
            <a:ext cx="32146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实验</a:t>
            </a:r>
            <a:endParaRPr lang="zh-CN" sz="5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文本框 17"/>
          <p:cNvSpPr txBox="1"/>
          <p:nvPr/>
        </p:nvSpPr>
        <p:spPr bwMode="auto"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8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04</a:t>
            </a:r>
          </a:p>
        </p:txBody>
      </p:sp>
      <p:pic>
        <p:nvPicPr>
          <p:cNvPr id="11" name="图片 10" descr="微信图片_2023122614263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00585" y="1697370"/>
            <a:ext cx="3600000" cy="3600000"/>
          </a:xfrm>
          <a:prstGeom prst="rect">
            <a:avLst/>
          </a:prstGeom>
        </p:spPr>
      </p:pic>
      <p:pic>
        <p:nvPicPr>
          <p:cNvPr id="14" name="图片 13" descr="校标、校名-透空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 descr="底图-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未标题-2_画板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6796D">
                    <a:alpha val="55000"/>
                  </a:srgbClr>
                </a:gs>
                <a:gs pos="100000">
                  <a:srgbClr val="56796D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pic>
        <p:nvPicPr>
          <p:cNvPr id="2" name="图片 1" descr="建筑-10"/>
          <p:cNvPicPr>
            <a:picLocks noChangeAspect="1"/>
          </p:cNvPicPr>
          <p:nvPr/>
        </p:nvPicPr>
        <p:blipFill>
          <a:blip r:embed="rId3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2" name="文本框 17"/>
          <p:cNvSpPr txBox="1"/>
          <p:nvPr/>
        </p:nvSpPr>
        <p:spPr bwMode="auto">
          <a:xfrm rot="20700000">
            <a:off x="151765" y="144463"/>
            <a:ext cx="1009650" cy="64515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04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实验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1011554" y="1119133"/>
            <a:ext cx="28365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56796D"/>
                </a:solidFill>
                <a:latin typeface="微软雅黑"/>
                <a:ea typeface="微软雅黑"/>
                <a:cs typeface="微软雅黑"/>
              </a:rPr>
              <a:t>案例</a:t>
            </a:r>
            <a:r>
              <a:rPr lang="zh-CN" altLang="en-US" sz="2000" b="1" dirty="0" smtClean="0">
                <a:solidFill>
                  <a:srgbClr val="56796D"/>
                </a:solidFill>
                <a:latin typeface="微软雅黑"/>
                <a:ea typeface="微软雅黑"/>
                <a:cs typeface="微软雅黑"/>
              </a:rPr>
              <a:t>数据准备</a:t>
            </a:r>
            <a:endParaRPr lang="zh-CN" sz="2000" b="1" dirty="0">
              <a:solidFill>
                <a:srgbClr val="56796D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1011554" y="1626362"/>
            <a:ext cx="4399915" cy="17727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/>
              <a:t>以大一年级男子组，项目以 </a:t>
            </a:r>
            <a:r>
              <a:rPr lang="en-US" altLang="zh-CN" sz="1400" dirty="0"/>
              <a:t>100 </a:t>
            </a:r>
            <a:r>
              <a:rPr lang="zh-CN" altLang="en-US" sz="1400" dirty="0"/>
              <a:t>米、</a:t>
            </a:r>
            <a:r>
              <a:rPr lang="en-US" altLang="zh-CN" sz="1400" dirty="0"/>
              <a:t>200 </a:t>
            </a:r>
            <a:r>
              <a:rPr lang="zh-CN" altLang="en-US" sz="1400" dirty="0"/>
              <a:t>米、</a:t>
            </a:r>
            <a:r>
              <a:rPr lang="en-US" altLang="zh-CN" sz="1400" dirty="0"/>
              <a:t>400 </a:t>
            </a:r>
            <a:r>
              <a:rPr lang="zh-CN" altLang="en-US" sz="1400" dirty="0"/>
              <a:t>米、</a:t>
            </a:r>
            <a:r>
              <a:rPr lang="en-US" altLang="zh-CN" sz="1400" dirty="0"/>
              <a:t>1500 </a:t>
            </a:r>
            <a:r>
              <a:rPr lang="zh-CN" altLang="en-US" sz="1400" dirty="0"/>
              <a:t>米为例</a:t>
            </a:r>
            <a:r>
              <a:rPr lang="zh-CN" altLang="en-US" sz="1400" dirty="0" smtClean="0"/>
              <a:t>进行案例</a:t>
            </a:r>
            <a:r>
              <a:rPr lang="zh-CN" altLang="en-US" sz="1400" dirty="0"/>
              <a:t>分析。共 </a:t>
            </a:r>
            <a:r>
              <a:rPr lang="en-US" altLang="zh-CN" sz="1400" dirty="0"/>
              <a:t>7 </a:t>
            </a:r>
            <a:r>
              <a:rPr lang="zh-CN" altLang="en-US" sz="1400" dirty="0"/>
              <a:t>个书院，每个书院 </a:t>
            </a:r>
            <a:r>
              <a:rPr lang="en-US" altLang="zh-CN" sz="1400" dirty="0"/>
              <a:t>400 </a:t>
            </a:r>
            <a:r>
              <a:rPr lang="zh-CN" altLang="en-US" sz="1400" dirty="0"/>
              <a:t>个男同学，将需要优化的目标</a:t>
            </a:r>
            <a:r>
              <a:rPr lang="zh-CN" altLang="en-US" sz="1400" dirty="0" smtClean="0"/>
              <a:t>书院设</a:t>
            </a:r>
            <a:r>
              <a:rPr lang="zh-CN" altLang="en-US" sz="1400" dirty="0"/>
              <a:t>为开甲书院。调查获得开甲 </a:t>
            </a:r>
            <a:r>
              <a:rPr lang="en-US" altLang="zh-CN" sz="1400" dirty="0"/>
              <a:t>20 </a:t>
            </a:r>
            <a:r>
              <a:rPr lang="zh-CN" altLang="en-US" sz="1400" dirty="0"/>
              <a:t>位同学在四个项目的成绩。其他书院</a:t>
            </a:r>
            <a:r>
              <a:rPr lang="zh-CN" altLang="en-US" sz="1400" dirty="0" smtClean="0"/>
              <a:t>同学的</a:t>
            </a:r>
            <a:r>
              <a:rPr lang="zh-CN" altLang="en-US" sz="1400" dirty="0"/>
              <a:t>成绩，在开甲书院的基础上随机波动，为我们的测试用案例数据</a:t>
            </a:r>
            <a:r>
              <a:rPr lang="zh-CN" altLang="en-US" sz="1200" dirty="0" smtClean="0"/>
              <a:t>。</a:t>
            </a:r>
            <a:endParaRPr lang="zh-CN" sz="1200" spc="100" dirty="0">
              <a:solidFill>
                <a:srgbClr val="000000">
                  <a:lumMod val="50000"/>
                  <a:lumOff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4899026" y="1140046"/>
            <a:ext cx="364923" cy="377508"/>
          </a:xfrm>
          <a:prstGeom prst="parallelogram">
            <a:avLst>
              <a:gd name="adj" fmla="val 24138"/>
            </a:avLst>
          </a:prstGeom>
          <a:solidFill>
            <a:srgbClr val="82A09A">
              <a:alpha val="57000"/>
            </a:srgbClr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cs typeface="微软雅黑"/>
            </a:endParaRPr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 bwMode="auto">
          <a:xfrm>
            <a:off x="909119" y="1547429"/>
            <a:ext cx="4354830" cy="0"/>
          </a:xfrm>
          <a:prstGeom prst="line">
            <a:avLst/>
          </a:prstGeom>
          <a:ln w="11430">
            <a:solidFill>
              <a:srgbClr val="82A09A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6772275" y="1087347"/>
            <a:ext cx="28365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8B9F35"/>
                </a:solidFill>
                <a:latin typeface="微软雅黑"/>
                <a:ea typeface="微软雅黑"/>
                <a:cs typeface="微软雅黑"/>
              </a:rPr>
              <a:t>运行结果</a:t>
            </a:r>
            <a:endParaRPr lang="zh-CN" sz="2000" b="1" dirty="0">
              <a:solidFill>
                <a:srgbClr val="8B9F35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797674" y="1709100"/>
            <a:ext cx="4399915" cy="14927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/>
              <a:t>将问题一的结果，作为初始可行解。最大进化代数设为 </a:t>
            </a:r>
            <a:r>
              <a:rPr lang="en-US" altLang="zh-CN" sz="1400" dirty="0"/>
              <a:t>1000</a:t>
            </a:r>
            <a:r>
              <a:rPr lang="zh-CN" altLang="en-US" sz="1400" dirty="0"/>
              <a:t>，并将</a:t>
            </a:r>
            <a:r>
              <a:rPr lang="zh-CN" altLang="en-US" sz="1400" dirty="0" smtClean="0"/>
              <a:t>程序运行 </a:t>
            </a:r>
            <a:r>
              <a:rPr lang="en-US" altLang="zh-CN" sz="1400" dirty="0"/>
              <a:t>100 </a:t>
            </a:r>
            <a:r>
              <a:rPr lang="zh-CN" altLang="en-US" sz="1400" dirty="0"/>
              <a:t>次以上，获得最好结果。由此，我们可以得到最优</a:t>
            </a:r>
            <a:r>
              <a:rPr lang="zh-CN" altLang="en-US" sz="1400" dirty="0" smtClean="0"/>
              <a:t>方案。目标书院积分</a:t>
            </a:r>
            <a:r>
              <a:rPr lang="zh-CN" altLang="en-US" sz="1400" dirty="0"/>
              <a:t>由初始的 </a:t>
            </a:r>
            <a:r>
              <a:rPr lang="en-US" altLang="zh-CN" sz="1400" dirty="0"/>
              <a:t>9 </a:t>
            </a:r>
            <a:r>
              <a:rPr lang="zh-CN" altLang="en-US" sz="1400" dirty="0"/>
              <a:t>分提升到 </a:t>
            </a:r>
            <a:r>
              <a:rPr lang="en-US" altLang="zh-CN" sz="1400" dirty="0"/>
              <a:t>15 </a:t>
            </a:r>
            <a:r>
              <a:rPr lang="zh-CN" altLang="en-US" sz="1400" dirty="0"/>
              <a:t>分。其中目标书院学生的最优报名</a:t>
            </a:r>
            <a:r>
              <a:rPr lang="zh-CN" altLang="en-US" sz="1400" dirty="0" smtClean="0"/>
              <a:t>策略如下表所示。</a:t>
            </a:r>
            <a:endParaRPr lang="zh-CN" altLang="zh-CN" sz="1400" spc="100" dirty="0">
              <a:solidFill>
                <a:srgbClr val="000000">
                  <a:lumMod val="50000"/>
                  <a:lumOff val="50000"/>
                </a:srgbClr>
              </a:solidFill>
              <a:latin typeface="微软雅黑"/>
              <a:cs typeface="微软雅黑"/>
            </a:endParaRPr>
          </a:p>
        </p:txBody>
      </p:sp>
      <p:sp>
        <p:nvSpPr>
          <p:cNvPr id="12" name="平行四边形 11"/>
          <p:cNvSpPr/>
          <p:nvPr/>
        </p:nvSpPr>
        <p:spPr bwMode="auto">
          <a:xfrm>
            <a:off x="10752223" y="1119133"/>
            <a:ext cx="364923" cy="377508"/>
          </a:xfrm>
          <a:prstGeom prst="parallelogram">
            <a:avLst>
              <a:gd name="adj" fmla="val 24138"/>
            </a:avLst>
          </a:prstGeom>
          <a:solidFill>
            <a:srgbClr val="8B9F35">
              <a:alpha val="57000"/>
            </a:srgbClr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cs typeface="微软雅黑"/>
            </a:endParaRP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 bwMode="auto">
          <a:xfrm>
            <a:off x="6820217" y="1547429"/>
            <a:ext cx="4354830" cy="0"/>
          </a:xfrm>
          <a:prstGeom prst="line">
            <a:avLst/>
          </a:prstGeom>
          <a:ln w="11430">
            <a:solidFill>
              <a:srgbClr val="8B9F35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11" y="3174295"/>
            <a:ext cx="7438068" cy="358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6796D">
                    <a:alpha val="55000"/>
                  </a:srgbClr>
                </a:gs>
                <a:gs pos="100000">
                  <a:srgbClr val="56796D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864542" y="2635866"/>
            <a:ext cx="6327459" cy="2325512"/>
            <a:chOff x="5864542" y="2508866"/>
            <a:chExt cx="6327459" cy="2325512"/>
          </a:xfrm>
        </p:grpSpPr>
        <p:sp>
          <p:nvSpPr>
            <p:cNvPr id="2" name="矩形 1"/>
            <p:cNvSpPr/>
            <p:nvPr/>
          </p:nvSpPr>
          <p:spPr bwMode="auto">
            <a:xfrm>
              <a:off x="8442037" y="2508866"/>
              <a:ext cx="3749964" cy="368717"/>
            </a:xfrm>
            <a:prstGeom prst="rect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Arial"/>
              </a:endParaRPr>
            </a:p>
          </p:txBody>
        </p:sp>
        <p:sp>
          <p:nvSpPr>
            <p:cNvPr id="10" name="等腰三角形 9"/>
            <p:cNvSpPr/>
            <p:nvPr/>
          </p:nvSpPr>
          <p:spPr bwMode="auto">
            <a:xfrm rot="10800000">
              <a:off x="5864542" y="2689779"/>
              <a:ext cx="2487735" cy="2144599"/>
            </a:xfrm>
            <a:prstGeom prst="triangle">
              <a:avLst>
                <a:gd name="adj" fmla="val 50000"/>
              </a:avLst>
            </a:prstGeom>
            <a:noFill/>
            <a:ln w="368300">
              <a:solidFill>
                <a:srgbClr val="8B9F35"/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0" y="2997692"/>
            <a:ext cx="6327457" cy="2333132"/>
            <a:chOff x="0" y="2870692"/>
            <a:chExt cx="6327457" cy="2333132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4835107"/>
              <a:ext cx="5584031" cy="368717"/>
            </a:xfrm>
            <a:prstGeom prst="rect">
              <a:avLst/>
            </a:prstGeom>
            <a:solidFill>
              <a:srgbClr val="56796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Arial"/>
              </a:endParaRPr>
            </a:p>
          </p:txBody>
        </p:sp>
        <p:sp>
          <p:nvSpPr>
            <p:cNvPr id="31" name="等腰三角形 30"/>
            <p:cNvSpPr/>
            <p:nvPr/>
          </p:nvSpPr>
          <p:spPr bwMode="auto">
            <a:xfrm>
              <a:off x="3839722" y="2870692"/>
              <a:ext cx="2487735" cy="2144599"/>
            </a:xfrm>
            <a:prstGeom prst="triangle">
              <a:avLst>
                <a:gd name="adj" fmla="val 50000"/>
              </a:avLst>
            </a:prstGeom>
            <a:noFill/>
            <a:ln w="368300">
              <a:solidFill>
                <a:srgbClr val="56796D"/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Arial"/>
              </a:endParaRPr>
            </a:p>
          </p:txBody>
        </p:sp>
      </p:grpSp>
      <p:sp>
        <p:nvSpPr>
          <p:cNvPr id="34" name="文本框 33"/>
          <p:cNvSpPr txBox="1"/>
          <p:nvPr/>
        </p:nvSpPr>
        <p:spPr bwMode="auto">
          <a:xfrm>
            <a:off x="-52537" y="2816779"/>
            <a:ext cx="4392255" cy="3262536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/>
              <a:t>难以</a:t>
            </a:r>
            <a:r>
              <a:rPr lang="zh-CN" altLang="en-US" dirty="0"/>
              <a:t>确定非</a:t>
            </a:r>
            <a:r>
              <a:rPr lang="zh-CN" altLang="en-US" dirty="0" smtClean="0"/>
              <a:t>目标书院同学</a:t>
            </a:r>
            <a:r>
              <a:rPr lang="zh-CN" altLang="en-US" dirty="0"/>
              <a:t>的报名</a:t>
            </a:r>
            <a:r>
              <a:rPr lang="zh-CN" altLang="en-US" dirty="0" smtClean="0"/>
              <a:t>情况</a:t>
            </a:r>
            <a:r>
              <a:rPr lang="zh-CN" altLang="en-US" b="1" dirty="0" smtClean="0">
                <a:solidFill>
                  <a:srgbClr val="C00000"/>
                </a:solidFill>
              </a:rPr>
              <a:t>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dirty="0" smtClean="0"/>
              <a:t>目标函数非线性且难以表达的问题</a:t>
            </a:r>
            <a:r>
              <a:rPr lang="zh-CN" altLang="en-US" dirty="0" smtClean="0">
                <a:solidFill>
                  <a:srgbClr val="C00000"/>
                </a:solidFill>
              </a:rPr>
              <a:t>√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dirty="0" smtClean="0"/>
              <a:t>线性规划和遗传算法</a:t>
            </a:r>
            <a:endParaRPr lang="en-US" altLang="zh-CN" dirty="0" smtClean="0"/>
          </a:p>
          <a:p>
            <a:pPr>
              <a:lnSpc>
                <a:spcPct val="130000"/>
              </a:lnSpc>
              <a:defRPr/>
            </a:pPr>
            <a:r>
              <a:rPr lang="zh-CN" altLang="en-US" dirty="0" smtClean="0"/>
              <a:t>案例</a:t>
            </a:r>
            <a:r>
              <a:rPr lang="zh-CN" altLang="en-US" dirty="0"/>
              <a:t>结果验证了模型和求解程序的</a:t>
            </a:r>
            <a:r>
              <a:rPr lang="zh-CN" altLang="en-US" dirty="0" smtClean="0"/>
              <a:t>有效性</a:t>
            </a:r>
            <a:endParaRPr lang="zh-CN" spc="150" dirty="0">
              <a:latin typeface="微软雅黑"/>
              <a:ea typeface="微软雅黑"/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-51369" y="2094385"/>
            <a:ext cx="2735533" cy="4913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altLang="en-US" sz="2800" b="1" spc="300" dirty="0" smtClean="0">
                <a:solidFill>
                  <a:srgbClr val="4C6C6A"/>
                </a:solidFill>
                <a:latin typeface="Arial"/>
                <a:ea typeface="微软雅黑"/>
              </a:rPr>
              <a:t>成果</a:t>
            </a:r>
            <a:endParaRPr lang="zh-CN" sz="2800" b="1" spc="300" dirty="0">
              <a:solidFill>
                <a:srgbClr val="4C6C6A"/>
              </a:solidFill>
              <a:latin typeface="Arial"/>
              <a:ea typeface="微软雅黑"/>
            </a:endParaRP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8538154" y="3250362"/>
            <a:ext cx="2735533" cy="4913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altLang="en-US" sz="2800" b="1" spc="300" dirty="0" smtClean="0">
                <a:solidFill>
                  <a:srgbClr val="8B9F35"/>
                </a:solidFill>
                <a:latin typeface="Arial"/>
                <a:ea typeface="微软雅黑"/>
              </a:rPr>
              <a:t>不足</a:t>
            </a:r>
            <a:endParaRPr lang="zh-CN" sz="2800" b="1" spc="300" dirty="0">
              <a:solidFill>
                <a:srgbClr val="8B9F35"/>
              </a:solidFill>
              <a:latin typeface="Arial"/>
              <a:ea typeface="微软雅黑"/>
            </a:endParaRPr>
          </a:p>
        </p:txBody>
      </p:sp>
      <p:pic>
        <p:nvPicPr>
          <p:cNvPr id="47" name="图片 46" descr="32313537313831303b32313537313836363bcbbcbfb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4705985" y="4062730"/>
            <a:ext cx="724535" cy="724535"/>
          </a:xfrm>
          <a:prstGeom prst="rect">
            <a:avLst/>
          </a:prstGeom>
        </p:spPr>
      </p:pic>
      <p:pic>
        <p:nvPicPr>
          <p:cNvPr id="49" name="图片 48" descr="32313537313831303b32313537313836323bd1a7cebb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mc="http://schemas.openxmlformats.org/markup-compatibility/2006" xmlns:w="http://schemas.openxmlformats.org/wordprocessingml/2006/main" xmlns:m="http://schemas.openxmlformats.org/officeDocument/2006/math" xmlns="" r:embed="rId6"/>
              </a:ext>
            </a:extLst>
          </a:blip>
          <a:stretch/>
        </p:blipFill>
        <p:spPr bwMode="auto">
          <a:xfrm>
            <a:off x="6717665" y="3140075"/>
            <a:ext cx="795655" cy="79565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 bwMode="auto">
          <a:xfrm>
            <a:off x="8051058" y="3876823"/>
            <a:ext cx="4232242" cy="1968391"/>
          </a:xfrm>
          <a:prstGeom prst="rect">
            <a:avLst/>
          </a:prstGeom>
          <a:noFill/>
        </p:spPr>
        <p:txBody>
          <a:bodyPr wrap="square" rtlCol="0"/>
          <a:lstStyle/>
          <a:p>
            <a:pPr lvl="0"/>
            <a:r>
              <a:rPr lang="zh-CN" altLang="zh-CN" dirty="0"/>
              <a:t>问题二的</a:t>
            </a:r>
            <a:r>
              <a:rPr lang="zh-CN" altLang="zh-CN" dirty="0" smtClean="0"/>
              <a:t>求解存在不确定性。全局最优</a:t>
            </a:r>
            <a:r>
              <a:rPr lang="zh-CN" altLang="zh-CN" dirty="0"/>
              <a:t>收敛率难以保证达到</a:t>
            </a:r>
            <a:r>
              <a:rPr lang="en-US" altLang="zh-CN" dirty="0"/>
              <a:t>100</a:t>
            </a:r>
            <a:r>
              <a:rPr lang="en-US" altLang="zh-CN" dirty="0" smtClean="0"/>
              <a:t>%</a:t>
            </a:r>
            <a:endParaRPr lang="en-US" altLang="zh-CN" dirty="0"/>
          </a:p>
          <a:p>
            <a:pPr lvl="0"/>
            <a:r>
              <a:rPr lang="zh-CN" altLang="en-US" dirty="0" smtClean="0"/>
              <a:t>进行了一些理想化的假设，与实际比赛有一定出入</a:t>
            </a:r>
            <a:endParaRPr lang="zh-CN" altLang="zh-CN" dirty="0"/>
          </a:p>
          <a:p>
            <a:pPr algn="l">
              <a:lnSpc>
                <a:spcPct val="130000"/>
              </a:lnSpc>
              <a:defRPr/>
            </a:pPr>
            <a:endParaRPr lang="zh-CN" sz="2000" spc="150" dirty="0">
              <a:latin typeface="微软雅黑"/>
              <a:ea typeface="微软雅黑"/>
            </a:endParaRPr>
          </a:p>
        </p:txBody>
      </p:sp>
      <p:pic>
        <p:nvPicPr>
          <p:cNvPr id="51" name="图片 50" descr="建筑-10"/>
          <p:cNvPicPr>
            <a:picLocks noChangeAspect="1"/>
          </p:cNvPicPr>
          <p:nvPr/>
        </p:nvPicPr>
        <p:blipFill>
          <a:blip r:embed="rId7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 bwMode="auto">
          <a:xfrm>
            <a:off x="11046460" y="5654675"/>
            <a:ext cx="1438141" cy="1438141"/>
            <a:chOff x="16961" y="8142"/>
            <a:chExt cx="2865" cy="2865"/>
          </a:xfrm>
        </p:grpSpPr>
        <p:sp>
          <p:nvSpPr>
            <p:cNvPr id="3" name="椭圆 2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4" name="图片 3" descr="建筑-14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1" name="文本框 10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总结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图片 20" descr="图书馆3 (1)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0"/>
            <a:ext cx="12192635" cy="6858000"/>
          </a:xfrm>
          <a:prstGeom prst="rect">
            <a:avLst/>
          </a:prstGeom>
          <a:gradFill>
            <a:gsLst>
              <a:gs pos="7000">
                <a:srgbClr val="8B9F35">
                  <a:alpha val="90000"/>
                </a:srgbClr>
              </a:gs>
              <a:gs pos="67000">
                <a:srgbClr val="8B9F35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2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37" name="文本框 36"/>
          <p:cNvSpPr txBox="1"/>
          <p:nvPr/>
        </p:nvSpPr>
        <p:spPr bwMode="auto">
          <a:xfrm>
            <a:off x="513080" y="3368993"/>
            <a:ext cx="6483985" cy="1198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8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谢谢观看！</a:t>
            </a:r>
            <a:endParaRPr lang="en-US" sz="80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40" name="直接连接符 39"/>
          <p:cNvCxnSpPr>
            <a:cxnSpLocks/>
          </p:cNvCxnSpPr>
          <p:nvPr/>
        </p:nvCxnSpPr>
        <p:spPr bwMode="auto">
          <a:xfrm>
            <a:off x="560705" y="4834890"/>
            <a:ext cx="3617595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 bwMode="auto">
          <a:xfrm>
            <a:off x="635" y="0"/>
            <a:ext cx="12191365" cy="867410"/>
          </a:xfrm>
          <a:prstGeom prst="rect">
            <a:avLst/>
          </a:prstGeom>
          <a:gradFill>
            <a:gsLst>
              <a:gs pos="0">
                <a:srgbClr val="56796D"/>
              </a:gs>
              <a:gs pos="52000">
                <a:srgbClr val="56796D">
                  <a:alpha val="24000"/>
                </a:srgbClr>
              </a:gs>
              <a:gs pos="100000">
                <a:srgbClr val="C5D1B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cs typeface="微软雅黑"/>
            </a:endParaRPr>
          </a:p>
        </p:txBody>
      </p:sp>
      <p:pic>
        <p:nvPicPr>
          <p:cNvPr id="19" name="图片 18" descr="校标、校名-透空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60705" y="212725"/>
            <a:ext cx="1440000" cy="461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平行四边形 32"/>
          <p:cNvSpPr/>
          <p:nvPr/>
        </p:nvSpPr>
        <p:spPr bwMode="auto">
          <a:xfrm>
            <a:off x="2777490" y="1028065"/>
            <a:ext cx="2830195" cy="323850"/>
          </a:xfrm>
          <a:prstGeom prst="parallelogram">
            <a:avLst>
              <a:gd name="adj" fmla="val 25000"/>
            </a:avLst>
          </a:prstGeom>
          <a:solidFill>
            <a:srgbClr val="C9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bg1"/>
              </a:solidFill>
              <a:cs typeface="微软雅黑"/>
            </a:endParaRPr>
          </a:p>
        </p:txBody>
      </p:sp>
      <p:pic>
        <p:nvPicPr>
          <p:cNvPr id="3" name="图片 2" descr="05寻根性办学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 bwMode="auto">
          <a:xfrm>
            <a:off x="400050" y="1833218"/>
            <a:ext cx="11391900" cy="460301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cs typeface="微软雅黑"/>
            </a:endParaRPr>
          </a:p>
        </p:txBody>
      </p:sp>
      <p:sp>
        <p:nvSpPr>
          <p:cNvPr id="37" name="文本框 36"/>
          <p:cNvSpPr txBox="1"/>
          <p:nvPr/>
        </p:nvSpPr>
        <p:spPr bwMode="auto">
          <a:xfrm>
            <a:off x="614045" y="693420"/>
            <a:ext cx="4443095" cy="784225"/>
          </a:xfrm>
          <a:prstGeom prst="rect">
            <a:avLst/>
          </a:prstGeom>
          <a:noFill/>
        </p:spPr>
        <p:txBody>
          <a:bodyPr vert="horz" wrap="square" lIns="0" tIns="0" rIns="0" rtlCol="0">
            <a:spAutoFit/>
          </a:bodyPr>
          <a:lstStyle>
            <a:defPPr>
              <a:defRPr lang="zh-CN"/>
            </a:defPPr>
            <a:lvl1pPr>
              <a:defRPr sz="9600">
                <a:solidFill>
                  <a:srgbClr val="644F4E"/>
                </a:solidFill>
                <a:latin typeface="优设标题黑"/>
                <a:ea typeface="优设标题黑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CONTENTS</a:t>
            </a:r>
            <a:r>
              <a:rPr lang="en-US" sz="48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 </a:t>
            </a:r>
            <a:r>
              <a:rPr lang="zh-CN" sz="48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目录</a:t>
            </a: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2293197" y="2820299"/>
            <a:ext cx="31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644F4E"/>
                </a:solidFill>
                <a:latin typeface="微软雅黑"/>
                <a:ea typeface="微软雅黑"/>
                <a:cs typeface="微软雅黑"/>
              </a:rPr>
              <a:t>引言</a:t>
            </a:r>
            <a:endParaRPr lang="zh-CN" sz="2800" dirty="0">
              <a:solidFill>
                <a:srgbClr val="644F4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551127" y="2756748"/>
            <a:ext cx="627291" cy="627291"/>
          </a:xfrm>
          <a:prstGeom prst="ellipse">
            <a:avLst/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551127" y="4753202"/>
            <a:ext cx="627291" cy="627291"/>
          </a:xfrm>
          <a:prstGeom prst="ellipse">
            <a:avLst/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7159148" y="2756749"/>
            <a:ext cx="627291" cy="627291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159148" y="4753202"/>
            <a:ext cx="627291" cy="627291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715367" y="1524140"/>
            <a:ext cx="3924000" cy="69666"/>
            <a:chOff x="1033182" y="2076634"/>
            <a:chExt cx="2593149" cy="69666"/>
          </a:xfrm>
        </p:grpSpPr>
        <p:sp>
          <p:nvSpPr>
            <p:cNvPr id="36" name="矩形 35"/>
            <p:cNvSpPr/>
            <p:nvPr/>
          </p:nvSpPr>
          <p:spPr bwMode="auto">
            <a:xfrm>
              <a:off x="1033182" y="2076634"/>
              <a:ext cx="1274589" cy="69666"/>
            </a:xfrm>
            <a:prstGeom prst="rect">
              <a:avLst/>
            </a:prstGeom>
            <a:solidFill>
              <a:srgbClr val="C9D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bg1"/>
                </a:solidFill>
                <a:cs typeface="微软雅黑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2351742" y="2076634"/>
              <a:ext cx="1274589" cy="6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bg1"/>
                </a:solidFill>
                <a:cs typeface="微软雅黑"/>
              </a:endParaRPr>
            </a:p>
          </p:txBody>
        </p:sp>
      </p:grpSp>
      <p:sp>
        <p:nvSpPr>
          <p:cNvPr id="68" name="文本框 20"/>
          <p:cNvSpPr txBox="1"/>
          <p:nvPr/>
        </p:nvSpPr>
        <p:spPr bwMode="auto">
          <a:xfrm flipH="1">
            <a:off x="1536065" y="288671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/>
                <a:ea typeface="微软雅黑 Light"/>
              </a:defRPr>
            </a:lvl1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5" name="文本框 20"/>
          <p:cNvSpPr txBox="1"/>
          <p:nvPr/>
        </p:nvSpPr>
        <p:spPr bwMode="auto">
          <a:xfrm flipH="1">
            <a:off x="7134225" y="288671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/>
                <a:ea typeface="微软雅黑 Light"/>
              </a:defRPr>
            </a:lvl1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</p:sp>
      <p:sp>
        <p:nvSpPr>
          <p:cNvPr id="6" name="文本框 20"/>
          <p:cNvSpPr txBox="1"/>
          <p:nvPr/>
        </p:nvSpPr>
        <p:spPr bwMode="auto">
          <a:xfrm flipH="1">
            <a:off x="1532255" y="488315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/>
                <a:ea typeface="微软雅黑 Light"/>
              </a:defRPr>
            </a:lvl1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7" name="文本框 20"/>
          <p:cNvSpPr txBox="1"/>
          <p:nvPr/>
        </p:nvSpPr>
        <p:spPr bwMode="auto">
          <a:xfrm flipH="1">
            <a:off x="7134225" y="488315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/>
                <a:ea typeface="微软雅黑 Light"/>
              </a:defRPr>
            </a:lvl1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04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7966771" y="2820299"/>
            <a:ext cx="31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644F4E"/>
                </a:solidFill>
                <a:latin typeface="微软雅黑"/>
                <a:ea typeface="微软雅黑"/>
                <a:cs typeface="微软雅黑"/>
              </a:rPr>
              <a:t>问题分析</a:t>
            </a:r>
            <a:endParaRPr lang="zh-CN" sz="2800" dirty="0">
              <a:solidFill>
                <a:srgbClr val="644F4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2238835" y="4805237"/>
            <a:ext cx="31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644F4E"/>
                </a:solidFill>
                <a:latin typeface="微软雅黑"/>
                <a:ea typeface="微软雅黑"/>
                <a:cs typeface="微软雅黑"/>
              </a:rPr>
              <a:t>问题求解</a:t>
            </a:r>
            <a:endParaRPr lang="zh-CN" sz="2800" dirty="0">
              <a:solidFill>
                <a:srgbClr val="644F4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7986463" y="4820930"/>
            <a:ext cx="31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644F4E"/>
                </a:solidFill>
                <a:latin typeface="微软雅黑"/>
                <a:ea typeface="微软雅黑"/>
                <a:cs typeface="微软雅黑"/>
              </a:rPr>
              <a:t>实验</a:t>
            </a:r>
            <a:endParaRPr lang="zh-CN" sz="2800" dirty="0">
              <a:solidFill>
                <a:srgbClr val="644F4E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9" name="图片 8" descr="校标、校名-透空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299700" y="356870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图片 16" descr="WechatIMG37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-33020" y="0"/>
            <a:ext cx="12235815" cy="6858000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9" name="单圆角矩形 8"/>
          <p:cNvSpPr/>
          <p:nvPr/>
        </p:nvSpPr>
        <p:spPr bwMode="auto">
          <a:xfrm>
            <a:off x="0" y="2476500"/>
            <a:ext cx="12192000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5" name="单圆角矩形 4"/>
          <p:cNvSpPr/>
          <p:nvPr/>
        </p:nvSpPr>
        <p:spPr bwMode="auto"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pic>
        <p:nvPicPr>
          <p:cNvPr id="3" name="图片 2" descr="底图-04"/>
          <p:cNvPicPr>
            <a:picLocks noChangeAspect="1"/>
          </p:cNvPicPr>
          <p:nvPr/>
        </p:nvPicPr>
        <p:blipFill>
          <a:blip r:embed="rId4"/>
          <a:srcRect r="4676"/>
          <a:stretch/>
        </p:blipFill>
        <p:spPr bwMode="auto"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/>
          </p:cNvCxnSpPr>
          <p:nvPr/>
        </p:nvCxnSpPr>
        <p:spPr bwMode="auto"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 bwMode="auto">
          <a:xfrm>
            <a:off x="1862397" y="3035598"/>
            <a:ext cx="32146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引言</a:t>
            </a:r>
            <a:endParaRPr lang="zh-CN" sz="5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文本框 17"/>
          <p:cNvSpPr txBox="1"/>
          <p:nvPr/>
        </p:nvSpPr>
        <p:spPr bwMode="auto"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8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pic>
        <p:nvPicPr>
          <p:cNvPr id="8" name="图片 7" descr="校标、校名-透空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" name="图片 10" descr="底图-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文科组团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95515" y="1640840"/>
            <a:ext cx="3580130" cy="3580130"/>
          </a:xfrm>
          <a:prstGeom prst="rect">
            <a:avLst/>
          </a:prstGeom>
        </p:spPr>
      </p:pic>
      <p:pic>
        <p:nvPicPr>
          <p:cNvPr id="4" name="图片 3" descr="未标题-2_画板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8B9F35">
                    <a:alpha val="63000"/>
                  </a:srgbClr>
                </a:gs>
                <a:gs pos="100000">
                  <a:srgbClr val="8B9F3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/>
        </p:nvPicPr>
        <p:blipFill>
          <a:blip r:embed="rId3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11" name="任意多边形 9"/>
          <p:cNvSpPr/>
          <p:nvPr/>
        </p:nvSpPr>
        <p:spPr bwMode="auto">
          <a:xfrm>
            <a:off x="3197860" y="2880995"/>
            <a:ext cx="5793105" cy="347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71" h="5567" extrusionOk="0">
                <a:moveTo>
                  <a:pt x="4636" y="0"/>
                </a:moveTo>
                <a:cubicBezTo>
                  <a:pt x="7196" y="0"/>
                  <a:pt x="9271" y="2075"/>
                  <a:pt x="9271" y="4636"/>
                </a:cubicBezTo>
                <a:cubicBezTo>
                  <a:pt x="9271" y="4936"/>
                  <a:pt x="9242" y="5229"/>
                  <a:pt x="9188" y="5513"/>
                </a:cubicBezTo>
                <a:lnTo>
                  <a:pt x="9177" y="5567"/>
                </a:lnTo>
                <a:lnTo>
                  <a:pt x="94" y="5567"/>
                </a:lnTo>
                <a:lnTo>
                  <a:pt x="83" y="5513"/>
                </a:lnTo>
                <a:cubicBezTo>
                  <a:pt x="29" y="5229"/>
                  <a:pt x="0" y="4936"/>
                  <a:pt x="0" y="4636"/>
                </a:cubicBezTo>
                <a:cubicBezTo>
                  <a:pt x="0" y="2075"/>
                  <a:pt x="2075" y="0"/>
                  <a:pt x="4636" y="0"/>
                </a:cubicBezTo>
                <a:close/>
              </a:path>
            </a:pathLst>
          </a:custGeom>
          <a:noFill/>
          <a:ln w="12700" cap="rnd">
            <a:solidFill>
              <a:srgbClr val="927F76">
                <a:alpha val="20000"/>
              </a:srgbClr>
            </a:solidFill>
            <a:prstDash val="sysDash"/>
          </a:ln>
          <a:effectLst>
            <a:outerShdw blurRad="215900" dist="762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10" name="任意多边形 14"/>
          <p:cNvSpPr/>
          <p:nvPr/>
        </p:nvSpPr>
        <p:spPr bwMode="auto">
          <a:xfrm>
            <a:off x="3984942" y="3829685"/>
            <a:ext cx="4218940" cy="25323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71" h="5567" extrusionOk="0">
                <a:moveTo>
                  <a:pt x="4636" y="0"/>
                </a:moveTo>
                <a:cubicBezTo>
                  <a:pt x="7196" y="0"/>
                  <a:pt x="9271" y="2075"/>
                  <a:pt x="9271" y="4636"/>
                </a:cubicBezTo>
                <a:cubicBezTo>
                  <a:pt x="9271" y="4936"/>
                  <a:pt x="9242" y="5229"/>
                  <a:pt x="9188" y="5513"/>
                </a:cubicBezTo>
                <a:lnTo>
                  <a:pt x="9177" y="5567"/>
                </a:lnTo>
                <a:lnTo>
                  <a:pt x="94" y="5567"/>
                </a:lnTo>
                <a:lnTo>
                  <a:pt x="83" y="5513"/>
                </a:lnTo>
                <a:cubicBezTo>
                  <a:pt x="29" y="5229"/>
                  <a:pt x="0" y="4936"/>
                  <a:pt x="0" y="4636"/>
                </a:cubicBezTo>
                <a:cubicBezTo>
                  <a:pt x="0" y="2075"/>
                  <a:pt x="2075" y="0"/>
                  <a:pt x="4636" y="0"/>
                </a:cubicBezTo>
                <a:close/>
              </a:path>
            </a:pathLst>
          </a:custGeom>
          <a:solidFill>
            <a:srgbClr val="56796D">
              <a:alpha val="35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17" name="任意多边形 15"/>
          <p:cNvSpPr/>
          <p:nvPr/>
        </p:nvSpPr>
        <p:spPr bwMode="auto">
          <a:xfrm>
            <a:off x="4385945" y="4307840"/>
            <a:ext cx="3416935" cy="2052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71" h="5567" extrusionOk="0">
                <a:moveTo>
                  <a:pt x="4636" y="0"/>
                </a:moveTo>
                <a:cubicBezTo>
                  <a:pt x="7196" y="0"/>
                  <a:pt x="9271" y="2075"/>
                  <a:pt x="9271" y="4636"/>
                </a:cubicBezTo>
                <a:cubicBezTo>
                  <a:pt x="9271" y="4936"/>
                  <a:pt x="9242" y="5229"/>
                  <a:pt x="9188" y="5513"/>
                </a:cubicBezTo>
                <a:lnTo>
                  <a:pt x="9177" y="5567"/>
                </a:lnTo>
                <a:lnTo>
                  <a:pt x="94" y="5567"/>
                </a:lnTo>
                <a:lnTo>
                  <a:pt x="83" y="5513"/>
                </a:lnTo>
                <a:cubicBezTo>
                  <a:pt x="29" y="5229"/>
                  <a:pt x="0" y="4936"/>
                  <a:pt x="0" y="4636"/>
                </a:cubicBezTo>
                <a:cubicBezTo>
                  <a:pt x="0" y="2075"/>
                  <a:pt x="2075" y="0"/>
                  <a:pt x="4636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18" name="任意多边形 16"/>
          <p:cNvSpPr/>
          <p:nvPr/>
        </p:nvSpPr>
        <p:spPr bwMode="auto">
          <a:xfrm>
            <a:off x="4777740" y="4775200"/>
            <a:ext cx="2633345" cy="15811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71" h="5567" extrusionOk="0">
                <a:moveTo>
                  <a:pt x="4636" y="0"/>
                </a:moveTo>
                <a:cubicBezTo>
                  <a:pt x="7196" y="0"/>
                  <a:pt x="9271" y="2075"/>
                  <a:pt x="9271" y="4636"/>
                </a:cubicBezTo>
                <a:cubicBezTo>
                  <a:pt x="9271" y="4936"/>
                  <a:pt x="9242" y="5229"/>
                  <a:pt x="9188" y="5513"/>
                </a:cubicBezTo>
                <a:lnTo>
                  <a:pt x="9177" y="5567"/>
                </a:lnTo>
                <a:lnTo>
                  <a:pt x="94" y="5567"/>
                </a:lnTo>
                <a:lnTo>
                  <a:pt x="83" y="5513"/>
                </a:lnTo>
                <a:cubicBezTo>
                  <a:pt x="29" y="5229"/>
                  <a:pt x="0" y="4936"/>
                  <a:pt x="0" y="4636"/>
                </a:cubicBezTo>
                <a:cubicBezTo>
                  <a:pt x="0" y="2075"/>
                  <a:pt x="2075" y="0"/>
                  <a:pt x="4636" y="0"/>
                </a:cubicBezTo>
                <a:close/>
              </a:path>
            </a:pathLst>
          </a:custGeom>
          <a:gradFill>
            <a:gsLst>
              <a:gs pos="0">
                <a:srgbClr val="82A09A"/>
              </a:gs>
              <a:gs pos="44000">
                <a:srgbClr val="8B9F35"/>
              </a:gs>
              <a:gs pos="100000">
                <a:srgbClr val="8B9F35"/>
              </a:gs>
            </a:gsLst>
            <a:path path="circle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ClrTx/>
              <a:buSzTx/>
              <a:buFontTx/>
              <a:defRPr/>
            </a:pPr>
            <a:endParaRPr lang="zh-CN" sz="2400" b="1" spc="15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 bwMode="auto">
          <a:xfrm>
            <a:off x="1649412" y="6360160"/>
            <a:ext cx="88900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>
            <a:outerShdw blurRad="1143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 bwMode="auto">
          <a:xfrm>
            <a:off x="8053705" y="3590925"/>
            <a:ext cx="747395" cy="746760"/>
          </a:xfrm>
          <a:prstGeom prst="ellipse">
            <a:avLst/>
          </a:prstGeom>
          <a:solidFill>
            <a:schemeClr val="bg1"/>
          </a:solidFill>
          <a:ln>
            <a:solidFill>
              <a:srgbClr val="82A09A"/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64" name="椭圆 63"/>
          <p:cNvSpPr/>
          <p:nvPr/>
        </p:nvSpPr>
        <p:spPr bwMode="auto">
          <a:xfrm>
            <a:off x="8138160" y="3674110"/>
            <a:ext cx="579120" cy="579755"/>
          </a:xfrm>
          <a:prstGeom prst="ellipse">
            <a:avLst/>
          </a:prstGeom>
          <a:gradFill>
            <a:gsLst>
              <a:gs pos="0">
                <a:srgbClr val="82A09A"/>
              </a:gs>
              <a:gs pos="44000">
                <a:srgbClr val="56796D"/>
              </a:gs>
              <a:gs pos="100000">
                <a:srgbClr val="56796D"/>
              </a:gs>
            </a:gsLst>
            <a:path path="circle"/>
          </a:gradFill>
          <a:ln>
            <a:noFill/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5782945" y="2576195"/>
            <a:ext cx="747395" cy="746760"/>
          </a:xfrm>
          <a:prstGeom prst="ellipse">
            <a:avLst/>
          </a:prstGeom>
          <a:solidFill>
            <a:schemeClr val="bg1"/>
          </a:solidFill>
          <a:ln>
            <a:solidFill>
              <a:srgbClr val="82A09A"/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5867083" y="2659698"/>
            <a:ext cx="579120" cy="579755"/>
          </a:xfrm>
          <a:prstGeom prst="ellipse">
            <a:avLst/>
          </a:prstGeom>
          <a:gradFill>
            <a:gsLst>
              <a:gs pos="0">
                <a:srgbClr val="82A09A"/>
              </a:gs>
              <a:gs pos="44000">
                <a:srgbClr val="56796D"/>
              </a:gs>
              <a:gs pos="100000">
                <a:srgbClr val="56796D"/>
              </a:gs>
            </a:gsLst>
            <a:path path="circle"/>
          </a:gradFill>
          <a:ln>
            <a:noFill/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3407410" y="3590925"/>
            <a:ext cx="747395" cy="746760"/>
          </a:xfrm>
          <a:prstGeom prst="ellipse">
            <a:avLst/>
          </a:prstGeom>
          <a:solidFill>
            <a:schemeClr val="bg1"/>
          </a:solidFill>
          <a:ln>
            <a:solidFill>
              <a:srgbClr val="82A09A"/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3491548" y="3674428"/>
            <a:ext cx="579120" cy="579755"/>
          </a:xfrm>
          <a:prstGeom prst="ellipse">
            <a:avLst/>
          </a:prstGeom>
          <a:gradFill>
            <a:gsLst>
              <a:gs pos="0">
                <a:srgbClr val="82A09A"/>
              </a:gs>
              <a:gs pos="44000">
                <a:srgbClr val="56796D"/>
              </a:gs>
              <a:gs pos="100000">
                <a:srgbClr val="56796D"/>
              </a:gs>
            </a:gsLst>
            <a:path path="circle"/>
          </a:gradFill>
          <a:ln>
            <a:noFill/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endParaRPr lang="zh-CN">
              <a:latin typeface="微软雅黑"/>
              <a:ea typeface="微软雅黑"/>
            </a:endParaRPr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 bwMode="auto">
          <a:xfrm>
            <a:off x="5374322" y="6028055"/>
            <a:ext cx="1440180" cy="0"/>
          </a:xfrm>
          <a:prstGeom prst="line">
            <a:avLst/>
          </a:prstGeom>
          <a:ln cap="flat">
            <a:gradFill>
              <a:gsLst>
                <a:gs pos="0">
                  <a:srgbClr val="AFC6FF">
                    <a:alpha val="0"/>
                  </a:srgbClr>
                </a:gs>
                <a:gs pos="50000">
                  <a:srgbClr val="FFFFFF"/>
                </a:gs>
                <a:gs pos="100000">
                  <a:srgbClr val="376FFF">
                    <a:alpha val="0"/>
                  </a:srgbClr>
                </a:gs>
              </a:gsLst>
              <a:lin ang="10800000" scaled="1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形 6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mc="http://schemas.openxmlformats.org/markup-compatibility/2006" xmlns:w="http://schemas.openxmlformats.org/wordprocessingml/2006/main" xmlns:m="http://schemas.openxmlformats.org/officeDocument/2006/math" xmlns="" r:embed="rId5"/>
              </a:ext>
            </a:extLst>
          </a:blip>
          <a:stretch/>
        </p:blipFill>
        <p:spPr bwMode="auto">
          <a:xfrm>
            <a:off x="6017895" y="2788920"/>
            <a:ext cx="288000" cy="288000"/>
          </a:xfrm>
          <a:prstGeom prst="rect">
            <a:avLst/>
          </a:prstGeom>
        </p:spPr>
      </p:pic>
      <p:pic>
        <p:nvPicPr>
          <p:cNvPr id="67" name="图形 6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mc="http://schemas.openxmlformats.org/markup-compatibility/2006" xmlns:w="http://schemas.openxmlformats.org/wordprocessingml/2006/main" xmlns:m="http://schemas.openxmlformats.org/officeDocument/2006/math" xmlns="" r:embed="rId7"/>
              </a:ext>
            </a:extLst>
          </a:blip>
          <a:stretch/>
        </p:blipFill>
        <p:spPr bwMode="auto">
          <a:xfrm>
            <a:off x="3604895" y="3791585"/>
            <a:ext cx="324000" cy="324000"/>
          </a:xfrm>
          <a:prstGeom prst="rect">
            <a:avLst/>
          </a:prstGeom>
        </p:spPr>
      </p:pic>
      <p:pic>
        <p:nvPicPr>
          <p:cNvPr id="72" name="图形 7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:mc="http://schemas.openxmlformats.org/markup-compatibility/2006" xmlns:w="http://schemas.openxmlformats.org/wordprocessingml/2006/main" xmlns:m="http://schemas.openxmlformats.org/officeDocument/2006/math" xmlns="" r:embed="rId9"/>
              </a:ext>
            </a:extLst>
          </a:blip>
          <a:stretch/>
        </p:blipFill>
        <p:spPr bwMode="auto">
          <a:xfrm>
            <a:off x="8277225" y="3818890"/>
            <a:ext cx="288000" cy="2732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5183855" y="2003862"/>
            <a:ext cx="349746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latin typeface="微软雅黑"/>
                <a:ea typeface="微软雅黑"/>
              </a:rPr>
              <a:t>使书院取得最高的团体总分</a:t>
            </a:r>
            <a:endParaRPr lang="zh-CN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424545" y="141458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 smtClean="0">
                <a:latin typeface="微软雅黑"/>
                <a:ea typeface="微软雅黑"/>
              </a:rPr>
              <a:t>目的是什么？</a:t>
            </a:r>
            <a:endParaRPr lang="zh-CN" sz="28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885555" y="3756009"/>
            <a:ext cx="31108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latin typeface="微软雅黑"/>
                <a:ea typeface="微软雅黑"/>
              </a:rPr>
              <a:t>收集志愿后内部筛选，再进行调剂</a:t>
            </a:r>
            <a:endParaRPr lang="en-US" altLang="zh-CN" dirty="0" smtClean="0">
              <a:latin typeface="微软雅黑"/>
              <a:ea typeface="微软雅黑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/>
                <a:ea typeface="微软雅黑"/>
              </a:rPr>
              <a:t>无法最大化发挥每位同学的特长，得到最高的团体总分</a:t>
            </a:r>
            <a:endParaRPr lang="zh-CN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8888710" y="331472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 smtClean="0">
                <a:latin typeface="微软雅黑"/>
                <a:ea typeface="微软雅黑"/>
              </a:rPr>
              <a:t>现行方案以及其问题</a:t>
            </a:r>
            <a:endParaRPr lang="zh-CN" sz="28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835978" y="3737771"/>
            <a:ext cx="244094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latin typeface="微软雅黑"/>
                <a:ea typeface="微软雅黑"/>
              </a:rPr>
              <a:t>实用需要＋机缘巧合</a:t>
            </a:r>
            <a:endParaRPr lang="zh-CN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814322" y="322233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/>
                <a:ea typeface="微软雅黑"/>
              </a:rPr>
              <a:t>为什么选择这个题目？</a:t>
            </a:r>
            <a:endParaRPr lang="zh-CN" sz="2800" b="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2" name="椭圆 1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4" name="文本框 17"/>
          <p:cNvSpPr txBox="1"/>
          <p:nvPr/>
        </p:nvSpPr>
        <p:spPr bwMode="auto">
          <a:xfrm rot="20700000">
            <a:off x="151765" y="144463"/>
            <a:ext cx="1009650" cy="64515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引言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图片 2" descr="北大楼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700" y="0"/>
            <a:ext cx="1219009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0"/>
            <a:ext cx="12203430" cy="6857365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9" name="单圆角矩形 8"/>
          <p:cNvSpPr/>
          <p:nvPr/>
        </p:nvSpPr>
        <p:spPr bwMode="auto">
          <a:xfrm>
            <a:off x="0" y="2476500"/>
            <a:ext cx="12192000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5" name="单圆角矩形 4"/>
          <p:cNvSpPr/>
          <p:nvPr/>
        </p:nvSpPr>
        <p:spPr bwMode="auto"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pic>
        <p:nvPicPr>
          <p:cNvPr id="11" name="图片 10" descr="底图-04"/>
          <p:cNvPicPr>
            <a:picLocks noChangeAspect="1"/>
          </p:cNvPicPr>
          <p:nvPr/>
        </p:nvPicPr>
        <p:blipFill>
          <a:blip r:embed="rId4"/>
          <a:srcRect r="4676"/>
          <a:stretch/>
        </p:blipFill>
        <p:spPr bwMode="auto">
          <a:xfrm>
            <a:off x="356235" y="2873375"/>
            <a:ext cx="6939280" cy="1645920"/>
          </a:xfrm>
          <a:prstGeom prst="rect">
            <a:avLst/>
          </a:prstGeom>
        </p:spPr>
      </p:pic>
      <p:sp>
        <p:nvSpPr>
          <p:cNvPr id="10" name="文本框 17"/>
          <p:cNvSpPr txBox="1"/>
          <p:nvPr/>
        </p:nvSpPr>
        <p:spPr bwMode="auto">
          <a:xfrm>
            <a:off x="1862397" y="2967017"/>
            <a:ext cx="32146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问题分析</a:t>
            </a:r>
            <a:endParaRPr lang="zh-CN" sz="5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文本框 17"/>
          <p:cNvSpPr txBox="1"/>
          <p:nvPr/>
        </p:nvSpPr>
        <p:spPr bwMode="auto"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8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</p:sp>
      <p:pic>
        <p:nvPicPr>
          <p:cNvPr id="4" name="图片 3" descr="北大楼2"/>
          <p:cNvPicPr>
            <a:picLocks noChangeAspect="1"/>
          </p:cNvPicPr>
          <p:nvPr/>
        </p:nvPicPr>
        <p:blipFill>
          <a:blip r:embed="rId3"/>
          <a:srcRect l="21871" r="21870"/>
          <a:stretch/>
        </p:blipFill>
        <p:spPr bwMode="auto">
          <a:xfrm>
            <a:off x="7300278" y="1628775"/>
            <a:ext cx="3600000" cy="3600000"/>
          </a:xfrm>
          <a:prstGeom prst="rect">
            <a:avLst/>
          </a:prstGeom>
        </p:spPr>
      </p:pic>
      <p:pic>
        <p:nvPicPr>
          <p:cNvPr id="14" name="图片 13" descr="校标、校名-透空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 descr="底图-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未标题-2_画板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56796D">
                    <a:alpha val="55000"/>
                  </a:srgbClr>
                </a:gs>
                <a:gs pos="100000">
                  <a:srgbClr val="56796D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11" name="任意多边形: 形状 10"/>
          <p:cNvSpPr/>
          <p:nvPr/>
        </p:nvSpPr>
        <p:spPr bwMode="auto">
          <a:xfrm>
            <a:off x="6745605" y="1320165"/>
            <a:ext cx="5446395" cy="5537835"/>
          </a:xfrm>
          <a:custGeom>
            <a:avLst/>
            <a:gdLst>
              <a:gd name="connsiteX0" fmla="*/ 1434166 w 5642440"/>
              <a:gd name="connsiteY0" fmla="*/ 0 h 5736665"/>
              <a:gd name="connsiteX1" fmla="*/ 5642440 w 5642440"/>
              <a:gd name="connsiteY1" fmla="*/ 0 h 5736665"/>
              <a:gd name="connsiteX2" fmla="*/ 5642440 w 5642440"/>
              <a:gd name="connsiteY2" fmla="*/ 5736665 h 5736665"/>
              <a:gd name="connsiteX3" fmla="*/ 0 w 5642440"/>
              <a:gd name="connsiteY3" fmla="*/ 5736665 h 573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440" h="5736665" extrusionOk="0">
                <a:moveTo>
                  <a:pt x="1434166" y="0"/>
                </a:moveTo>
                <a:lnTo>
                  <a:pt x="5642440" y="0"/>
                </a:lnTo>
                <a:lnTo>
                  <a:pt x="5642440" y="5736665"/>
                </a:lnTo>
                <a:lnTo>
                  <a:pt x="0" y="5736665"/>
                </a:lnTo>
                <a:close/>
              </a:path>
            </a:pathLst>
          </a:custGeom>
          <a:blipFill>
            <a:blip r:embed="rId3"/>
            <a:tile tx="-927100" ty="-101600" sx="17000" sy="170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微软雅黑"/>
            </a:endParaRPr>
          </a:p>
        </p:txBody>
      </p:sp>
      <p:pic>
        <p:nvPicPr>
          <p:cNvPr id="6" name="图片 5" descr="建筑-10"/>
          <p:cNvPicPr>
            <a:picLocks noChangeAspect="1"/>
          </p:cNvPicPr>
          <p:nvPr/>
        </p:nvPicPr>
        <p:blipFill>
          <a:blip r:embed="rId4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13" name="平行四边形 12"/>
          <p:cNvSpPr/>
          <p:nvPr/>
        </p:nvSpPr>
        <p:spPr bwMode="auto">
          <a:xfrm>
            <a:off x="3222973" y="3620026"/>
            <a:ext cx="3367976" cy="2053700"/>
          </a:xfrm>
          <a:prstGeom prst="parallelogram">
            <a:avLst>
              <a:gd name="adj" fmla="val 25821"/>
            </a:avLst>
          </a:prstGeom>
          <a:solidFill>
            <a:srgbClr val="82A09A"/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 dirty="0">
              <a:cs typeface="微软雅黑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1278255" y="1863725"/>
            <a:ext cx="3284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56796D"/>
                </a:solidFill>
                <a:latin typeface="微软雅黑"/>
                <a:ea typeface="微软雅黑"/>
                <a:cs typeface="微软雅黑"/>
              </a:rPr>
              <a:t>如何让书院的团体总分最高？</a:t>
            </a:r>
            <a:endParaRPr lang="zh-CN" sz="2000" b="1" dirty="0">
              <a:solidFill>
                <a:srgbClr val="56796D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1256103" y="2393298"/>
            <a:ext cx="4399915" cy="12126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spc="1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/>
                <a:ea typeface="微软雅黑"/>
                <a:cs typeface="微软雅黑"/>
              </a:rPr>
              <a:t>团体总分由各个单项分数相加而来，而单项分数取决于排名，因此需要先确定非目标书院的报名情况，再以目标书院的团体总分作为目标函数，求解目标函数的最大值，优化目标书院的报名策略</a:t>
            </a:r>
            <a:endParaRPr lang="zh-CN" sz="1400" spc="100" dirty="0">
              <a:solidFill>
                <a:srgbClr val="000000">
                  <a:lumMod val="50000"/>
                  <a:lumOff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5217467" y="1808053"/>
            <a:ext cx="364923" cy="377508"/>
          </a:xfrm>
          <a:prstGeom prst="parallelogram">
            <a:avLst>
              <a:gd name="adj" fmla="val 24138"/>
            </a:avLst>
          </a:prstGeom>
          <a:solidFill>
            <a:srgbClr val="82A09A">
              <a:alpha val="57000"/>
            </a:srgbClr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cs typeface="微软雅黑"/>
            </a:endParaRPr>
          </a:p>
        </p:txBody>
      </p:sp>
      <p:cxnSp>
        <p:nvCxnSpPr>
          <p:cNvPr id="22" name="直接连接符 21"/>
          <p:cNvCxnSpPr>
            <a:cxnSpLocks/>
          </p:cNvCxnSpPr>
          <p:nvPr/>
        </p:nvCxnSpPr>
        <p:spPr bwMode="auto">
          <a:xfrm>
            <a:off x="1323340" y="2361565"/>
            <a:ext cx="4354830" cy="0"/>
          </a:xfrm>
          <a:prstGeom prst="line">
            <a:avLst/>
          </a:prstGeom>
          <a:ln w="11430">
            <a:solidFill>
              <a:srgbClr val="82A09A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23" name="平行四边形 22"/>
          <p:cNvSpPr/>
          <p:nvPr/>
        </p:nvSpPr>
        <p:spPr bwMode="auto">
          <a:xfrm>
            <a:off x="365476" y="3620026"/>
            <a:ext cx="3303575" cy="2053700"/>
          </a:xfrm>
          <a:prstGeom prst="parallelogram">
            <a:avLst>
              <a:gd name="adj" fmla="val 25821"/>
            </a:avLst>
          </a:prstGeom>
          <a:solidFill>
            <a:srgbClr val="82A09A"/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cs typeface="微软雅黑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915826" y="3691899"/>
            <a:ext cx="2224274" cy="509059"/>
            <a:chOff x="1841" y="6334"/>
            <a:chExt cx="3766" cy="1022"/>
          </a:xfrm>
        </p:grpSpPr>
        <p:sp>
          <p:nvSpPr>
            <p:cNvPr id="24" name="矩形: 圆角 57"/>
            <p:cNvSpPr/>
            <p:nvPr/>
          </p:nvSpPr>
          <p:spPr bwMode="auto">
            <a:xfrm>
              <a:off x="1841" y="6345"/>
              <a:ext cx="2063" cy="64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  <a:prstDash val="solid"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cs typeface="微软雅黑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1868" y="6334"/>
              <a:ext cx="3739" cy="1022"/>
            </a:xfrm>
            <a:prstGeom prst="rect">
              <a:avLst/>
            </a:prstGeom>
            <a:noFill/>
          </p:spPr>
          <p:txBody>
            <a:bodyPr wrap="square"/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56796D"/>
                  </a:solidFill>
                  <a:latin typeface="微软雅黑"/>
                  <a:ea typeface="微软雅黑"/>
                  <a:cs typeface="微软雅黑"/>
                </a:rPr>
                <a:t>Question 1</a:t>
              </a:r>
              <a:endParaRPr lang="en-US" sz="1400" b="1" dirty="0">
                <a:solidFill>
                  <a:srgbClr val="56796D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27" name="矩形 26"/>
          <p:cNvSpPr/>
          <p:nvPr/>
        </p:nvSpPr>
        <p:spPr bwMode="auto">
          <a:xfrm>
            <a:off x="883654" y="4318354"/>
            <a:ext cx="2226945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spc="100" dirty="0" smtClean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非目标书院的报名情况难以确定</a:t>
            </a:r>
            <a:endParaRPr lang="zh-CN" sz="1600" spc="100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3792274" y="3708943"/>
            <a:ext cx="1398480" cy="307118"/>
            <a:chOff x="1934" y="5492"/>
            <a:chExt cx="2320" cy="679"/>
          </a:xfrm>
        </p:grpSpPr>
        <p:sp>
          <p:nvSpPr>
            <p:cNvPr id="31" name="矩形: 圆角 57"/>
            <p:cNvSpPr/>
            <p:nvPr/>
          </p:nvSpPr>
          <p:spPr bwMode="auto">
            <a:xfrm>
              <a:off x="1934" y="5523"/>
              <a:ext cx="2063" cy="64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  <a:prstDash val="solid"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cs typeface="微软雅黑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2004" y="5492"/>
              <a:ext cx="2250" cy="606"/>
            </a:xfrm>
            <a:prstGeom prst="rect">
              <a:avLst/>
            </a:prstGeom>
            <a:noFill/>
          </p:spPr>
          <p:txBody>
            <a:bodyPr wrap="square"/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56796D"/>
                  </a:solidFill>
                  <a:latin typeface="微软雅黑"/>
                  <a:ea typeface="微软雅黑"/>
                  <a:cs typeface="微软雅黑"/>
                </a:rPr>
                <a:t>Question 2</a:t>
              </a:r>
              <a:endParaRPr lang="en-US" sz="1400" b="1" dirty="0">
                <a:solidFill>
                  <a:srgbClr val="56796D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2" name="文本框 17"/>
          <p:cNvSpPr txBox="1"/>
          <p:nvPr/>
        </p:nvSpPr>
        <p:spPr bwMode="auto">
          <a:xfrm rot="20700000">
            <a:off x="151765" y="144463"/>
            <a:ext cx="1009650" cy="64515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</p:sp>
      <p:sp>
        <p:nvSpPr>
          <p:cNvPr id="3" name="文本框 2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问题分析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752727" y="4304775"/>
            <a:ext cx="2226945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spc="100" dirty="0" smtClean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目标函数非线性且难以表达，不易求解</a:t>
            </a:r>
            <a:endParaRPr lang="zh-CN" sz="1600" spc="100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图片 2" descr="WechatIMG3752"/>
          <p:cNvPicPr>
            <a:picLocks noChangeAspect="1"/>
          </p:cNvPicPr>
          <p:nvPr/>
        </p:nvPicPr>
        <p:blipFill>
          <a:blip r:embed="rId3"/>
          <a:srcRect t="15855"/>
          <a:stretch/>
        </p:blipFill>
        <p:spPr bwMode="auto">
          <a:xfrm>
            <a:off x="0" y="0"/>
            <a:ext cx="1222565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-33020" y="-635"/>
            <a:ext cx="12258675" cy="6858000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9" name="单圆角矩形 8"/>
          <p:cNvSpPr/>
          <p:nvPr/>
        </p:nvSpPr>
        <p:spPr bwMode="auto">
          <a:xfrm>
            <a:off x="0" y="2476500"/>
            <a:ext cx="12225020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5" name="单圆角矩形 4"/>
          <p:cNvSpPr/>
          <p:nvPr/>
        </p:nvSpPr>
        <p:spPr bwMode="auto"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pic>
        <p:nvPicPr>
          <p:cNvPr id="8" name="图片 7" descr="底图-04"/>
          <p:cNvPicPr>
            <a:picLocks noChangeAspect="1"/>
          </p:cNvPicPr>
          <p:nvPr/>
        </p:nvPicPr>
        <p:blipFill>
          <a:blip r:embed="rId4"/>
          <a:srcRect r="4676"/>
          <a:stretch/>
        </p:blipFill>
        <p:spPr bwMode="auto"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/>
          </p:cNvCxnSpPr>
          <p:nvPr/>
        </p:nvCxnSpPr>
        <p:spPr bwMode="auto"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 bwMode="auto">
          <a:xfrm>
            <a:off x="1748610" y="2966878"/>
            <a:ext cx="32146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问题求解</a:t>
            </a:r>
            <a:endParaRPr lang="zh-CN" sz="5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文本框 17"/>
          <p:cNvSpPr txBox="1"/>
          <p:nvPr/>
        </p:nvSpPr>
        <p:spPr bwMode="auto"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88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pic>
        <p:nvPicPr>
          <p:cNvPr id="4" name="图片 3" descr="WechatIMG3752"/>
          <p:cNvPicPr>
            <a:picLocks noChangeAspect="1"/>
          </p:cNvPicPr>
          <p:nvPr/>
        </p:nvPicPr>
        <p:blipFill>
          <a:blip r:embed="rId3"/>
          <a:srcRect l="263" t="-9" r="33072" b="9"/>
          <a:stretch/>
        </p:blipFill>
        <p:spPr bwMode="auto">
          <a:xfrm>
            <a:off x="7300599" y="1697363"/>
            <a:ext cx="3600000" cy="3600000"/>
          </a:xfrm>
          <a:prstGeom prst="rect">
            <a:avLst/>
          </a:prstGeom>
        </p:spPr>
      </p:pic>
      <p:pic>
        <p:nvPicPr>
          <p:cNvPr id="14" name="图片 13" descr="校标、校名-透空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 descr="底图-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未标题-2_画板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8B9F35">
                    <a:alpha val="63000"/>
                  </a:srgbClr>
                </a:gs>
                <a:gs pos="100000">
                  <a:srgbClr val="8B9F3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3" name="对象1"/>
          <p:cNvSpPr/>
          <p:nvPr/>
        </p:nvSpPr>
        <p:spPr bwMode="auto">
          <a:xfrm>
            <a:off x="4843351" y="3131401"/>
            <a:ext cx="7365337" cy="1330928"/>
          </a:xfrm>
          <a:custGeom>
            <a:avLst/>
            <a:gdLst/>
            <a:ahLst/>
            <a:cxnLst/>
            <a:rect l="l" t="t" r="r" b="b"/>
            <a:pathLst>
              <a:path w="6409944" h="1143000" extrusionOk="0">
                <a:moveTo>
                  <a:pt x="9144" y="1143000"/>
                </a:moveTo>
                <a:lnTo>
                  <a:pt x="6391656" y="1143000"/>
                </a:lnTo>
                <a:cubicBezTo>
                  <a:pt x="6400800" y="1143000"/>
                  <a:pt x="6409944" y="1133856"/>
                  <a:pt x="6409944" y="1133856"/>
                </a:cubicBezTo>
                <a:lnTo>
                  <a:pt x="6409944" y="9144"/>
                </a:lnTo>
                <a:cubicBezTo>
                  <a:pt x="6409944" y="9144"/>
                  <a:pt x="6400800" y="0"/>
                  <a:pt x="6391656" y="0"/>
                </a:cubicBezTo>
                <a:lnTo>
                  <a:pt x="9144" y="0"/>
                </a:lnTo>
                <a:cubicBezTo>
                  <a:pt x="0" y="0"/>
                  <a:pt x="0" y="9144"/>
                  <a:pt x="0" y="18288"/>
                </a:cubicBezTo>
                <a:lnTo>
                  <a:pt x="548640" y="566928"/>
                </a:lnTo>
                <a:cubicBezTo>
                  <a:pt x="548640" y="566928"/>
                  <a:pt x="548640" y="576072"/>
                  <a:pt x="548640" y="576072"/>
                </a:cubicBezTo>
                <a:lnTo>
                  <a:pt x="0" y="1124712"/>
                </a:lnTo>
                <a:cubicBezTo>
                  <a:pt x="0" y="1133856"/>
                  <a:pt x="0" y="1143000"/>
                  <a:pt x="9144" y="1143000"/>
                </a:cubicBezTo>
              </a:path>
            </a:pathLst>
          </a:custGeom>
          <a:gradFill>
            <a:gsLst>
              <a:gs pos="0">
                <a:schemeClr val="lt1">
                  <a:alpha val="0"/>
                </a:schemeClr>
              </a:gs>
              <a:gs pos="100000">
                <a:srgbClr val="C9D8D1"/>
              </a:gs>
            </a:gsLst>
            <a:lin ang="108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007745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endParaRPr lang="zh-CN" sz="1600" spc="15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4" name="对象2"/>
          <p:cNvSpPr/>
          <p:nvPr/>
        </p:nvSpPr>
        <p:spPr bwMode="auto">
          <a:xfrm>
            <a:off x="3489779" y="1638514"/>
            <a:ext cx="8718909" cy="1318358"/>
          </a:xfrm>
          <a:custGeom>
            <a:avLst/>
            <a:gdLst>
              <a:gd name="connsiteX0" fmla="*/ 1722 w 11918"/>
              <a:gd name="connsiteY0" fmla="*/ 1783 h 1783"/>
              <a:gd name="connsiteX1" fmla="*/ 1665 w 11918"/>
              <a:gd name="connsiteY1" fmla="*/ 1754 h 1783"/>
              <a:gd name="connsiteX2" fmla="*/ 1636 w 11918"/>
              <a:gd name="connsiteY2" fmla="*/ 1740 h 1783"/>
              <a:gd name="connsiteX3" fmla="*/ 9 w 11918"/>
              <a:gd name="connsiteY3" fmla="*/ 127 h 1783"/>
              <a:gd name="connsiteX4" fmla="*/ 253 w 11918"/>
              <a:gd name="connsiteY4" fmla="*/ 8 h 1783"/>
              <a:gd name="connsiteX5" fmla="*/ 11810 w 11918"/>
              <a:gd name="connsiteY5" fmla="*/ 0 h 1783"/>
              <a:gd name="connsiteX6" fmla="*/ 11918 w 11918"/>
              <a:gd name="connsiteY6" fmla="*/ 69 h 1783"/>
              <a:gd name="connsiteX7" fmla="*/ 11918 w 11918"/>
              <a:gd name="connsiteY7" fmla="*/ 1697 h 1783"/>
              <a:gd name="connsiteX8" fmla="*/ 11831 w 11918"/>
              <a:gd name="connsiteY8" fmla="*/ 1783 h 1783"/>
              <a:gd name="connsiteX9" fmla="*/ 1722 w 11918"/>
              <a:gd name="connsiteY9" fmla="*/ 1783 h 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8" h="1783" extrusionOk="0">
                <a:moveTo>
                  <a:pt x="1722" y="1783"/>
                </a:moveTo>
                <a:cubicBezTo>
                  <a:pt x="1694" y="1783"/>
                  <a:pt x="1679" y="1769"/>
                  <a:pt x="1665" y="1754"/>
                </a:cubicBezTo>
                <a:cubicBezTo>
                  <a:pt x="1650" y="1754"/>
                  <a:pt x="1650" y="1740"/>
                  <a:pt x="1636" y="1740"/>
                </a:cubicBezTo>
                <a:lnTo>
                  <a:pt x="9" y="127"/>
                </a:lnTo>
                <a:cubicBezTo>
                  <a:pt x="-49" y="69"/>
                  <a:pt x="181" y="8"/>
                  <a:pt x="253" y="8"/>
                </a:cubicBezTo>
                <a:lnTo>
                  <a:pt x="11810" y="0"/>
                </a:lnTo>
                <a:cubicBezTo>
                  <a:pt x="11897" y="28"/>
                  <a:pt x="11918" y="12"/>
                  <a:pt x="11918" y="69"/>
                </a:cubicBezTo>
                <a:lnTo>
                  <a:pt x="11918" y="1697"/>
                </a:lnTo>
                <a:cubicBezTo>
                  <a:pt x="11918" y="1754"/>
                  <a:pt x="11874" y="1783"/>
                  <a:pt x="11831" y="1783"/>
                </a:cubicBezTo>
                <a:lnTo>
                  <a:pt x="1722" y="1783"/>
                </a:lnTo>
              </a:path>
            </a:pathLst>
          </a:custGeom>
          <a:gradFill>
            <a:gsLst>
              <a:gs pos="0">
                <a:schemeClr val="lt1">
                  <a:alpha val="0"/>
                </a:schemeClr>
              </a:gs>
              <a:gs pos="100000">
                <a:srgbClr val="C9D8D1"/>
              </a:gs>
            </a:gsLst>
            <a:lin ang="108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018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endParaRPr lang="zh-CN" sz="1600" spc="15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6" name="对象3"/>
          <p:cNvSpPr/>
          <p:nvPr/>
        </p:nvSpPr>
        <p:spPr bwMode="auto">
          <a:xfrm>
            <a:off x="3474740" y="4636387"/>
            <a:ext cx="8718909" cy="1330928"/>
          </a:xfrm>
          <a:custGeom>
            <a:avLst/>
            <a:gdLst/>
            <a:ahLst/>
            <a:cxnLst/>
            <a:rect l="l" t="t" r="r" b="b"/>
            <a:pathLst>
              <a:path w="7580376" h="1143000" extrusionOk="0">
                <a:moveTo>
                  <a:pt x="1106424" y="0"/>
                </a:moveTo>
                <a:cubicBezTo>
                  <a:pt x="1088136" y="0"/>
                  <a:pt x="1078992" y="9144"/>
                  <a:pt x="1069848" y="18288"/>
                </a:cubicBezTo>
                <a:cubicBezTo>
                  <a:pt x="1060704" y="18288"/>
                  <a:pt x="1060704" y="27432"/>
                  <a:pt x="1051560" y="27432"/>
                </a:cubicBezTo>
                <a:lnTo>
                  <a:pt x="18288" y="1051560"/>
                </a:lnTo>
                <a:cubicBezTo>
                  <a:pt x="-18288" y="1088136"/>
                  <a:pt x="9144" y="1143000"/>
                  <a:pt x="54864" y="1143000"/>
                </a:cubicBezTo>
                <a:lnTo>
                  <a:pt x="7525512" y="1143000"/>
                </a:lnTo>
                <a:cubicBezTo>
                  <a:pt x="7552944" y="1143000"/>
                  <a:pt x="7580376" y="1124712"/>
                  <a:pt x="7580376" y="1088136"/>
                </a:cubicBezTo>
                <a:lnTo>
                  <a:pt x="7580376" y="54864"/>
                </a:lnTo>
                <a:cubicBezTo>
                  <a:pt x="7580376" y="18288"/>
                  <a:pt x="7552944" y="0"/>
                  <a:pt x="7525512" y="0"/>
                </a:cubicBezTo>
                <a:lnTo>
                  <a:pt x="1106424" y="0"/>
                </a:lnTo>
              </a:path>
            </a:pathLst>
          </a:custGeom>
          <a:gradFill>
            <a:gsLst>
              <a:gs pos="0">
                <a:schemeClr val="lt1">
                  <a:alpha val="0"/>
                </a:schemeClr>
              </a:gs>
              <a:gs pos="100000">
                <a:srgbClr val="C9D8D1"/>
              </a:gs>
            </a:gsLst>
            <a:lin ang="108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018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endParaRPr lang="zh-CN" sz="1600" spc="15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26" name="对象6"/>
          <p:cNvSpPr/>
          <p:nvPr/>
        </p:nvSpPr>
        <p:spPr bwMode="auto">
          <a:xfrm>
            <a:off x="4646696" y="3382948"/>
            <a:ext cx="851793" cy="851793"/>
          </a:xfrm>
          <a:custGeom>
            <a:avLst/>
            <a:gdLst/>
            <a:ahLst/>
            <a:cxnLst/>
            <a:rect l="l" t="t" r="r" b="b"/>
            <a:pathLst>
              <a:path w="731520" h="731520" extrusionOk="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rgbClr val="56796D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r>
              <a:rPr lang="en-US" sz="2400" b="1" dirty="0" smtClean="0">
                <a:latin typeface="微软雅黑"/>
                <a:ea typeface="微软雅黑"/>
                <a:cs typeface="Arial"/>
              </a:rPr>
              <a:t>01</a:t>
            </a:r>
            <a:endParaRPr lang="en-US" sz="2400" b="1" dirty="0">
              <a:latin typeface="微软雅黑"/>
              <a:ea typeface="微软雅黑"/>
              <a:cs typeface="Arial"/>
            </a:endParaRPr>
          </a:p>
        </p:txBody>
      </p:sp>
      <p:sp>
        <p:nvSpPr>
          <p:cNvPr id="27" name="对象7"/>
          <p:cNvSpPr/>
          <p:nvPr/>
        </p:nvSpPr>
        <p:spPr bwMode="auto">
          <a:xfrm>
            <a:off x="3463161" y="5517757"/>
            <a:ext cx="851793" cy="851793"/>
          </a:xfrm>
          <a:custGeom>
            <a:avLst/>
            <a:gdLst/>
            <a:ahLst/>
            <a:cxnLst/>
            <a:rect l="l" t="t" r="r" b="b"/>
            <a:pathLst>
              <a:path w="731520" h="731520" extrusionOk="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rgbClr val="56796D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  <a:defRPr/>
            </a:pPr>
            <a:r>
              <a:rPr lang="en-US" sz="2400" b="1" dirty="0" smtClean="0">
                <a:latin typeface="微软雅黑"/>
                <a:ea typeface="微软雅黑"/>
                <a:cs typeface="Arial"/>
              </a:rPr>
              <a:t>02</a:t>
            </a:r>
            <a:endParaRPr lang="en-US" sz="2400" b="1" dirty="0">
              <a:latin typeface="微软雅黑"/>
              <a:ea typeface="微软雅黑"/>
              <a:cs typeface="Arial"/>
            </a:endParaRPr>
          </a:p>
        </p:txBody>
      </p:sp>
      <p:sp>
        <p:nvSpPr>
          <p:cNvPr id="29" name="对象9"/>
          <p:cNvSpPr/>
          <p:nvPr/>
        </p:nvSpPr>
        <p:spPr bwMode="auto">
          <a:xfrm>
            <a:off x="537466" y="1792217"/>
            <a:ext cx="4059936" cy="4059936"/>
          </a:xfrm>
          <a:custGeom>
            <a:avLst/>
            <a:gdLst/>
            <a:ahLst/>
            <a:cxnLst/>
            <a:rect l="l" t="t" r="r" b="b"/>
            <a:pathLst>
              <a:path w="4059936" h="4059936" extrusionOk="0">
                <a:moveTo>
                  <a:pt x="137160" y="2359152"/>
                </a:moveTo>
                <a:cubicBezTo>
                  <a:pt x="-45720" y="2176272"/>
                  <a:pt x="-45720" y="1883664"/>
                  <a:pt x="137160" y="1700784"/>
                </a:cubicBezTo>
                <a:lnTo>
                  <a:pt x="1700784" y="137160"/>
                </a:lnTo>
                <a:cubicBezTo>
                  <a:pt x="1883664" y="-45720"/>
                  <a:pt x="2176272" y="-45720"/>
                  <a:pt x="2359152" y="137160"/>
                </a:cubicBezTo>
                <a:lnTo>
                  <a:pt x="3931920" y="1700784"/>
                </a:lnTo>
                <a:cubicBezTo>
                  <a:pt x="4105656" y="1883664"/>
                  <a:pt x="4105656" y="2176272"/>
                  <a:pt x="3931920" y="2359152"/>
                </a:cubicBezTo>
                <a:lnTo>
                  <a:pt x="2359152" y="3931920"/>
                </a:lnTo>
                <a:cubicBezTo>
                  <a:pt x="2176272" y="4105656"/>
                  <a:pt x="1883664" y="4105656"/>
                  <a:pt x="1700784" y="3931920"/>
                </a:cubicBezTo>
                <a:lnTo>
                  <a:pt x="137160" y="2359152"/>
                </a:lnTo>
              </a:path>
            </a:pathLst>
          </a:custGeom>
          <a:solidFill>
            <a:srgbClr val="ABBB9A">
              <a:alpha val="9000"/>
            </a:srgbClr>
          </a:solidFill>
        </p:spPr>
        <p:txBody>
          <a:bodyPr/>
          <a:lstStyle/>
          <a:p>
            <a:pPr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30" name="对象10"/>
          <p:cNvSpPr/>
          <p:nvPr/>
        </p:nvSpPr>
        <p:spPr bwMode="auto">
          <a:xfrm>
            <a:off x="930255" y="2185409"/>
            <a:ext cx="3273552" cy="3273552"/>
          </a:xfrm>
          <a:custGeom>
            <a:avLst/>
            <a:gdLst/>
            <a:ahLst/>
            <a:cxnLst/>
            <a:rect l="l" t="t" r="r" b="b"/>
            <a:pathLst>
              <a:path w="3273552" h="3273552" extrusionOk="0">
                <a:moveTo>
                  <a:pt x="1801368" y="630936"/>
                </a:moveTo>
                <a:cubicBezTo>
                  <a:pt x="1709928" y="539496"/>
                  <a:pt x="1563624" y="539496"/>
                  <a:pt x="1472184" y="630936"/>
                </a:cubicBezTo>
                <a:lnTo>
                  <a:pt x="630936" y="1472184"/>
                </a:lnTo>
                <a:cubicBezTo>
                  <a:pt x="539496" y="1563624"/>
                  <a:pt x="539496" y="1709928"/>
                  <a:pt x="630936" y="1801368"/>
                </a:cubicBezTo>
                <a:lnTo>
                  <a:pt x="1472184" y="2642616"/>
                </a:lnTo>
                <a:cubicBezTo>
                  <a:pt x="1563624" y="2734056"/>
                  <a:pt x="1709928" y="2734056"/>
                  <a:pt x="1801368" y="2642616"/>
                </a:cubicBezTo>
                <a:lnTo>
                  <a:pt x="2642616" y="1801368"/>
                </a:lnTo>
                <a:cubicBezTo>
                  <a:pt x="2734056" y="1709928"/>
                  <a:pt x="2734056" y="1563624"/>
                  <a:pt x="2642616" y="1472184"/>
                </a:cubicBezTo>
                <a:lnTo>
                  <a:pt x="1801368" y="630936"/>
                </a:lnTo>
                <a:moveTo>
                  <a:pt x="137160" y="1307592"/>
                </a:moveTo>
                <a:cubicBezTo>
                  <a:pt x="-45720" y="1490472"/>
                  <a:pt x="-45720" y="1783080"/>
                  <a:pt x="137160" y="1965960"/>
                </a:cubicBezTo>
                <a:lnTo>
                  <a:pt x="1307592" y="3136392"/>
                </a:lnTo>
                <a:cubicBezTo>
                  <a:pt x="1490472" y="3319272"/>
                  <a:pt x="1783080" y="3319272"/>
                  <a:pt x="1965960" y="3136392"/>
                </a:cubicBezTo>
                <a:lnTo>
                  <a:pt x="3136392" y="1965960"/>
                </a:lnTo>
                <a:cubicBezTo>
                  <a:pt x="3319272" y="1783080"/>
                  <a:pt x="3319272" y="1490472"/>
                  <a:pt x="3136392" y="1307592"/>
                </a:cubicBezTo>
                <a:lnTo>
                  <a:pt x="1965960" y="137160"/>
                </a:lnTo>
                <a:cubicBezTo>
                  <a:pt x="1783080" y="-45720"/>
                  <a:pt x="1490472" y="-45720"/>
                  <a:pt x="1307592" y="137160"/>
                </a:cubicBezTo>
                <a:lnTo>
                  <a:pt x="137160" y="1307592"/>
                </a:lnTo>
              </a:path>
            </a:pathLst>
          </a:custGeom>
          <a:gradFill>
            <a:gsLst>
              <a:gs pos="0">
                <a:srgbClr val="8B9F35"/>
              </a:gs>
              <a:gs pos="66000">
                <a:srgbClr val="8B9F35"/>
              </a:gs>
              <a:gs pos="100000">
                <a:srgbClr val="C9D8D1">
                  <a:alpha val="100000"/>
                </a:srgbClr>
              </a:gs>
            </a:gsLst>
            <a:lin ang="540000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31" name="对象11"/>
          <p:cNvSpPr/>
          <p:nvPr/>
        </p:nvSpPr>
        <p:spPr bwMode="auto">
          <a:xfrm>
            <a:off x="742803" y="1997957"/>
            <a:ext cx="3648456" cy="3648456"/>
          </a:xfrm>
          <a:custGeom>
            <a:avLst/>
            <a:gdLst/>
            <a:ahLst/>
            <a:cxnLst/>
            <a:rect l="l" t="t" r="r" b="b"/>
            <a:pathLst>
              <a:path w="3648456" h="3648456" extrusionOk="0">
                <a:moveTo>
                  <a:pt x="2139696" y="3520440"/>
                </a:moveTo>
                <a:lnTo>
                  <a:pt x="2130552" y="3511296"/>
                </a:lnTo>
                <a:cubicBezTo>
                  <a:pt x="2139696" y="3511296"/>
                  <a:pt x="2139696" y="3502152"/>
                  <a:pt x="2139696" y="3502152"/>
                </a:cubicBezTo>
                <a:lnTo>
                  <a:pt x="2157984" y="3483864"/>
                </a:lnTo>
                <a:lnTo>
                  <a:pt x="2167128" y="3493008"/>
                </a:lnTo>
                <a:lnTo>
                  <a:pt x="2148840" y="3511296"/>
                </a:lnTo>
                <a:cubicBezTo>
                  <a:pt x="2148840" y="3511296"/>
                  <a:pt x="2139696" y="3520440"/>
                  <a:pt x="2139696" y="3520440"/>
                </a:cubicBezTo>
                <a:moveTo>
                  <a:pt x="2112264" y="3547872"/>
                </a:moveTo>
                <a:lnTo>
                  <a:pt x="2103120" y="3538728"/>
                </a:lnTo>
                <a:cubicBezTo>
                  <a:pt x="2093976" y="3538728"/>
                  <a:pt x="2084832" y="3547872"/>
                  <a:pt x="2075688" y="3557016"/>
                </a:cubicBezTo>
                <a:lnTo>
                  <a:pt x="2084832" y="3566160"/>
                </a:lnTo>
                <a:cubicBezTo>
                  <a:pt x="2093976" y="3557016"/>
                  <a:pt x="2103120" y="3547872"/>
                  <a:pt x="2112264" y="3547872"/>
                </a:cubicBezTo>
                <a:moveTo>
                  <a:pt x="2048256" y="3584448"/>
                </a:moveTo>
                <a:lnTo>
                  <a:pt x="2048256" y="3575304"/>
                </a:lnTo>
                <a:cubicBezTo>
                  <a:pt x="2029968" y="3584448"/>
                  <a:pt x="2020824" y="3584448"/>
                  <a:pt x="2011680" y="3593592"/>
                </a:cubicBezTo>
                <a:lnTo>
                  <a:pt x="2020824" y="3602736"/>
                </a:lnTo>
                <a:cubicBezTo>
                  <a:pt x="2029968" y="3593592"/>
                  <a:pt x="2039112" y="3593592"/>
                  <a:pt x="2048256" y="3584448"/>
                </a:cubicBezTo>
                <a:moveTo>
                  <a:pt x="1984248" y="3611880"/>
                </a:moveTo>
                <a:lnTo>
                  <a:pt x="1984248" y="3602736"/>
                </a:lnTo>
                <a:cubicBezTo>
                  <a:pt x="1965960" y="3611880"/>
                  <a:pt x="1956816" y="3611880"/>
                  <a:pt x="1947672" y="3611880"/>
                </a:cubicBezTo>
                <a:lnTo>
                  <a:pt x="1947672" y="3630168"/>
                </a:lnTo>
                <a:cubicBezTo>
                  <a:pt x="1956816" y="3621024"/>
                  <a:pt x="1975104" y="3621024"/>
                  <a:pt x="1984248" y="3611880"/>
                </a:cubicBezTo>
                <a:moveTo>
                  <a:pt x="1911096" y="3639312"/>
                </a:moveTo>
                <a:lnTo>
                  <a:pt x="1911096" y="3621024"/>
                </a:lnTo>
                <a:cubicBezTo>
                  <a:pt x="1901952" y="3630168"/>
                  <a:pt x="1883664" y="3630168"/>
                  <a:pt x="1874520" y="3630168"/>
                </a:cubicBezTo>
                <a:lnTo>
                  <a:pt x="1874520" y="3639312"/>
                </a:lnTo>
                <a:cubicBezTo>
                  <a:pt x="1892808" y="3639312"/>
                  <a:pt x="1901952" y="3639312"/>
                  <a:pt x="1911096" y="3639312"/>
                </a:cubicBezTo>
                <a:moveTo>
                  <a:pt x="1837944" y="3648456"/>
                </a:moveTo>
                <a:lnTo>
                  <a:pt x="1837944" y="3630168"/>
                </a:lnTo>
                <a:cubicBezTo>
                  <a:pt x="1828800" y="3630168"/>
                  <a:pt x="1819656" y="3630168"/>
                  <a:pt x="1801368" y="3630168"/>
                </a:cubicBezTo>
                <a:lnTo>
                  <a:pt x="1801368" y="3648456"/>
                </a:lnTo>
                <a:cubicBezTo>
                  <a:pt x="1819656" y="3648456"/>
                  <a:pt x="1828800" y="3648456"/>
                  <a:pt x="1837944" y="3648456"/>
                </a:cubicBezTo>
                <a:moveTo>
                  <a:pt x="1764792" y="3639312"/>
                </a:moveTo>
                <a:lnTo>
                  <a:pt x="1764792" y="3630168"/>
                </a:lnTo>
                <a:cubicBezTo>
                  <a:pt x="1755648" y="3630168"/>
                  <a:pt x="1746504" y="3630168"/>
                  <a:pt x="1737360" y="3621024"/>
                </a:cubicBezTo>
                <a:lnTo>
                  <a:pt x="1728216" y="3639312"/>
                </a:lnTo>
                <a:cubicBezTo>
                  <a:pt x="1746504" y="3639312"/>
                  <a:pt x="1755648" y="3639312"/>
                  <a:pt x="1764792" y="3639312"/>
                </a:cubicBezTo>
                <a:moveTo>
                  <a:pt x="1691640" y="3630168"/>
                </a:moveTo>
                <a:lnTo>
                  <a:pt x="1700784" y="3611880"/>
                </a:lnTo>
                <a:cubicBezTo>
                  <a:pt x="1691640" y="3611880"/>
                  <a:pt x="1673352" y="3611880"/>
                  <a:pt x="1664208" y="3602736"/>
                </a:cubicBezTo>
                <a:lnTo>
                  <a:pt x="1664208" y="3611880"/>
                </a:lnTo>
                <a:cubicBezTo>
                  <a:pt x="1673352" y="3621024"/>
                  <a:pt x="1682496" y="3621024"/>
                  <a:pt x="1691640" y="3630168"/>
                </a:cubicBezTo>
                <a:moveTo>
                  <a:pt x="1627632" y="3602736"/>
                </a:moveTo>
                <a:lnTo>
                  <a:pt x="1627632" y="3593592"/>
                </a:lnTo>
                <a:cubicBezTo>
                  <a:pt x="1618488" y="3584448"/>
                  <a:pt x="1609344" y="3584448"/>
                  <a:pt x="1600200" y="3575304"/>
                </a:cubicBezTo>
                <a:lnTo>
                  <a:pt x="1591056" y="3584448"/>
                </a:lnTo>
                <a:cubicBezTo>
                  <a:pt x="1609344" y="3593592"/>
                  <a:pt x="1618488" y="3593592"/>
                  <a:pt x="1627632" y="3602736"/>
                </a:cubicBezTo>
                <a:moveTo>
                  <a:pt x="1563624" y="3566160"/>
                </a:moveTo>
                <a:lnTo>
                  <a:pt x="1572768" y="3557016"/>
                </a:lnTo>
                <a:cubicBezTo>
                  <a:pt x="1563624" y="3547872"/>
                  <a:pt x="1554480" y="3538728"/>
                  <a:pt x="1545336" y="3538728"/>
                </a:cubicBezTo>
                <a:lnTo>
                  <a:pt x="1536192" y="3547872"/>
                </a:lnTo>
                <a:cubicBezTo>
                  <a:pt x="1545336" y="3547872"/>
                  <a:pt x="1554480" y="3557016"/>
                  <a:pt x="1563624" y="3566160"/>
                </a:cubicBezTo>
                <a:moveTo>
                  <a:pt x="1508760" y="3520440"/>
                </a:moveTo>
                <a:lnTo>
                  <a:pt x="1517904" y="3511296"/>
                </a:lnTo>
                <a:cubicBezTo>
                  <a:pt x="1508760" y="3511296"/>
                  <a:pt x="1508760" y="3502152"/>
                  <a:pt x="1499616" y="3502152"/>
                </a:cubicBezTo>
                <a:lnTo>
                  <a:pt x="1490472" y="3483864"/>
                </a:lnTo>
                <a:lnTo>
                  <a:pt x="1481328" y="3493008"/>
                </a:lnTo>
                <a:lnTo>
                  <a:pt x="1490472" y="3511296"/>
                </a:lnTo>
                <a:cubicBezTo>
                  <a:pt x="1499616" y="3511296"/>
                  <a:pt x="1499616" y="3520440"/>
                  <a:pt x="1508760" y="3520440"/>
                </a:cubicBezTo>
                <a:moveTo>
                  <a:pt x="1453896" y="3474720"/>
                </a:moveTo>
                <a:lnTo>
                  <a:pt x="1463040" y="3465576"/>
                </a:lnTo>
                <a:lnTo>
                  <a:pt x="1435608" y="3438144"/>
                </a:lnTo>
                <a:lnTo>
                  <a:pt x="1426464" y="3447288"/>
                </a:lnTo>
                <a:lnTo>
                  <a:pt x="1453896" y="3474720"/>
                </a:lnTo>
                <a:moveTo>
                  <a:pt x="1408176" y="3419856"/>
                </a:moveTo>
                <a:lnTo>
                  <a:pt x="1417320" y="3410712"/>
                </a:lnTo>
                <a:lnTo>
                  <a:pt x="1389888" y="3383280"/>
                </a:lnTo>
                <a:lnTo>
                  <a:pt x="1380744" y="3392424"/>
                </a:lnTo>
                <a:lnTo>
                  <a:pt x="1408176" y="3419856"/>
                </a:lnTo>
                <a:moveTo>
                  <a:pt x="1353312" y="3374136"/>
                </a:moveTo>
                <a:lnTo>
                  <a:pt x="1362456" y="3364992"/>
                </a:lnTo>
                <a:lnTo>
                  <a:pt x="1335024" y="3337560"/>
                </a:lnTo>
                <a:lnTo>
                  <a:pt x="1325880" y="3346704"/>
                </a:lnTo>
                <a:lnTo>
                  <a:pt x="1353312" y="3374136"/>
                </a:lnTo>
                <a:moveTo>
                  <a:pt x="1307592" y="3319272"/>
                </a:moveTo>
                <a:lnTo>
                  <a:pt x="1316736" y="3310128"/>
                </a:lnTo>
                <a:lnTo>
                  <a:pt x="1289304" y="3282696"/>
                </a:lnTo>
                <a:lnTo>
                  <a:pt x="1280160" y="3291840"/>
                </a:lnTo>
                <a:lnTo>
                  <a:pt x="1307592" y="3319272"/>
                </a:lnTo>
                <a:moveTo>
                  <a:pt x="1252728" y="3273552"/>
                </a:moveTo>
                <a:lnTo>
                  <a:pt x="1261872" y="3264408"/>
                </a:lnTo>
                <a:lnTo>
                  <a:pt x="1234440" y="3236976"/>
                </a:lnTo>
                <a:lnTo>
                  <a:pt x="1225296" y="3246120"/>
                </a:lnTo>
                <a:lnTo>
                  <a:pt x="1252728" y="3273552"/>
                </a:lnTo>
                <a:moveTo>
                  <a:pt x="1207008" y="3218688"/>
                </a:moveTo>
                <a:lnTo>
                  <a:pt x="1216152" y="3209544"/>
                </a:lnTo>
                <a:lnTo>
                  <a:pt x="1188720" y="3182112"/>
                </a:lnTo>
                <a:lnTo>
                  <a:pt x="1179576" y="3191256"/>
                </a:lnTo>
                <a:lnTo>
                  <a:pt x="1207008" y="3218688"/>
                </a:lnTo>
                <a:moveTo>
                  <a:pt x="1152144" y="3172968"/>
                </a:moveTo>
                <a:lnTo>
                  <a:pt x="1161288" y="3163824"/>
                </a:lnTo>
                <a:lnTo>
                  <a:pt x="1133856" y="3136392"/>
                </a:lnTo>
                <a:lnTo>
                  <a:pt x="1124712" y="3145536"/>
                </a:lnTo>
                <a:lnTo>
                  <a:pt x="1152144" y="3172968"/>
                </a:lnTo>
                <a:moveTo>
                  <a:pt x="1106424" y="3118104"/>
                </a:moveTo>
                <a:lnTo>
                  <a:pt x="1115568" y="3108960"/>
                </a:lnTo>
                <a:lnTo>
                  <a:pt x="1088136" y="3081528"/>
                </a:lnTo>
                <a:lnTo>
                  <a:pt x="1078992" y="3090672"/>
                </a:lnTo>
                <a:lnTo>
                  <a:pt x="1106424" y="3118104"/>
                </a:lnTo>
                <a:moveTo>
                  <a:pt x="1051560" y="3072384"/>
                </a:moveTo>
                <a:lnTo>
                  <a:pt x="1060704" y="3063240"/>
                </a:lnTo>
                <a:lnTo>
                  <a:pt x="1033272" y="3035808"/>
                </a:lnTo>
                <a:lnTo>
                  <a:pt x="1024128" y="3044952"/>
                </a:lnTo>
                <a:lnTo>
                  <a:pt x="1051560" y="3072384"/>
                </a:lnTo>
                <a:moveTo>
                  <a:pt x="1005840" y="3017520"/>
                </a:moveTo>
                <a:lnTo>
                  <a:pt x="1014984" y="3008376"/>
                </a:lnTo>
                <a:lnTo>
                  <a:pt x="987552" y="2980944"/>
                </a:lnTo>
                <a:lnTo>
                  <a:pt x="978408" y="2990088"/>
                </a:lnTo>
                <a:lnTo>
                  <a:pt x="1005840" y="3017520"/>
                </a:lnTo>
                <a:moveTo>
                  <a:pt x="950976" y="2971800"/>
                </a:moveTo>
                <a:lnTo>
                  <a:pt x="960120" y="2962656"/>
                </a:lnTo>
                <a:lnTo>
                  <a:pt x="932688" y="2935224"/>
                </a:lnTo>
                <a:lnTo>
                  <a:pt x="923544" y="2944368"/>
                </a:lnTo>
                <a:lnTo>
                  <a:pt x="950976" y="2971800"/>
                </a:lnTo>
                <a:moveTo>
                  <a:pt x="905256" y="2916936"/>
                </a:moveTo>
                <a:lnTo>
                  <a:pt x="914400" y="2907792"/>
                </a:lnTo>
                <a:lnTo>
                  <a:pt x="886968" y="2880360"/>
                </a:lnTo>
                <a:lnTo>
                  <a:pt x="877824" y="2889504"/>
                </a:lnTo>
                <a:lnTo>
                  <a:pt x="905256" y="2916936"/>
                </a:lnTo>
                <a:moveTo>
                  <a:pt x="850392" y="2871216"/>
                </a:moveTo>
                <a:lnTo>
                  <a:pt x="859536" y="2862072"/>
                </a:lnTo>
                <a:lnTo>
                  <a:pt x="832104" y="2834640"/>
                </a:lnTo>
                <a:lnTo>
                  <a:pt x="822960" y="2843784"/>
                </a:lnTo>
                <a:lnTo>
                  <a:pt x="850392" y="2871216"/>
                </a:lnTo>
                <a:moveTo>
                  <a:pt x="804672" y="2816352"/>
                </a:moveTo>
                <a:lnTo>
                  <a:pt x="813816" y="2807208"/>
                </a:lnTo>
                <a:lnTo>
                  <a:pt x="786384" y="2779776"/>
                </a:lnTo>
                <a:lnTo>
                  <a:pt x="777240" y="2788920"/>
                </a:lnTo>
                <a:lnTo>
                  <a:pt x="804672" y="2816352"/>
                </a:lnTo>
                <a:moveTo>
                  <a:pt x="749808" y="2770632"/>
                </a:moveTo>
                <a:lnTo>
                  <a:pt x="758952" y="2761488"/>
                </a:lnTo>
                <a:lnTo>
                  <a:pt x="731520" y="2734056"/>
                </a:lnTo>
                <a:lnTo>
                  <a:pt x="722376" y="2743200"/>
                </a:lnTo>
                <a:lnTo>
                  <a:pt x="749808" y="2770632"/>
                </a:lnTo>
                <a:moveTo>
                  <a:pt x="704088" y="2715768"/>
                </a:moveTo>
                <a:lnTo>
                  <a:pt x="713232" y="2706624"/>
                </a:lnTo>
                <a:lnTo>
                  <a:pt x="685800" y="2679192"/>
                </a:lnTo>
                <a:lnTo>
                  <a:pt x="676656" y="2688336"/>
                </a:lnTo>
                <a:lnTo>
                  <a:pt x="704088" y="2715768"/>
                </a:lnTo>
                <a:moveTo>
                  <a:pt x="649224" y="2670048"/>
                </a:moveTo>
                <a:lnTo>
                  <a:pt x="658368" y="2660904"/>
                </a:lnTo>
                <a:lnTo>
                  <a:pt x="630936" y="2633472"/>
                </a:lnTo>
                <a:lnTo>
                  <a:pt x="621792" y="2642616"/>
                </a:lnTo>
                <a:lnTo>
                  <a:pt x="649224" y="2670048"/>
                </a:lnTo>
                <a:moveTo>
                  <a:pt x="603504" y="2615184"/>
                </a:moveTo>
                <a:lnTo>
                  <a:pt x="612648" y="2606040"/>
                </a:lnTo>
                <a:lnTo>
                  <a:pt x="585216" y="2587752"/>
                </a:lnTo>
                <a:lnTo>
                  <a:pt x="576072" y="2587752"/>
                </a:lnTo>
                <a:lnTo>
                  <a:pt x="603504" y="2615184"/>
                </a:lnTo>
                <a:moveTo>
                  <a:pt x="548640" y="2569464"/>
                </a:moveTo>
                <a:lnTo>
                  <a:pt x="557784" y="2560320"/>
                </a:lnTo>
                <a:lnTo>
                  <a:pt x="530352" y="2532888"/>
                </a:lnTo>
                <a:lnTo>
                  <a:pt x="530352" y="2542032"/>
                </a:lnTo>
                <a:lnTo>
                  <a:pt x="548640" y="2569464"/>
                </a:lnTo>
                <a:moveTo>
                  <a:pt x="502920" y="2514600"/>
                </a:moveTo>
                <a:lnTo>
                  <a:pt x="512064" y="2505456"/>
                </a:lnTo>
                <a:lnTo>
                  <a:pt x="484632" y="2487168"/>
                </a:lnTo>
                <a:lnTo>
                  <a:pt x="475488" y="2487168"/>
                </a:lnTo>
                <a:lnTo>
                  <a:pt x="502920" y="2514600"/>
                </a:lnTo>
                <a:moveTo>
                  <a:pt x="448056" y="2468880"/>
                </a:moveTo>
                <a:lnTo>
                  <a:pt x="457200" y="2459736"/>
                </a:lnTo>
                <a:lnTo>
                  <a:pt x="429768" y="2432304"/>
                </a:lnTo>
                <a:lnTo>
                  <a:pt x="429768" y="2441448"/>
                </a:lnTo>
                <a:lnTo>
                  <a:pt x="448056" y="2468880"/>
                </a:lnTo>
                <a:moveTo>
                  <a:pt x="402336" y="2414016"/>
                </a:moveTo>
                <a:lnTo>
                  <a:pt x="411480" y="2404872"/>
                </a:lnTo>
                <a:lnTo>
                  <a:pt x="384048" y="2386584"/>
                </a:lnTo>
                <a:lnTo>
                  <a:pt x="374904" y="2386584"/>
                </a:lnTo>
                <a:lnTo>
                  <a:pt x="402336" y="2414016"/>
                </a:lnTo>
                <a:moveTo>
                  <a:pt x="347472" y="2368296"/>
                </a:moveTo>
                <a:lnTo>
                  <a:pt x="356616" y="2359152"/>
                </a:lnTo>
                <a:lnTo>
                  <a:pt x="329184" y="2331720"/>
                </a:lnTo>
                <a:lnTo>
                  <a:pt x="329184" y="2340864"/>
                </a:lnTo>
                <a:lnTo>
                  <a:pt x="347472" y="2368296"/>
                </a:lnTo>
                <a:moveTo>
                  <a:pt x="301752" y="2313432"/>
                </a:moveTo>
                <a:lnTo>
                  <a:pt x="310896" y="2304288"/>
                </a:lnTo>
                <a:lnTo>
                  <a:pt x="283464" y="2286000"/>
                </a:lnTo>
                <a:lnTo>
                  <a:pt x="274320" y="2286000"/>
                </a:lnTo>
                <a:lnTo>
                  <a:pt x="301752" y="2313432"/>
                </a:lnTo>
                <a:moveTo>
                  <a:pt x="246888" y="2267712"/>
                </a:moveTo>
                <a:lnTo>
                  <a:pt x="256032" y="2258568"/>
                </a:lnTo>
                <a:lnTo>
                  <a:pt x="228600" y="2231136"/>
                </a:lnTo>
                <a:lnTo>
                  <a:pt x="228600" y="2240280"/>
                </a:lnTo>
                <a:lnTo>
                  <a:pt x="246888" y="2267712"/>
                </a:lnTo>
                <a:moveTo>
                  <a:pt x="201168" y="2212848"/>
                </a:moveTo>
                <a:lnTo>
                  <a:pt x="210312" y="2203704"/>
                </a:lnTo>
                <a:lnTo>
                  <a:pt x="182880" y="2185416"/>
                </a:lnTo>
                <a:lnTo>
                  <a:pt x="173736" y="2185416"/>
                </a:lnTo>
                <a:lnTo>
                  <a:pt x="201168" y="2212848"/>
                </a:lnTo>
                <a:moveTo>
                  <a:pt x="146304" y="2167128"/>
                </a:moveTo>
                <a:lnTo>
                  <a:pt x="155448" y="2157984"/>
                </a:lnTo>
                <a:lnTo>
                  <a:pt x="146304" y="2139696"/>
                </a:lnTo>
                <a:cubicBezTo>
                  <a:pt x="137160" y="2139696"/>
                  <a:pt x="137160" y="2139696"/>
                  <a:pt x="128016" y="2130552"/>
                </a:cubicBezTo>
                <a:lnTo>
                  <a:pt x="128016" y="2139696"/>
                </a:lnTo>
                <a:cubicBezTo>
                  <a:pt x="128016" y="2139696"/>
                  <a:pt x="128016" y="2148840"/>
                  <a:pt x="137160" y="2148840"/>
                </a:cubicBezTo>
                <a:lnTo>
                  <a:pt x="146304" y="2167128"/>
                </a:lnTo>
                <a:moveTo>
                  <a:pt x="100584" y="2112264"/>
                </a:moveTo>
                <a:lnTo>
                  <a:pt x="109728" y="2103120"/>
                </a:lnTo>
                <a:cubicBezTo>
                  <a:pt x="100584" y="2093976"/>
                  <a:pt x="91440" y="2084832"/>
                  <a:pt x="91440" y="2075688"/>
                </a:cubicBezTo>
                <a:lnTo>
                  <a:pt x="82296" y="2084832"/>
                </a:lnTo>
                <a:cubicBezTo>
                  <a:pt x="82296" y="2093976"/>
                  <a:pt x="91440" y="2103120"/>
                  <a:pt x="100584" y="2112264"/>
                </a:cubicBezTo>
                <a:moveTo>
                  <a:pt x="54864" y="2048256"/>
                </a:moveTo>
                <a:lnTo>
                  <a:pt x="73152" y="2048256"/>
                </a:lnTo>
                <a:cubicBezTo>
                  <a:pt x="64008" y="2029968"/>
                  <a:pt x="54864" y="2020824"/>
                  <a:pt x="54864" y="2011680"/>
                </a:cubicBezTo>
                <a:lnTo>
                  <a:pt x="45720" y="2020824"/>
                </a:lnTo>
                <a:cubicBezTo>
                  <a:pt x="45720" y="2029968"/>
                  <a:pt x="54864" y="2039112"/>
                  <a:pt x="54864" y="2048256"/>
                </a:cubicBezTo>
                <a:moveTo>
                  <a:pt x="27432" y="1984248"/>
                </a:moveTo>
                <a:lnTo>
                  <a:pt x="36576" y="1984248"/>
                </a:lnTo>
                <a:cubicBezTo>
                  <a:pt x="36576" y="1965960"/>
                  <a:pt x="27432" y="1956816"/>
                  <a:pt x="27432" y="1947672"/>
                </a:cubicBezTo>
                <a:lnTo>
                  <a:pt x="18288" y="1947672"/>
                </a:lnTo>
                <a:cubicBezTo>
                  <a:pt x="18288" y="1956816"/>
                  <a:pt x="27432" y="1975104"/>
                  <a:pt x="27432" y="1984248"/>
                </a:cubicBezTo>
                <a:moveTo>
                  <a:pt x="9144" y="1911096"/>
                </a:moveTo>
                <a:lnTo>
                  <a:pt x="18288" y="1911096"/>
                </a:lnTo>
                <a:cubicBezTo>
                  <a:pt x="18288" y="1901952"/>
                  <a:pt x="18288" y="1883664"/>
                  <a:pt x="18288" y="1874520"/>
                </a:cubicBezTo>
                <a:lnTo>
                  <a:pt x="0" y="1874520"/>
                </a:lnTo>
                <a:cubicBezTo>
                  <a:pt x="9144" y="1892808"/>
                  <a:pt x="9144" y="1901952"/>
                  <a:pt x="9144" y="1911096"/>
                </a:cubicBezTo>
                <a:moveTo>
                  <a:pt x="0" y="1837944"/>
                </a:moveTo>
                <a:lnTo>
                  <a:pt x="9144" y="1837944"/>
                </a:lnTo>
                <a:cubicBezTo>
                  <a:pt x="9144" y="1828800"/>
                  <a:pt x="9144" y="1819656"/>
                  <a:pt x="9144" y="1801368"/>
                </a:cubicBezTo>
                <a:lnTo>
                  <a:pt x="0" y="1801368"/>
                </a:lnTo>
                <a:cubicBezTo>
                  <a:pt x="0" y="1819656"/>
                  <a:pt x="0" y="1828800"/>
                  <a:pt x="0" y="1837944"/>
                </a:cubicBezTo>
                <a:moveTo>
                  <a:pt x="0" y="1764792"/>
                </a:moveTo>
                <a:lnTo>
                  <a:pt x="18288" y="1764792"/>
                </a:lnTo>
                <a:cubicBezTo>
                  <a:pt x="18288" y="1755648"/>
                  <a:pt x="18288" y="1746504"/>
                  <a:pt x="18288" y="1737360"/>
                </a:cubicBezTo>
                <a:lnTo>
                  <a:pt x="9144" y="1728216"/>
                </a:lnTo>
                <a:cubicBezTo>
                  <a:pt x="9144" y="1746504"/>
                  <a:pt x="9144" y="1755648"/>
                  <a:pt x="0" y="1764792"/>
                </a:cubicBezTo>
                <a:moveTo>
                  <a:pt x="18288" y="1691640"/>
                </a:moveTo>
                <a:lnTo>
                  <a:pt x="27432" y="1700784"/>
                </a:lnTo>
                <a:cubicBezTo>
                  <a:pt x="27432" y="1691640"/>
                  <a:pt x="36576" y="1673352"/>
                  <a:pt x="36576" y="1664208"/>
                </a:cubicBezTo>
                <a:lnTo>
                  <a:pt x="27432" y="1664208"/>
                </a:lnTo>
                <a:cubicBezTo>
                  <a:pt x="27432" y="1673352"/>
                  <a:pt x="18288" y="1682496"/>
                  <a:pt x="18288" y="1691640"/>
                </a:cubicBezTo>
                <a:moveTo>
                  <a:pt x="45720" y="1627632"/>
                </a:moveTo>
                <a:lnTo>
                  <a:pt x="54864" y="1627632"/>
                </a:lnTo>
                <a:cubicBezTo>
                  <a:pt x="54864" y="1618488"/>
                  <a:pt x="64008" y="1609344"/>
                  <a:pt x="73152" y="1600200"/>
                </a:cubicBezTo>
                <a:lnTo>
                  <a:pt x="54864" y="1591056"/>
                </a:lnTo>
                <a:cubicBezTo>
                  <a:pt x="54864" y="1609344"/>
                  <a:pt x="45720" y="1618488"/>
                  <a:pt x="45720" y="1627632"/>
                </a:cubicBezTo>
                <a:moveTo>
                  <a:pt x="82296" y="1563624"/>
                </a:moveTo>
                <a:lnTo>
                  <a:pt x="91440" y="1572768"/>
                </a:lnTo>
                <a:cubicBezTo>
                  <a:pt x="91440" y="1563624"/>
                  <a:pt x="100584" y="1554480"/>
                  <a:pt x="109728" y="1545336"/>
                </a:cubicBezTo>
                <a:lnTo>
                  <a:pt x="100584" y="1536192"/>
                </a:lnTo>
                <a:cubicBezTo>
                  <a:pt x="91440" y="1545336"/>
                  <a:pt x="82296" y="1554480"/>
                  <a:pt x="82296" y="1563624"/>
                </a:cubicBezTo>
                <a:moveTo>
                  <a:pt x="128016" y="1508760"/>
                </a:moveTo>
                <a:cubicBezTo>
                  <a:pt x="128016" y="1499616"/>
                  <a:pt x="128016" y="1499616"/>
                  <a:pt x="137160" y="1490472"/>
                </a:cubicBezTo>
                <a:lnTo>
                  <a:pt x="146304" y="1481328"/>
                </a:lnTo>
                <a:lnTo>
                  <a:pt x="155448" y="1490472"/>
                </a:lnTo>
                <a:lnTo>
                  <a:pt x="146304" y="1499616"/>
                </a:lnTo>
                <a:cubicBezTo>
                  <a:pt x="137160" y="1508760"/>
                  <a:pt x="137160" y="1508760"/>
                  <a:pt x="128016" y="1517904"/>
                </a:cubicBezTo>
                <a:lnTo>
                  <a:pt x="128016" y="1508760"/>
                </a:lnTo>
                <a:moveTo>
                  <a:pt x="173736" y="1453896"/>
                </a:moveTo>
                <a:lnTo>
                  <a:pt x="182880" y="1463040"/>
                </a:lnTo>
                <a:lnTo>
                  <a:pt x="210312" y="1435608"/>
                </a:lnTo>
                <a:lnTo>
                  <a:pt x="201168" y="1426464"/>
                </a:lnTo>
                <a:lnTo>
                  <a:pt x="173736" y="1453896"/>
                </a:lnTo>
                <a:moveTo>
                  <a:pt x="228600" y="1408176"/>
                </a:moveTo>
                <a:lnTo>
                  <a:pt x="228600" y="1417320"/>
                </a:lnTo>
                <a:lnTo>
                  <a:pt x="256032" y="1389888"/>
                </a:lnTo>
                <a:lnTo>
                  <a:pt x="246888" y="1380744"/>
                </a:lnTo>
                <a:lnTo>
                  <a:pt x="228600" y="1408176"/>
                </a:lnTo>
                <a:moveTo>
                  <a:pt x="274320" y="1353312"/>
                </a:moveTo>
                <a:lnTo>
                  <a:pt x="283464" y="1362456"/>
                </a:lnTo>
                <a:lnTo>
                  <a:pt x="310896" y="1335024"/>
                </a:lnTo>
                <a:lnTo>
                  <a:pt x="301752" y="1325880"/>
                </a:lnTo>
                <a:lnTo>
                  <a:pt x="274320" y="1353312"/>
                </a:lnTo>
                <a:moveTo>
                  <a:pt x="329184" y="1307592"/>
                </a:moveTo>
                <a:lnTo>
                  <a:pt x="329184" y="1316736"/>
                </a:lnTo>
                <a:lnTo>
                  <a:pt x="356616" y="1289304"/>
                </a:lnTo>
                <a:lnTo>
                  <a:pt x="347472" y="1280160"/>
                </a:lnTo>
                <a:lnTo>
                  <a:pt x="329184" y="1307592"/>
                </a:lnTo>
                <a:moveTo>
                  <a:pt x="374904" y="1252728"/>
                </a:moveTo>
                <a:lnTo>
                  <a:pt x="384048" y="1261872"/>
                </a:lnTo>
                <a:lnTo>
                  <a:pt x="411480" y="1234440"/>
                </a:lnTo>
                <a:lnTo>
                  <a:pt x="402336" y="1225296"/>
                </a:lnTo>
                <a:lnTo>
                  <a:pt x="374904" y="1252728"/>
                </a:lnTo>
                <a:moveTo>
                  <a:pt x="429768" y="1207008"/>
                </a:moveTo>
                <a:lnTo>
                  <a:pt x="429768" y="1216152"/>
                </a:lnTo>
                <a:lnTo>
                  <a:pt x="457200" y="1188720"/>
                </a:lnTo>
                <a:lnTo>
                  <a:pt x="448056" y="1179576"/>
                </a:lnTo>
                <a:lnTo>
                  <a:pt x="429768" y="1207008"/>
                </a:lnTo>
                <a:moveTo>
                  <a:pt x="475488" y="1152144"/>
                </a:moveTo>
                <a:lnTo>
                  <a:pt x="484632" y="1161288"/>
                </a:lnTo>
                <a:lnTo>
                  <a:pt x="512064" y="1133856"/>
                </a:lnTo>
                <a:lnTo>
                  <a:pt x="502920" y="1124712"/>
                </a:lnTo>
                <a:lnTo>
                  <a:pt x="475488" y="1152144"/>
                </a:lnTo>
                <a:moveTo>
                  <a:pt x="530352" y="1106424"/>
                </a:moveTo>
                <a:lnTo>
                  <a:pt x="530352" y="1115568"/>
                </a:lnTo>
                <a:lnTo>
                  <a:pt x="557784" y="1088136"/>
                </a:lnTo>
                <a:lnTo>
                  <a:pt x="548640" y="1078992"/>
                </a:lnTo>
                <a:lnTo>
                  <a:pt x="530352" y="1106424"/>
                </a:lnTo>
                <a:moveTo>
                  <a:pt x="576072" y="1051560"/>
                </a:moveTo>
                <a:lnTo>
                  <a:pt x="585216" y="1060704"/>
                </a:lnTo>
                <a:lnTo>
                  <a:pt x="612648" y="1033272"/>
                </a:lnTo>
                <a:lnTo>
                  <a:pt x="603504" y="1024128"/>
                </a:lnTo>
                <a:lnTo>
                  <a:pt x="576072" y="1051560"/>
                </a:lnTo>
                <a:moveTo>
                  <a:pt x="621792" y="1005840"/>
                </a:moveTo>
                <a:lnTo>
                  <a:pt x="630936" y="1014984"/>
                </a:lnTo>
                <a:lnTo>
                  <a:pt x="658368" y="987552"/>
                </a:lnTo>
                <a:lnTo>
                  <a:pt x="649224" y="978408"/>
                </a:lnTo>
                <a:lnTo>
                  <a:pt x="621792" y="1005840"/>
                </a:lnTo>
                <a:moveTo>
                  <a:pt x="676656" y="950976"/>
                </a:moveTo>
                <a:lnTo>
                  <a:pt x="685800" y="960120"/>
                </a:lnTo>
                <a:lnTo>
                  <a:pt x="713232" y="932688"/>
                </a:lnTo>
                <a:lnTo>
                  <a:pt x="704088" y="923544"/>
                </a:lnTo>
                <a:lnTo>
                  <a:pt x="676656" y="950976"/>
                </a:lnTo>
                <a:moveTo>
                  <a:pt x="722376" y="905256"/>
                </a:moveTo>
                <a:lnTo>
                  <a:pt x="731520" y="914400"/>
                </a:lnTo>
                <a:lnTo>
                  <a:pt x="758952" y="886968"/>
                </a:lnTo>
                <a:lnTo>
                  <a:pt x="749808" y="877824"/>
                </a:lnTo>
                <a:lnTo>
                  <a:pt x="722376" y="905256"/>
                </a:lnTo>
                <a:moveTo>
                  <a:pt x="777240" y="850392"/>
                </a:moveTo>
                <a:lnTo>
                  <a:pt x="786384" y="859536"/>
                </a:lnTo>
                <a:lnTo>
                  <a:pt x="813816" y="832104"/>
                </a:lnTo>
                <a:lnTo>
                  <a:pt x="804672" y="822960"/>
                </a:lnTo>
                <a:lnTo>
                  <a:pt x="777240" y="850392"/>
                </a:lnTo>
                <a:moveTo>
                  <a:pt x="822960" y="804672"/>
                </a:moveTo>
                <a:lnTo>
                  <a:pt x="832104" y="813816"/>
                </a:lnTo>
                <a:lnTo>
                  <a:pt x="859536" y="786384"/>
                </a:lnTo>
                <a:lnTo>
                  <a:pt x="850392" y="777240"/>
                </a:lnTo>
                <a:lnTo>
                  <a:pt x="822960" y="804672"/>
                </a:lnTo>
                <a:moveTo>
                  <a:pt x="877824" y="749808"/>
                </a:moveTo>
                <a:lnTo>
                  <a:pt x="886968" y="758952"/>
                </a:lnTo>
                <a:lnTo>
                  <a:pt x="914400" y="731520"/>
                </a:lnTo>
                <a:lnTo>
                  <a:pt x="905256" y="722376"/>
                </a:lnTo>
                <a:lnTo>
                  <a:pt x="877824" y="749808"/>
                </a:lnTo>
                <a:moveTo>
                  <a:pt x="923544" y="704088"/>
                </a:moveTo>
                <a:lnTo>
                  <a:pt x="932688" y="713232"/>
                </a:lnTo>
                <a:lnTo>
                  <a:pt x="960120" y="685800"/>
                </a:lnTo>
                <a:lnTo>
                  <a:pt x="950976" y="676656"/>
                </a:lnTo>
                <a:lnTo>
                  <a:pt x="923544" y="704088"/>
                </a:lnTo>
                <a:moveTo>
                  <a:pt x="978408" y="649224"/>
                </a:moveTo>
                <a:lnTo>
                  <a:pt x="987552" y="658368"/>
                </a:lnTo>
                <a:lnTo>
                  <a:pt x="1014984" y="630936"/>
                </a:lnTo>
                <a:lnTo>
                  <a:pt x="1005840" y="621792"/>
                </a:lnTo>
                <a:lnTo>
                  <a:pt x="978408" y="649224"/>
                </a:lnTo>
                <a:moveTo>
                  <a:pt x="1024128" y="603504"/>
                </a:moveTo>
                <a:lnTo>
                  <a:pt x="1033272" y="612648"/>
                </a:lnTo>
                <a:lnTo>
                  <a:pt x="1060704" y="585216"/>
                </a:lnTo>
                <a:lnTo>
                  <a:pt x="1051560" y="576072"/>
                </a:lnTo>
                <a:lnTo>
                  <a:pt x="1024128" y="603504"/>
                </a:lnTo>
                <a:moveTo>
                  <a:pt x="1078992" y="548640"/>
                </a:moveTo>
                <a:lnTo>
                  <a:pt x="1088136" y="557784"/>
                </a:lnTo>
                <a:lnTo>
                  <a:pt x="1115568" y="530352"/>
                </a:lnTo>
                <a:lnTo>
                  <a:pt x="1106424" y="530352"/>
                </a:lnTo>
                <a:lnTo>
                  <a:pt x="1078992" y="548640"/>
                </a:lnTo>
                <a:moveTo>
                  <a:pt x="1124712" y="502920"/>
                </a:moveTo>
                <a:lnTo>
                  <a:pt x="1133856" y="512064"/>
                </a:lnTo>
                <a:lnTo>
                  <a:pt x="1161288" y="484632"/>
                </a:lnTo>
                <a:lnTo>
                  <a:pt x="1152144" y="475488"/>
                </a:lnTo>
                <a:lnTo>
                  <a:pt x="1124712" y="502920"/>
                </a:lnTo>
                <a:moveTo>
                  <a:pt x="1179576" y="448056"/>
                </a:moveTo>
                <a:lnTo>
                  <a:pt x="1188720" y="457200"/>
                </a:lnTo>
                <a:lnTo>
                  <a:pt x="1216152" y="429768"/>
                </a:lnTo>
                <a:lnTo>
                  <a:pt x="1207008" y="429768"/>
                </a:lnTo>
                <a:lnTo>
                  <a:pt x="1179576" y="448056"/>
                </a:lnTo>
                <a:moveTo>
                  <a:pt x="1225296" y="402336"/>
                </a:moveTo>
                <a:lnTo>
                  <a:pt x="1234440" y="411480"/>
                </a:lnTo>
                <a:lnTo>
                  <a:pt x="1261872" y="384048"/>
                </a:lnTo>
                <a:lnTo>
                  <a:pt x="1252728" y="374904"/>
                </a:lnTo>
                <a:lnTo>
                  <a:pt x="1225296" y="402336"/>
                </a:lnTo>
                <a:moveTo>
                  <a:pt x="1280160" y="347472"/>
                </a:moveTo>
                <a:lnTo>
                  <a:pt x="1289304" y="356616"/>
                </a:lnTo>
                <a:lnTo>
                  <a:pt x="1316736" y="329184"/>
                </a:lnTo>
                <a:lnTo>
                  <a:pt x="1307592" y="329184"/>
                </a:lnTo>
                <a:lnTo>
                  <a:pt x="1280160" y="347472"/>
                </a:lnTo>
                <a:moveTo>
                  <a:pt x="1325880" y="301752"/>
                </a:moveTo>
                <a:lnTo>
                  <a:pt x="1335024" y="310896"/>
                </a:lnTo>
                <a:lnTo>
                  <a:pt x="1362456" y="283464"/>
                </a:lnTo>
                <a:lnTo>
                  <a:pt x="1353312" y="274320"/>
                </a:lnTo>
                <a:lnTo>
                  <a:pt x="1325880" y="301752"/>
                </a:lnTo>
                <a:moveTo>
                  <a:pt x="1380744" y="246888"/>
                </a:moveTo>
                <a:lnTo>
                  <a:pt x="1389888" y="256032"/>
                </a:lnTo>
                <a:lnTo>
                  <a:pt x="1417320" y="228600"/>
                </a:lnTo>
                <a:lnTo>
                  <a:pt x="1408176" y="228600"/>
                </a:lnTo>
                <a:lnTo>
                  <a:pt x="1380744" y="246888"/>
                </a:lnTo>
                <a:moveTo>
                  <a:pt x="1426464" y="201168"/>
                </a:moveTo>
                <a:lnTo>
                  <a:pt x="1435608" y="210312"/>
                </a:lnTo>
                <a:lnTo>
                  <a:pt x="1463040" y="182880"/>
                </a:lnTo>
                <a:lnTo>
                  <a:pt x="1453896" y="173736"/>
                </a:lnTo>
                <a:lnTo>
                  <a:pt x="1426464" y="201168"/>
                </a:lnTo>
                <a:moveTo>
                  <a:pt x="1481328" y="146304"/>
                </a:moveTo>
                <a:lnTo>
                  <a:pt x="1490472" y="155448"/>
                </a:lnTo>
                <a:lnTo>
                  <a:pt x="1499616" y="146304"/>
                </a:lnTo>
                <a:cubicBezTo>
                  <a:pt x="1508760" y="137160"/>
                  <a:pt x="1508760" y="137160"/>
                  <a:pt x="1517904" y="128016"/>
                </a:cubicBezTo>
                <a:lnTo>
                  <a:pt x="1508760" y="128016"/>
                </a:lnTo>
                <a:cubicBezTo>
                  <a:pt x="1499616" y="128016"/>
                  <a:pt x="1499616" y="128016"/>
                  <a:pt x="1490472" y="137160"/>
                </a:cubicBezTo>
                <a:lnTo>
                  <a:pt x="1481328" y="146304"/>
                </a:lnTo>
                <a:moveTo>
                  <a:pt x="1536192" y="100584"/>
                </a:moveTo>
                <a:lnTo>
                  <a:pt x="1545336" y="109728"/>
                </a:lnTo>
                <a:cubicBezTo>
                  <a:pt x="1554480" y="100584"/>
                  <a:pt x="1563624" y="91440"/>
                  <a:pt x="1572768" y="91440"/>
                </a:cubicBezTo>
                <a:lnTo>
                  <a:pt x="1563624" y="82296"/>
                </a:lnTo>
                <a:cubicBezTo>
                  <a:pt x="1554480" y="82296"/>
                  <a:pt x="1545336" y="91440"/>
                  <a:pt x="1536192" y="100584"/>
                </a:cubicBezTo>
                <a:moveTo>
                  <a:pt x="1591056" y="54864"/>
                </a:moveTo>
                <a:lnTo>
                  <a:pt x="1600200" y="73152"/>
                </a:lnTo>
                <a:cubicBezTo>
                  <a:pt x="1609344" y="64008"/>
                  <a:pt x="1618488" y="54864"/>
                  <a:pt x="1627632" y="54864"/>
                </a:cubicBezTo>
                <a:lnTo>
                  <a:pt x="1627632" y="45720"/>
                </a:lnTo>
                <a:cubicBezTo>
                  <a:pt x="1618488" y="45720"/>
                  <a:pt x="1609344" y="54864"/>
                  <a:pt x="1591056" y="54864"/>
                </a:cubicBezTo>
                <a:moveTo>
                  <a:pt x="1664208" y="27432"/>
                </a:moveTo>
                <a:lnTo>
                  <a:pt x="1664208" y="36576"/>
                </a:lnTo>
                <a:cubicBezTo>
                  <a:pt x="1673352" y="36576"/>
                  <a:pt x="1691640" y="27432"/>
                  <a:pt x="1700784" y="27432"/>
                </a:cubicBezTo>
                <a:lnTo>
                  <a:pt x="1691640" y="18288"/>
                </a:lnTo>
                <a:cubicBezTo>
                  <a:pt x="1682496" y="18288"/>
                  <a:pt x="1673352" y="27432"/>
                  <a:pt x="1664208" y="27432"/>
                </a:cubicBezTo>
                <a:moveTo>
                  <a:pt x="1728216" y="9144"/>
                </a:moveTo>
                <a:lnTo>
                  <a:pt x="1737360" y="18288"/>
                </a:lnTo>
                <a:cubicBezTo>
                  <a:pt x="1746504" y="18288"/>
                  <a:pt x="1755648" y="18288"/>
                  <a:pt x="1764792" y="18288"/>
                </a:cubicBezTo>
                <a:lnTo>
                  <a:pt x="1764792" y="0"/>
                </a:lnTo>
                <a:cubicBezTo>
                  <a:pt x="1755648" y="9144"/>
                  <a:pt x="1746504" y="9144"/>
                  <a:pt x="1728216" y="9144"/>
                </a:cubicBezTo>
                <a:moveTo>
                  <a:pt x="1801368" y="0"/>
                </a:moveTo>
                <a:lnTo>
                  <a:pt x="1801368" y="9144"/>
                </a:lnTo>
                <a:cubicBezTo>
                  <a:pt x="1819656" y="9144"/>
                  <a:pt x="1828800" y="9144"/>
                  <a:pt x="1837944" y="9144"/>
                </a:cubicBezTo>
                <a:lnTo>
                  <a:pt x="1837944" y="0"/>
                </a:lnTo>
                <a:cubicBezTo>
                  <a:pt x="1828800" y="0"/>
                  <a:pt x="1819656" y="0"/>
                  <a:pt x="1801368" y="0"/>
                </a:cubicBezTo>
                <a:moveTo>
                  <a:pt x="1874520" y="0"/>
                </a:moveTo>
                <a:lnTo>
                  <a:pt x="1874520" y="18288"/>
                </a:lnTo>
                <a:cubicBezTo>
                  <a:pt x="1883664" y="18288"/>
                  <a:pt x="1901952" y="18288"/>
                  <a:pt x="1911096" y="18288"/>
                </a:cubicBezTo>
                <a:lnTo>
                  <a:pt x="1911096" y="9144"/>
                </a:lnTo>
                <a:cubicBezTo>
                  <a:pt x="1901952" y="9144"/>
                  <a:pt x="1892808" y="9144"/>
                  <a:pt x="1874520" y="0"/>
                </a:cubicBezTo>
                <a:moveTo>
                  <a:pt x="1947672" y="18288"/>
                </a:moveTo>
                <a:lnTo>
                  <a:pt x="1947672" y="27432"/>
                </a:lnTo>
                <a:cubicBezTo>
                  <a:pt x="1956816" y="27432"/>
                  <a:pt x="1965960" y="36576"/>
                  <a:pt x="1984248" y="36576"/>
                </a:cubicBezTo>
                <a:lnTo>
                  <a:pt x="1984248" y="27432"/>
                </a:lnTo>
                <a:cubicBezTo>
                  <a:pt x="1975104" y="27432"/>
                  <a:pt x="1956816" y="18288"/>
                  <a:pt x="1947672" y="18288"/>
                </a:cubicBezTo>
                <a:moveTo>
                  <a:pt x="2020824" y="45720"/>
                </a:moveTo>
                <a:lnTo>
                  <a:pt x="2011680" y="54864"/>
                </a:lnTo>
                <a:cubicBezTo>
                  <a:pt x="2020824" y="54864"/>
                  <a:pt x="2029968" y="64008"/>
                  <a:pt x="2048256" y="73152"/>
                </a:cubicBezTo>
                <a:lnTo>
                  <a:pt x="2048256" y="54864"/>
                </a:lnTo>
                <a:cubicBezTo>
                  <a:pt x="2039112" y="54864"/>
                  <a:pt x="2029968" y="45720"/>
                  <a:pt x="2020824" y="45720"/>
                </a:cubicBezTo>
                <a:moveTo>
                  <a:pt x="2084832" y="82296"/>
                </a:moveTo>
                <a:lnTo>
                  <a:pt x="2075688" y="91440"/>
                </a:lnTo>
                <a:cubicBezTo>
                  <a:pt x="2084832" y="91440"/>
                  <a:pt x="2093976" y="100584"/>
                  <a:pt x="2103120" y="109728"/>
                </a:cubicBezTo>
                <a:lnTo>
                  <a:pt x="2112264" y="100584"/>
                </a:lnTo>
                <a:cubicBezTo>
                  <a:pt x="2103120" y="91440"/>
                  <a:pt x="2093976" y="82296"/>
                  <a:pt x="2084832" y="82296"/>
                </a:cubicBezTo>
                <a:moveTo>
                  <a:pt x="2139696" y="128016"/>
                </a:moveTo>
                <a:lnTo>
                  <a:pt x="2130552" y="128016"/>
                </a:lnTo>
                <a:cubicBezTo>
                  <a:pt x="2139696" y="137160"/>
                  <a:pt x="2139696" y="137160"/>
                  <a:pt x="2139696" y="146304"/>
                </a:cubicBezTo>
                <a:lnTo>
                  <a:pt x="2157984" y="155448"/>
                </a:lnTo>
                <a:lnTo>
                  <a:pt x="2167128" y="146304"/>
                </a:lnTo>
                <a:lnTo>
                  <a:pt x="2148840" y="137160"/>
                </a:lnTo>
                <a:cubicBezTo>
                  <a:pt x="2148840" y="128016"/>
                  <a:pt x="2139696" y="128016"/>
                  <a:pt x="2139696" y="128016"/>
                </a:cubicBezTo>
                <a:moveTo>
                  <a:pt x="2185416" y="173736"/>
                </a:moveTo>
                <a:lnTo>
                  <a:pt x="2185416" y="182880"/>
                </a:lnTo>
                <a:lnTo>
                  <a:pt x="2203704" y="210312"/>
                </a:lnTo>
                <a:lnTo>
                  <a:pt x="2212848" y="201168"/>
                </a:lnTo>
                <a:lnTo>
                  <a:pt x="2185416" y="173736"/>
                </a:lnTo>
                <a:moveTo>
                  <a:pt x="2240280" y="228600"/>
                </a:moveTo>
                <a:lnTo>
                  <a:pt x="2231136" y="228600"/>
                </a:lnTo>
                <a:lnTo>
                  <a:pt x="2258568" y="256032"/>
                </a:lnTo>
                <a:lnTo>
                  <a:pt x="2267712" y="246888"/>
                </a:lnTo>
                <a:lnTo>
                  <a:pt x="2240280" y="228600"/>
                </a:lnTo>
                <a:moveTo>
                  <a:pt x="2286000" y="274320"/>
                </a:moveTo>
                <a:lnTo>
                  <a:pt x="2286000" y="283464"/>
                </a:lnTo>
                <a:lnTo>
                  <a:pt x="2304288" y="310896"/>
                </a:lnTo>
                <a:lnTo>
                  <a:pt x="2313432" y="301752"/>
                </a:lnTo>
                <a:lnTo>
                  <a:pt x="2286000" y="274320"/>
                </a:lnTo>
                <a:moveTo>
                  <a:pt x="2340864" y="329184"/>
                </a:moveTo>
                <a:lnTo>
                  <a:pt x="2331720" y="329184"/>
                </a:lnTo>
                <a:lnTo>
                  <a:pt x="2359152" y="356616"/>
                </a:lnTo>
                <a:lnTo>
                  <a:pt x="2368296" y="347472"/>
                </a:lnTo>
                <a:lnTo>
                  <a:pt x="2340864" y="329184"/>
                </a:lnTo>
                <a:moveTo>
                  <a:pt x="2386584" y="374904"/>
                </a:moveTo>
                <a:lnTo>
                  <a:pt x="2386584" y="384048"/>
                </a:lnTo>
                <a:lnTo>
                  <a:pt x="2404872" y="411480"/>
                </a:lnTo>
                <a:lnTo>
                  <a:pt x="2414016" y="402336"/>
                </a:lnTo>
                <a:lnTo>
                  <a:pt x="2386584" y="374904"/>
                </a:lnTo>
                <a:moveTo>
                  <a:pt x="2441448" y="429768"/>
                </a:moveTo>
                <a:lnTo>
                  <a:pt x="2432304" y="429768"/>
                </a:lnTo>
                <a:lnTo>
                  <a:pt x="2459736" y="457200"/>
                </a:lnTo>
                <a:lnTo>
                  <a:pt x="2468880" y="448056"/>
                </a:lnTo>
                <a:lnTo>
                  <a:pt x="2441448" y="429768"/>
                </a:lnTo>
                <a:moveTo>
                  <a:pt x="2487168" y="475488"/>
                </a:moveTo>
                <a:lnTo>
                  <a:pt x="2487168" y="484632"/>
                </a:lnTo>
                <a:lnTo>
                  <a:pt x="2505456" y="512064"/>
                </a:lnTo>
                <a:lnTo>
                  <a:pt x="2514600" y="502920"/>
                </a:lnTo>
                <a:lnTo>
                  <a:pt x="2487168" y="475488"/>
                </a:lnTo>
                <a:moveTo>
                  <a:pt x="2542032" y="530352"/>
                </a:moveTo>
                <a:lnTo>
                  <a:pt x="2532888" y="530352"/>
                </a:lnTo>
                <a:lnTo>
                  <a:pt x="2560320" y="557784"/>
                </a:lnTo>
                <a:lnTo>
                  <a:pt x="2569464" y="548640"/>
                </a:lnTo>
                <a:lnTo>
                  <a:pt x="2542032" y="530352"/>
                </a:lnTo>
                <a:moveTo>
                  <a:pt x="2587752" y="576072"/>
                </a:moveTo>
                <a:lnTo>
                  <a:pt x="2587752" y="585216"/>
                </a:lnTo>
                <a:lnTo>
                  <a:pt x="2606040" y="612648"/>
                </a:lnTo>
                <a:lnTo>
                  <a:pt x="2615184" y="603504"/>
                </a:lnTo>
                <a:lnTo>
                  <a:pt x="2587752" y="576072"/>
                </a:lnTo>
                <a:moveTo>
                  <a:pt x="2642616" y="621792"/>
                </a:moveTo>
                <a:lnTo>
                  <a:pt x="2633472" y="630936"/>
                </a:lnTo>
                <a:lnTo>
                  <a:pt x="2660904" y="658368"/>
                </a:lnTo>
                <a:lnTo>
                  <a:pt x="2670048" y="649224"/>
                </a:lnTo>
                <a:lnTo>
                  <a:pt x="2642616" y="621792"/>
                </a:lnTo>
                <a:moveTo>
                  <a:pt x="2688336" y="676656"/>
                </a:moveTo>
                <a:lnTo>
                  <a:pt x="2679192" y="685800"/>
                </a:lnTo>
                <a:lnTo>
                  <a:pt x="2706624" y="713232"/>
                </a:lnTo>
                <a:lnTo>
                  <a:pt x="2715768" y="704088"/>
                </a:lnTo>
                <a:lnTo>
                  <a:pt x="2688336" y="676656"/>
                </a:lnTo>
                <a:moveTo>
                  <a:pt x="2743200" y="722376"/>
                </a:moveTo>
                <a:lnTo>
                  <a:pt x="2734056" y="731520"/>
                </a:lnTo>
                <a:lnTo>
                  <a:pt x="2761488" y="758952"/>
                </a:lnTo>
                <a:lnTo>
                  <a:pt x="2770632" y="749808"/>
                </a:lnTo>
                <a:lnTo>
                  <a:pt x="2743200" y="722376"/>
                </a:lnTo>
                <a:moveTo>
                  <a:pt x="2788920" y="777240"/>
                </a:moveTo>
                <a:lnTo>
                  <a:pt x="2779776" y="786384"/>
                </a:lnTo>
                <a:lnTo>
                  <a:pt x="2807208" y="813816"/>
                </a:lnTo>
                <a:lnTo>
                  <a:pt x="2816352" y="804672"/>
                </a:lnTo>
                <a:lnTo>
                  <a:pt x="2788920" y="777240"/>
                </a:lnTo>
                <a:moveTo>
                  <a:pt x="2843784" y="822960"/>
                </a:moveTo>
                <a:lnTo>
                  <a:pt x="2834640" y="832104"/>
                </a:lnTo>
                <a:lnTo>
                  <a:pt x="2862072" y="859536"/>
                </a:lnTo>
                <a:lnTo>
                  <a:pt x="2871216" y="850392"/>
                </a:lnTo>
                <a:lnTo>
                  <a:pt x="2843784" y="822960"/>
                </a:lnTo>
                <a:moveTo>
                  <a:pt x="2889504" y="877824"/>
                </a:moveTo>
                <a:lnTo>
                  <a:pt x="2880360" y="886968"/>
                </a:lnTo>
                <a:lnTo>
                  <a:pt x="2907792" y="914400"/>
                </a:lnTo>
                <a:lnTo>
                  <a:pt x="2916936" y="905256"/>
                </a:lnTo>
                <a:lnTo>
                  <a:pt x="2889504" y="877824"/>
                </a:lnTo>
                <a:moveTo>
                  <a:pt x="2944368" y="923544"/>
                </a:moveTo>
                <a:lnTo>
                  <a:pt x="2935224" y="932688"/>
                </a:lnTo>
                <a:lnTo>
                  <a:pt x="2962656" y="960120"/>
                </a:lnTo>
                <a:lnTo>
                  <a:pt x="2971800" y="950976"/>
                </a:lnTo>
                <a:lnTo>
                  <a:pt x="2944368" y="923544"/>
                </a:lnTo>
                <a:moveTo>
                  <a:pt x="2990088" y="978408"/>
                </a:moveTo>
                <a:lnTo>
                  <a:pt x="2980944" y="987552"/>
                </a:lnTo>
                <a:lnTo>
                  <a:pt x="3008376" y="1014984"/>
                </a:lnTo>
                <a:lnTo>
                  <a:pt x="3017520" y="1005840"/>
                </a:lnTo>
                <a:lnTo>
                  <a:pt x="2990088" y="978408"/>
                </a:lnTo>
                <a:moveTo>
                  <a:pt x="3044952" y="1024128"/>
                </a:moveTo>
                <a:lnTo>
                  <a:pt x="3035808" y="1033272"/>
                </a:lnTo>
                <a:lnTo>
                  <a:pt x="3063240" y="1060704"/>
                </a:lnTo>
                <a:lnTo>
                  <a:pt x="3072384" y="1051560"/>
                </a:lnTo>
                <a:lnTo>
                  <a:pt x="3044952" y="1024128"/>
                </a:lnTo>
                <a:moveTo>
                  <a:pt x="3090672" y="1078992"/>
                </a:moveTo>
                <a:lnTo>
                  <a:pt x="3081528" y="1088136"/>
                </a:lnTo>
                <a:lnTo>
                  <a:pt x="3108960" y="1115568"/>
                </a:lnTo>
                <a:lnTo>
                  <a:pt x="3118104" y="1106424"/>
                </a:lnTo>
                <a:lnTo>
                  <a:pt x="3090672" y="1078992"/>
                </a:lnTo>
                <a:moveTo>
                  <a:pt x="3145536" y="1124712"/>
                </a:moveTo>
                <a:lnTo>
                  <a:pt x="3136392" y="1133856"/>
                </a:lnTo>
                <a:lnTo>
                  <a:pt x="3163824" y="1161288"/>
                </a:lnTo>
                <a:lnTo>
                  <a:pt x="3172968" y="1152144"/>
                </a:lnTo>
                <a:lnTo>
                  <a:pt x="3145536" y="1124712"/>
                </a:lnTo>
                <a:moveTo>
                  <a:pt x="3191256" y="1179576"/>
                </a:moveTo>
                <a:lnTo>
                  <a:pt x="3182112" y="1188720"/>
                </a:lnTo>
                <a:lnTo>
                  <a:pt x="3209544" y="1216152"/>
                </a:lnTo>
                <a:lnTo>
                  <a:pt x="3218688" y="1207008"/>
                </a:lnTo>
                <a:lnTo>
                  <a:pt x="3191256" y="1179576"/>
                </a:lnTo>
                <a:moveTo>
                  <a:pt x="3246120" y="1225296"/>
                </a:moveTo>
                <a:lnTo>
                  <a:pt x="3236976" y="1234440"/>
                </a:lnTo>
                <a:lnTo>
                  <a:pt x="3264408" y="1261872"/>
                </a:lnTo>
                <a:lnTo>
                  <a:pt x="3273552" y="1252728"/>
                </a:lnTo>
                <a:lnTo>
                  <a:pt x="3246120" y="1225296"/>
                </a:lnTo>
                <a:moveTo>
                  <a:pt x="3291840" y="1280160"/>
                </a:moveTo>
                <a:lnTo>
                  <a:pt x="3282696" y="1289304"/>
                </a:lnTo>
                <a:lnTo>
                  <a:pt x="3310128" y="1316736"/>
                </a:lnTo>
                <a:lnTo>
                  <a:pt x="3319272" y="1307592"/>
                </a:lnTo>
                <a:lnTo>
                  <a:pt x="3291840" y="1280160"/>
                </a:lnTo>
                <a:moveTo>
                  <a:pt x="3346704" y="1325880"/>
                </a:moveTo>
                <a:lnTo>
                  <a:pt x="3337560" y="1335024"/>
                </a:lnTo>
                <a:lnTo>
                  <a:pt x="3364992" y="1362456"/>
                </a:lnTo>
                <a:lnTo>
                  <a:pt x="3374136" y="1353312"/>
                </a:lnTo>
                <a:lnTo>
                  <a:pt x="3346704" y="1325880"/>
                </a:lnTo>
                <a:moveTo>
                  <a:pt x="3392424" y="1380744"/>
                </a:moveTo>
                <a:lnTo>
                  <a:pt x="3383280" y="1389888"/>
                </a:lnTo>
                <a:lnTo>
                  <a:pt x="3410712" y="1417320"/>
                </a:lnTo>
                <a:lnTo>
                  <a:pt x="3419856" y="1408176"/>
                </a:lnTo>
                <a:lnTo>
                  <a:pt x="3392424" y="1380744"/>
                </a:lnTo>
                <a:moveTo>
                  <a:pt x="3447288" y="1426464"/>
                </a:moveTo>
                <a:lnTo>
                  <a:pt x="3438144" y="1435608"/>
                </a:lnTo>
                <a:lnTo>
                  <a:pt x="3465576" y="1463040"/>
                </a:lnTo>
                <a:lnTo>
                  <a:pt x="3474720" y="1453896"/>
                </a:lnTo>
                <a:lnTo>
                  <a:pt x="3447288" y="1426464"/>
                </a:lnTo>
                <a:moveTo>
                  <a:pt x="3493008" y="1481328"/>
                </a:moveTo>
                <a:lnTo>
                  <a:pt x="3483864" y="1490472"/>
                </a:lnTo>
                <a:lnTo>
                  <a:pt x="3502152" y="1499616"/>
                </a:lnTo>
                <a:cubicBezTo>
                  <a:pt x="3502152" y="1508760"/>
                  <a:pt x="3511296" y="1508760"/>
                  <a:pt x="3511296" y="1517904"/>
                </a:cubicBezTo>
                <a:lnTo>
                  <a:pt x="3520440" y="1508760"/>
                </a:lnTo>
                <a:cubicBezTo>
                  <a:pt x="3520440" y="1499616"/>
                  <a:pt x="3511296" y="1499616"/>
                  <a:pt x="3511296" y="1490472"/>
                </a:cubicBezTo>
                <a:lnTo>
                  <a:pt x="3493008" y="1481328"/>
                </a:lnTo>
                <a:moveTo>
                  <a:pt x="3547872" y="1536192"/>
                </a:moveTo>
                <a:lnTo>
                  <a:pt x="3538728" y="1545336"/>
                </a:lnTo>
                <a:cubicBezTo>
                  <a:pt x="3538728" y="1554480"/>
                  <a:pt x="3547872" y="1563624"/>
                  <a:pt x="3557016" y="1572768"/>
                </a:cubicBezTo>
                <a:lnTo>
                  <a:pt x="3566160" y="1563624"/>
                </a:lnTo>
                <a:cubicBezTo>
                  <a:pt x="3557016" y="1554480"/>
                  <a:pt x="3547872" y="1545336"/>
                  <a:pt x="3547872" y="1536192"/>
                </a:cubicBezTo>
                <a:moveTo>
                  <a:pt x="3584448" y="1591056"/>
                </a:moveTo>
                <a:lnTo>
                  <a:pt x="3575304" y="1600200"/>
                </a:lnTo>
                <a:cubicBezTo>
                  <a:pt x="3584448" y="1609344"/>
                  <a:pt x="3584448" y="1618488"/>
                  <a:pt x="3593592" y="1627632"/>
                </a:cubicBezTo>
                <a:lnTo>
                  <a:pt x="3602736" y="1627632"/>
                </a:lnTo>
                <a:cubicBezTo>
                  <a:pt x="3593592" y="1618488"/>
                  <a:pt x="3593592" y="1609344"/>
                  <a:pt x="3584448" y="1591056"/>
                </a:cubicBezTo>
                <a:moveTo>
                  <a:pt x="3611880" y="1664208"/>
                </a:moveTo>
                <a:lnTo>
                  <a:pt x="3602736" y="1664208"/>
                </a:lnTo>
                <a:cubicBezTo>
                  <a:pt x="3611880" y="1673352"/>
                  <a:pt x="3611880" y="1691640"/>
                  <a:pt x="3611880" y="1700784"/>
                </a:cubicBezTo>
                <a:lnTo>
                  <a:pt x="3630168" y="1691640"/>
                </a:lnTo>
                <a:cubicBezTo>
                  <a:pt x="3621024" y="1682496"/>
                  <a:pt x="3621024" y="1673352"/>
                  <a:pt x="3611880" y="1664208"/>
                </a:cubicBezTo>
                <a:moveTo>
                  <a:pt x="3639312" y="1728216"/>
                </a:moveTo>
                <a:lnTo>
                  <a:pt x="3621024" y="1737360"/>
                </a:lnTo>
                <a:cubicBezTo>
                  <a:pt x="3630168" y="1746504"/>
                  <a:pt x="3630168" y="1755648"/>
                  <a:pt x="3630168" y="1764792"/>
                </a:cubicBezTo>
                <a:lnTo>
                  <a:pt x="3639312" y="1764792"/>
                </a:lnTo>
                <a:cubicBezTo>
                  <a:pt x="3639312" y="1755648"/>
                  <a:pt x="3639312" y="1746504"/>
                  <a:pt x="3639312" y="1728216"/>
                </a:cubicBezTo>
                <a:moveTo>
                  <a:pt x="3648456" y="1801368"/>
                </a:moveTo>
                <a:lnTo>
                  <a:pt x="3630168" y="1801368"/>
                </a:lnTo>
                <a:cubicBezTo>
                  <a:pt x="3630168" y="1819656"/>
                  <a:pt x="3630168" y="1828800"/>
                  <a:pt x="3630168" y="1837944"/>
                </a:cubicBezTo>
                <a:lnTo>
                  <a:pt x="3648456" y="1837944"/>
                </a:lnTo>
                <a:cubicBezTo>
                  <a:pt x="3648456" y="1828800"/>
                  <a:pt x="3648456" y="1819656"/>
                  <a:pt x="3648456" y="1801368"/>
                </a:cubicBezTo>
                <a:moveTo>
                  <a:pt x="3639312" y="1874520"/>
                </a:moveTo>
                <a:lnTo>
                  <a:pt x="3630168" y="1874520"/>
                </a:lnTo>
                <a:cubicBezTo>
                  <a:pt x="3630168" y="1883664"/>
                  <a:pt x="3630168" y="1901952"/>
                  <a:pt x="3621024" y="1911096"/>
                </a:cubicBezTo>
                <a:lnTo>
                  <a:pt x="3639312" y="1911096"/>
                </a:lnTo>
                <a:cubicBezTo>
                  <a:pt x="3639312" y="1901952"/>
                  <a:pt x="3639312" y="1892808"/>
                  <a:pt x="3639312" y="1874520"/>
                </a:cubicBezTo>
                <a:moveTo>
                  <a:pt x="3630168" y="1947672"/>
                </a:moveTo>
                <a:lnTo>
                  <a:pt x="3611880" y="1947672"/>
                </a:lnTo>
                <a:cubicBezTo>
                  <a:pt x="3611880" y="1956816"/>
                  <a:pt x="3611880" y="1965960"/>
                  <a:pt x="3602736" y="1984248"/>
                </a:cubicBezTo>
                <a:lnTo>
                  <a:pt x="3611880" y="1984248"/>
                </a:lnTo>
                <a:cubicBezTo>
                  <a:pt x="3621024" y="1975104"/>
                  <a:pt x="3621024" y="1956816"/>
                  <a:pt x="3630168" y="1947672"/>
                </a:cubicBezTo>
                <a:moveTo>
                  <a:pt x="3602736" y="2020824"/>
                </a:moveTo>
                <a:lnTo>
                  <a:pt x="3593592" y="2011680"/>
                </a:lnTo>
                <a:cubicBezTo>
                  <a:pt x="3584448" y="2020824"/>
                  <a:pt x="3584448" y="2029968"/>
                  <a:pt x="3575304" y="2048256"/>
                </a:cubicBezTo>
                <a:lnTo>
                  <a:pt x="3584448" y="2048256"/>
                </a:lnTo>
                <a:cubicBezTo>
                  <a:pt x="3593592" y="2039112"/>
                  <a:pt x="3593592" y="2029968"/>
                  <a:pt x="3602736" y="2020824"/>
                </a:cubicBezTo>
                <a:moveTo>
                  <a:pt x="3566160" y="2084832"/>
                </a:moveTo>
                <a:lnTo>
                  <a:pt x="3557016" y="2075688"/>
                </a:lnTo>
                <a:cubicBezTo>
                  <a:pt x="3547872" y="2084832"/>
                  <a:pt x="3538728" y="2093976"/>
                  <a:pt x="3538728" y="2103120"/>
                </a:cubicBezTo>
                <a:lnTo>
                  <a:pt x="3547872" y="2112264"/>
                </a:lnTo>
                <a:cubicBezTo>
                  <a:pt x="3547872" y="2103120"/>
                  <a:pt x="3557016" y="2093976"/>
                  <a:pt x="3566160" y="2084832"/>
                </a:cubicBezTo>
                <a:moveTo>
                  <a:pt x="3520440" y="2139696"/>
                </a:moveTo>
                <a:lnTo>
                  <a:pt x="3511296" y="2130552"/>
                </a:lnTo>
                <a:cubicBezTo>
                  <a:pt x="3511296" y="2139696"/>
                  <a:pt x="3502152" y="2139696"/>
                  <a:pt x="3502152" y="2139696"/>
                </a:cubicBezTo>
                <a:lnTo>
                  <a:pt x="3483864" y="2157984"/>
                </a:lnTo>
                <a:lnTo>
                  <a:pt x="3493008" y="2167128"/>
                </a:lnTo>
                <a:lnTo>
                  <a:pt x="3511296" y="2148840"/>
                </a:lnTo>
                <a:cubicBezTo>
                  <a:pt x="3511296" y="2148840"/>
                  <a:pt x="3520440" y="2139696"/>
                  <a:pt x="3520440" y="2139696"/>
                </a:cubicBezTo>
                <a:moveTo>
                  <a:pt x="3474720" y="2185416"/>
                </a:moveTo>
                <a:lnTo>
                  <a:pt x="3465576" y="2185416"/>
                </a:lnTo>
                <a:lnTo>
                  <a:pt x="3438144" y="2203704"/>
                </a:lnTo>
                <a:lnTo>
                  <a:pt x="3447288" y="2212848"/>
                </a:lnTo>
                <a:lnTo>
                  <a:pt x="3474720" y="2185416"/>
                </a:lnTo>
                <a:moveTo>
                  <a:pt x="3419856" y="2240280"/>
                </a:moveTo>
                <a:lnTo>
                  <a:pt x="3410712" y="2231136"/>
                </a:lnTo>
                <a:lnTo>
                  <a:pt x="3383280" y="2258568"/>
                </a:lnTo>
                <a:lnTo>
                  <a:pt x="3392424" y="2267712"/>
                </a:lnTo>
                <a:lnTo>
                  <a:pt x="3419856" y="2240280"/>
                </a:lnTo>
                <a:moveTo>
                  <a:pt x="3374136" y="2286000"/>
                </a:moveTo>
                <a:lnTo>
                  <a:pt x="3364992" y="2286000"/>
                </a:lnTo>
                <a:lnTo>
                  <a:pt x="3337560" y="2304288"/>
                </a:lnTo>
                <a:lnTo>
                  <a:pt x="3346704" y="2313432"/>
                </a:lnTo>
                <a:lnTo>
                  <a:pt x="3374136" y="2286000"/>
                </a:lnTo>
                <a:moveTo>
                  <a:pt x="3319272" y="2340864"/>
                </a:moveTo>
                <a:lnTo>
                  <a:pt x="3310128" y="2331720"/>
                </a:lnTo>
                <a:lnTo>
                  <a:pt x="3282696" y="2359152"/>
                </a:lnTo>
                <a:lnTo>
                  <a:pt x="3291840" y="2368296"/>
                </a:lnTo>
                <a:lnTo>
                  <a:pt x="3319272" y="2340864"/>
                </a:lnTo>
                <a:moveTo>
                  <a:pt x="3273552" y="2386584"/>
                </a:moveTo>
                <a:lnTo>
                  <a:pt x="3264408" y="2386584"/>
                </a:lnTo>
                <a:lnTo>
                  <a:pt x="3236976" y="2404872"/>
                </a:lnTo>
                <a:lnTo>
                  <a:pt x="3246120" y="2414016"/>
                </a:lnTo>
                <a:lnTo>
                  <a:pt x="3273552" y="2386584"/>
                </a:lnTo>
                <a:moveTo>
                  <a:pt x="3218688" y="2441448"/>
                </a:moveTo>
                <a:lnTo>
                  <a:pt x="3209544" y="2432304"/>
                </a:lnTo>
                <a:lnTo>
                  <a:pt x="3182112" y="2459736"/>
                </a:lnTo>
                <a:lnTo>
                  <a:pt x="3191256" y="2468880"/>
                </a:lnTo>
                <a:lnTo>
                  <a:pt x="3218688" y="2441448"/>
                </a:lnTo>
                <a:moveTo>
                  <a:pt x="3172968" y="2487168"/>
                </a:moveTo>
                <a:lnTo>
                  <a:pt x="3163824" y="2487168"/>
                </a:lnTo>
                <a:lnTo>
                  <a:pt x="3136392" y="2505456"/>
                </a:lnTo>
                <a:lnTo>
                  <a:pt x="3145536" y="2514600"/>
                </a:lnTo>
                <a:lnTo>
                  <a:pt x="3172968" y="2487168"/>
                </a:lnTo>
                <a:moveTo>
                  <a:pt x="3118104" y="2542032"/>
                </a:moveTo>
                <a:lnTo>
                  <a:pt x="3108960" y="2532888"/>
                </a:lnTo>
                <a:lnTo>
                  <a:pt x="3081528" y="2560320"/>
                </a:lnTo>
                <a:lnTo>
                  <a:pt x="3090672" y="2569464"/>
                </a:lnTo>
                <a:lnTo>
                  <a:pt x="3118104" y="2542032"/>
                </a:lnTo>
                <a:moveTo>
                  <a:pt x="3072384" y="2587752"/>
                </a:moveTo>
                <a:lnTo>
                  <a:pt x="3063240" y="2587752"/>
                </a:lnTo>
                <a:lnTo>
                  <a:pt x="3035808" y="2606040"/>
                </a:lnTo>
                <a:lnTo>
                  <a:pt x="3044952" y="2615184"/>
                </a:lnTo>
                <a:lnTo>
                  <a:pt x="3072384" y="2587752"/>
                </a:lnTo>
                <a:moveTo>
                  <a:pt x="3017520" y="2642616"/>
                </a:moveTo>
                <a:lnTo>
                  <a:pt x="3008376" y="2633472"/>
                </a:lnTo>
                <a:lnTo>
                  <a:pt x="2980944" y="2660904"/>
                </a:lnTo>
                <a:lnTo>
                  <a:pt x="2990088" y="2670048"/>
                </a:lnTo>
                <a:lnTo>
                  <a:pt x="3017520" y="2642616"/>
                </a:lnTo>
                <a:moveTo>
                  <a:pt x="2971800" y="2688336"/>
                </a:moveTo>
                <a:lnTo>
                  <a:pt x="2962656" y="2679192"/>
                </a:lnTo>
                <a:lnTo>
                  <a:pt x="2935224" y="2706624"/>
                </a:lnTo>
                <a:lnTo>
                  <a:pt x="2944368" y="2715768"/>
                </a:lnTo>
                <a:lnTo>
                  <a:pt x="2971800" y="2688336"/>
                </a:lnTo>
                <a:moveTo>
                  <a:pt x="2916936" y="2743200"/>
                </a:moveTo>
                <a:lnTo>
                  <a:pt x="2907792" y="2734056"/>
                </a:lnTo>
                <a:lnTo>
                  <a:pt x="2880360" y="2761488"/>
                </a:lnTo>
                <a:lnTo>
                  <a:pt x="2889504" y="2770632"/>
                </a:lnTo>
                <a:lnTo>
                  <a:pt x="2916936" y="2743200"/>
                </a:lnTo>
                <a:moveTo>
                  <a:pt x="2871216" y="2788920"/>
                </a:moveTo>
                <a:lnTo>
                  <a:pt x="2862072" y="2779776"/>
                </a:lnTo>
                <a:lnTo>
                  <a:pt x="2834640" y="2807208"/>
                </a:lnTo>
                <a:lnTo>
                  <a:pt x="2843784" y="2816352"/>
                </a:lnTo>
                <a:lnTo>
                  <a:pt x="2871216" y="2788920"/>
                </a:lnTo>
                <a:moveTo>
                  <a:pt x="2816352" y="2843784"/>
                </a:moveTo>
                <a:lnTo>
                  <a:pt x="2807208" y="2834640"/>
                </a:lnTo>
                <a:lnTo>
                  <a:pt x="2779776" y="2862072"/>
                </a:lnTo>
                <a:lnTo>
                  <a:pt x="2788920" y="2871216"/>
                </a:lnTo>
                <a:lnTo>
                  <a:pt x="2816352" y="2843784"/>
                </a:lnTo>
                <a:moveTo>
                  <a:pt x="2770632" y="2889504"/>
                </a:moveTo>
                <a:lnTo>
                  <a:pt x="2761488" y="2880360"/>
                </a:lnTo>
                <a:lnTo>
                  <a:pt x="2734056" y="2907792"/>
                </a:lnTo>
                <a:lnTo>
                  <a:pt x="2743200" y="2916936"/>
                </a:lnTo>
                <a:lnTo>
                  <a:pt x="2770632" y="2889504"/>
                </a:lnTo>
                <a:moveTo>
                  <a:pt x="2715768" y="2944368"/>
                </a:moveTo>
                <a:lnTo>
                  <a:pt x="2706624" y="2935224"/>
                </a:lnTo>
                <a:lnTo>
                  <a:pt x="2679192" y="2962656"/>
                </a:lnTo>
                <a:lnTo>
                  <a:pt x="2688336" y="2971800"/>
                </a:lnTo>
                <a:lnTo>
                  <a:pt x="2715768" y="2944368"/>
                </a:lnTo>
                <a:moveTo>
                  <a:pt x="2670048" y="2990088"/>
                </a:moveTo>
                <a:lnTo>
                  <a:pt x="2660904" y="2980944"/>
                </a:lnTo>
                <a:lnTo>
                  <a:pt x="2633472" y="3008376"/>
                </a:lnTo>
                <a:lnTo>
                  <a:pt x="2642616" y="3017520"/>
                </a:lnTo>
                <a:lnTo>
                  <a:pt x="2670048" y="2990088"/>
                </a:lnTo>
                <a:moveTo>
                  <a:pt x="2615184" y="3044952"/>
                </a:moveTo>
                <a:lnTo>
                  <a:pt x="2606040" y="3035808"/>
                </a:lnTo>
                <a:lnTo>
                  <a:pt x="2587752" y="3063240"/>
                </a:lnTo>
                <a:lnTo>
                  <a:pt x="2587752" y="3072384"/>
                </a:lnTo>
                <a:lnTo>
                  <a:pt x="2615184" y="3044952"/>
                </a:lnTo>
                <a:moveTo>
                  <a:pt x="2569464" y="3090672"/>
                </a:moveTo>
                <a:lnTo>
                  <a:pt x="2560320" y="3081528"/>
                </a:lnTo>
                <a:lnTo>
                  <a:pt x="2532888" y="3108960"/>
                </a:lnTo>
                <a:lnTo>
                  <a:pt x="2542032" y="3118104"/>
                </a:lnTo>
                <a:lnTo>
                  <a:pt x="2569464" y="3090672"/>
                </a:lnTo>
                <a:moveTo>
                  <a:pt x="2514600" y="3145536"/>
                </a:moveTo>
                <a:lnTo>
                  <a:pt x="2505456" y="3136392"/>
                </a:lnTo>
                <a:lnTo>
                  <a:pt x="2487168" y="3163824"/>
                </a:lnTo>
                <a:lnTo>
                  <a:pt x="2487168" y="3172968"/>
                </a:lnTo>
                <a:lnTo>
                  <a:pt x="2514600" y="3145536"/>
                </a:lnTo>
                <a:moveTo>
                  <a:pt x="2468880" y="3191256"/>
                </a:moveTo>
                <a:lnTo>
                  <a:pt x="2459736" y="3182112"/>
                </a:lnTo>
                <a:lnTo>
                  <a:pt x="2432304" y="3209544"/>
                </a:lnTo>
                <a:lnTo>
                  <a:pt x="2441448" y="3218688"/>
                </a:lnTo>
                <a:lnTo>
                  <a:pt x="2468880" y="3191256"/>
                </a:lnTo>
                <a:moveTo>
                  <a:pt x="2414016" y="3246120"/>
                </a:moveTo>
                <a:lnTo>
                  <a:pt x="2404872" y="3236976"/>
                </a:lnTo>
                <a:lnTo>
                  <a:pt x="2386584" y="3264408"/>
                </a:lnTo>
                <a:lnTo>
                  <a:pt x="2386584" y="3273552"/>
                </a:lnTo>
                <a:lnTo>
                  <a:pt x="2414016" y="3246120"/>
                </a:lnTo>
                <a:moveTo>
                  <a:pt x="2368296" y="3291840"/>
                </a:moveTo>
                <a:lnTo>
                  <a:pt x="2359152" y="3282696"/>
                </a:lnTo>
                <a:lnTo>
                  <a:pt x="2331720" y="3310128"/>
                </a:lnTo>
                <a:lnTo>
                  <a:pt x="2340864" y="3319272"/>
                </a:lnTo>
                <a:lnTo>
                  <a:pt x="2368296" y="3291840"/>
                </a:lnTo>
                <a:moveTo>
                  <a:pt x="2313432" y="3346704"/>
                </a:moveTo>
                <a:lnTo>
                  <a:pt x="2304288" y="3337560"/>
                </a:lnTo>
                <a:lnTo>
                  <a:pt x="2286000" y="3364992"/>
                </a:lnTo>
                <a:lnTo>
                  <a:pt x="2286000" y="3374136"/>
                </a:lnTo>
                <a:lnTo>
                  <a:pt x="2313432" y="3346704"/>
                </a:lnTo>
                <a:moveTo>
                  <a:pt x="2267712" y="3392424"/>
                </a:moveTo>
                <a:lnTo>
                  <a:pt x="2258568" y="3383280"/>
                </a:lnTo>
                <a:lnTo>
                  <a:pt x="2231136" y="3410712"/>
                </a:lnTo>
                <a:lnTo>
                  <a:pt x="2240280" y="3419856"/>
                </a:lnTo>
                <a:lnTo>
                  <a:pt x="2267712" y="3392424"/>
                </a:lnTo>
                <a:moveTo>
                  <a:pt x="2212848" y="3447288"/>
                </a:moveTo>
                <a:lnTo>
                  <a:pt x="2203704" y="3438144"/>
                </a:lnTo>
                <a:lnTo>
                  <a:pt x="2185416" y="3465576"/>
                </a:lnTo>
                <a:lnTo>
                  <a:pt x="2185416" y="3474720"/>
                </a:lnTo>
                <a:lnTo>
                  <a:pt x="2212848" y="3447288"/>
                </a:lnTo>
              </a:path>
            </a:pathLst>
          </a:custGeom>
          <a:solidFill>
            <a:srgbClr val="927F76">
              <a:alpha val="30000"/>
            </a:srgbClr>
          </a:solidFill>
        </p:spPr>
        <p:txBody>
          <a:bodyPr/>
          <a:lstStyle/>
          <a:p>
            <a:pPr>
              <a:defRPr/>
            </a:pPr>
            <a:endParaRPr lang="zh-CN">
              <a:latin typeface="微软雅黑"/>
              <a:ea typeface="微软雅黑"/>
            </a:endParaRPr>
          </a:p>
        </p:txBody>
      </p:sp>
      <p:sp>
        <p:nvSpPr>
          <p:cNvPr id="33" name="对象12"/>
          <p:cNvSpPr>
            <a:spLocks noChangeAspect="1"/>
          </p:cNvSpPr>
          <p:nvPr/>
        </p:nvSpPr>
        <p:spPr bwMode="auto">
          <a:xfrm>
            <a:off x="1487031" y="2742185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340864" h="2340864" extrusionOk="0">
                <a:moveTo>
                  <a:pt x="987552" y="73152"/>
                </a:moveTo>
                <a:lnTo>
                  <a:pt x="73152" y="987552"/>
                </a:lnTo>
                <a:cubicBezTo>
                  <a:pt x="-27432" y="1088136"/>
                  <a:pt x="-27432" y="1252728"/>
                  <a:pt x="73152" y="1353312"/>
                </a:cubicBezTo>
                <a:lnTo>
                  <a:pt x="987552" y="2267712"/>
                </a:lnTo>
                <a:cubicBezTo>
                  <a:pt x="1088136" y="2368296"/>
                  <a:pt x="1252728" y="2368296"/>
                  <a:pt x="1353312" y="2267712"/>
                </a:cubicBezTo>
                <a:lnTo>
                  <a:pt x="2267712" y="1353312"/>
                </a:lnTo>
                <a:cubicBezTo>
                  <a:pt x="2368296" y="1252728"/>
                  <a:pt x="2368296" y="1088136"/>
                  <a:pt x="2267712" y="987552"/>
                </a:cubicBezTo>
                <a:lnTo>
                  <a:pt x="1353312" y="73152"/>
                </a:lnTo>
                <a:cubicBezTo>
                  <a:pt x="1252728" y="-27432"/>
                  <a:pt x="1088136" y="-27432"/>
                  <a:pt x="987552" y="73152"/>
                </a:cubicBezTo>
              </a:path>
            </a:pathLst>
          </a:custGeom>
          <a:solidFill>
            <a:srgbClr val="FFFFFF"/>
          </a:solidFill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zh-CN" altLang="en-US" sz="2000" b="1" spc="300" dirty="0" smtClean="0">
                <a:latin typeface="微软雅黑"/>
                <a:ea typeface="微软雅黑"/>
                <a:cs typeface="微软雅黑"/>
              </a:rPr>
              <a:t>模型建立</a:t>
            </a:r>
            <a:endParaRPr lang="en-US" altLang="zh-CN" sz="2000" b="1" spc="300" dirty="0" smtClean="0">
              <a:latin typeface="微软雅黑"/>
              <a:ea typeface="微软雅黑"/>
              <a:cs typeface="微软雅黑"/>
            </a:endParaRPr>
          </a:p>
          <a:p>
            <a:pPr algn="ctr">
              <a:defRPr/>
            </a:pPr>
            <a:endParaRPr lang="zh-CN" sz="2000" b="1" spc="300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91" name="文本框 90"/>
          <p:cNvSpPr txBox="1"/>
          <p:nvPr/>
        </p:nvSpPr>
        <p:spPr bwMode="auto">
          <a:xfrm>
            <a:off x="4843145" y="1697141"/>
            <a:ext cx="2425873" cy="353943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pPr algn="l">
              <a:defRPr/>
            </a:pPr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微软雅黑"/>
              </a:rPr>
              <a:t>两</a:t>
            </a:r>
            <a:r>
              <a:rPr lang="zh-CN" altLang="en-US" sz="2000" b="1" spc="3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微软雅黑"/>
              </a:rPr>
              <a:t>阶段优化模型</a:t>
            </a:r>
            <a:endParaRPr lang="zh-CN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4809078" y="2021715"/>
            <a:ext cx="4493895" cy="1055161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第一阶段</a:t>
            </a:r>
            <a:r>
              <a:rPr lang="zh-CN" altLang="en-US" sz="1600" dirty="0" smtClean="0"/>
              <a:t>主要针对</a:t>
            </a:r>
            <a:r>
              <a:rPr lang="zh-CN" altLang="en-US" sz="1600" dirty="0"/>
              <a:t>遇到的难以确定非</a:t>
            </a:r>
            <a:r>
              <a:rPr lang="zh-CN" altLang="en-US" sz="1600" dirty="0" smtClean="0"/>
              <a:t>目标</a:t>
            </a:r>
            <a:r>
              <a:rPr lang="zh-CN" altLang="en-US" sz="1600" dirty="0"/>
              <a:t>书院</a:t>
            </a:r>
            <a:r>
              <a:rPr lang="zh-CN" altLang="en-US" sz="1600" dirty="0" smtClean="0"/>
              <a:t>同学报名</a:t>
            </a:r>
            <a:r>
              <a:rPr lang="zh-CN" altLang="en-US" sz="1600" dirty="0"/>
              <a:t>情况的问题加以解决。第二</a:t>
            </a:r>
            <a:r>
              <a:rPr lang="zh-CN" altLang="en-US" sz="1600" dirty="0" smtClean="0"/>
              <a:t>阶段则</a:t>
            </a:r>
            <a:r>
              <a:rPr lang="zh-CN" altLang="en-US" sz="1600" dirty="0"/>
              <a:t>针对目标函数非线性且难以显示表达的特点进行求解。</a:t>
            </a:r>
            <a:endParaRPr lang="zh-CN" sz="1600" spc="150" dirty="0">
              <a:solidFill>
                <a:srgbClr val="000000">
                  <a:lumMod val="50000"/>
                  <a:lumOff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5471788" y="3229155"/>
            <a:ext cx="4549140" cy="1055161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第一阶段以全年级参赛队员的平均成绩最好为优化目标，优化变量 </a:t>
            </a:r>
            <a:r>
              <a:rPr lang="en-US" altLang="zh-CN" sz="1600" dirty="0"/>
              <a:t>x </a:t>
            </a:r>
            <a:r>
              <a:rPr lang="zh-CN" altLang="en-US" sz="1600" dirty="0"/>
              <a:t>为全年级同学报名参加项目情况，从而解决确定非</a:t>
            </a:r>
            <a:r>
              <a:rPr lang="zh-CN" altLang="en-US" sz="1600" dirty="0" smtClean="0"/>
              <a:t>目标书院报名</a:t>
            </a:r>
            <a:r>
              <a:rPr lang="zh-CN" altLang="en-US" sz="1600" dirty="0"/>
              <a:t>情况的难题</a:t>
            </a:r>
            <a:r>
              <a:rPr lang="zh-CN" altLang="en-US" sz="1400" dirty="0"/>
              <a:t>。</a:t>
            </a:r>
            <a:endParaRPr lang="zh-CN" sz="1400" spc="150" dirty="0">
              <a:solidFill>
                <a:srgbClr val="000000">
                  <a:lumMod val="50000"/>
                  <a:lumOff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857750" y="4817746"/>
            <a:ext cx="1560195" cy="291465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pPr algn="l">
              <a:defRPr/>
            </a:pPr>
            <a:endParaRPr lang="zh-CN" sz="16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4538662" y="4955043"/>
            <a:ext cx="4563110" cy="735073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第二阶段以第一阶段的优化结果为初始解</a:t>
            </a:r>
            <a:r>
              <a:rPr lang="zh-CN" altLang="en-US" sz="1600" dirty="0" smtClean="0"/>
              <a:t>，目标</a:t>
            </a:r>
            <a:r>
              <a:rPr lang="zh-CN" altLang="en-US" sz="1600" dirty="0"/>
              <a:t>为</a:t>
            </a:r>
            <a:r>
              <a:rPr lang="zh-CN" altLang="en-US" sz="1600" dirty="0" smtClean="0"/>
              <a:t>目标</a:t>
            </a:r>
            <a:r>
              <a:rPr lang="zh-CN" altLang="en-US" sz="1600" dirty="0"/>
              <a:t>书院</a:t>
            </a:r>
            <a:r>
              <a:rPr lang="zh-CN" altLang="en-US" sz="1600" dirty="0" smtClean="0"/>
              <a:t>的</a:t>
            </a:r>
            <a:r>
              <a:rPr lang="zh-CN" altLang="en-US" sz="1600" dirty="0"/>
              <a:t>总比赛积分最大。 </a:t>
            </a:r>
            <a:endParaRPr lang="zh-CN" sz="1600" spc="150" dirty="0">
              <a:solidFill>
                <a:srgbClr val="000000">
                  <a:lumMod val="50000"/>
                  <a:lumOff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8" name="图片 17" descr="建筑-10"/>
          <p:cNvPicPr>
            <a:picLocks noChangeAspect="1"/>
          </p:cNvPicPr>
          <p:nvPr/>
        </p:nvPicPr>
        <p:blipFill>
          <a:blip r:embed="rId3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14" name="椭圆 13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23" name="图片 22" descr="建筑-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2" name="文本框 17"/>
          <p:cNvSpPr txBox="1"/>
          <p:nvPr/>
        </p:nvSpPr>
        <p:spPr bwMode="auto">
          <a:xfrm rot="20700000">
            <a:off x="151765" y="144463"/>
            <a:ext cx="1009650" cy="64515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问题求解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 bwMode="auto">
            <a:xfrm rot="16199999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7" name="平行四边形 6"/>
            <p:cNvSpPr/>
            <p:nvPr/>
          </p:nvSpPr>
          <p:spPr bwMode="auto">
            <a:xfrm rot="20760000">
              <a:off x="6121" y="1913"/>
              <a:ext cx="2130" cy="1064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8B9F35">
                    <a:alpha val="63000"/>
                  </a:srgbClr>
                </a:gs>
                <a:gs pos="100000">
                  <a:srgbClr val="8B9F3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12" name="矩形 11"/>
          <p:cNvSpPr/>
          <p:nvPr/>
        </p:nvSpPr>
        <p:spPr bwMode="auto">
          <a:xfrm rot="5400000">
            <a:off x="10728325" y="1328420"/>
            <a:ext cx="102870" cy="1173480"/>
          </a:xfrm>
          <a:prstGeom prst="rect">
            <a:avLst/>
          </a:prstGeom>
          <a:gradFill>
            <a:gsLst>
              <a:gs pos="0">
                <a:srgbClr val="4C6C6A"/>
              </a:gs>
              <a:gs pos="100000">
                <a:srgbClr val="C9D8D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3" name="正文"/>
          <p:cNvSpPr txBox="1"/>
          <p:nvPr/>
        </p:nvSpPr>
        <p:spPr bwMode="auto">
          <a:xfrm>
            <a:off x="5188267" y="4896487"/>
            <a:ext cx="403669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1600" dirty="0"/>
              <a:t>主要工作是目标函数系数矩阵</a:t>
            </a:r>
            <a:r>
              <a:rPr lang="en-US" altLang="zh-CN" sz="1600" dirty="0"/>
              <a:t>C</a:t>
            </a:r>
            <a:r>
              <a:rPr lang="zh-CN" altLang="zh-CN" sz="1600" dirty="0"/>
              <a:t>，等式非等式约束矩阵和常数</a:t>
            </a:r>
            <a:r>
              <a:rPr lang="zh-CN" altLang="zh-CN" sz="1600" dirty="0" smtClean="0"/>
              <a:t>向量的生</a:t>
            </a:r>
            <a:r>
              <a:rPr lang="zh-CN" altLang="en-US" sz="1600" dirty="0" smtClean="0"/>
              <a:t>成</a:t>
            </a: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18" name="正文"/>
          <p:cNvSpPr txBox="1"/>
          <p:nvPr/>
        </p:nvSpPr>
        <p:spPr bwMode="auto">
          <a:xfrm>
            <a:off x="5188267" y="1714818"/>
            <a:ext cx="4036695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利用体测数据作为其他书院同学的数据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</a:t>
            </a:r>
            <a:r>
              <a:rPr lang="zh-CN" altLang="en-US" sz="1600" dirty="0"/>
              <a:t>以全年级参赛队员的平均成绩最好为优化目标也就是每个班报名时，尽可能让</a:t>
            </a:r>
            <a:r>
              <a:rPr lang="zh-CN" altLang="en-US" sz="1600" dirty="0" smtClean="0"/>
              <a:t>该项目</a:t>
            </a:r>
            <a:r>
              <a:rPr lang="zh-CN" altLang="en-US" sz="1600" dirty="0"/>
              <a:t>上成绩最好的同学报名参加</a:t>
            </a:r>
            <a:r>
              <a:rPr lang="zh-CN" altLang="en-US" sz="1600" dirty="0" smtClean="0"/>
              <a:t>项目</a:t>
            </a:r>
            <a:r>
              <a:rPr lang="zh-CN" altLang="en-US" sz="1400" dirty="0"/>
              <a:t>。</a:t>
            </a:r>
            <a:endParaRPr lang="zh-CN" sz="140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</a:endParaRPr>
          </a:p>
        </p:txBody>
      </p:sp>
      <p:pic>
        <p:nvPicPr>
          <p:cNvPr id="3" name="图片 2" descr="建筑-10"/>
          <p:cNvPicPr>
            <a:picLocks noChangeAspect="1"/>
          </p:cNvPicPr>
          <p:nvPr/>
        </p:nvPicPr>
        <p:blipFill>
          <a:blip r:embed="rId3">
            <a:alphaModFix amt="60000"/>
          </a:blip>
          <a:stretch/>
        </p:blipFill>
        <p:spPr bwMode="auto"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 bwMode="auto">
          <a:xfrm>
            <a:off x="11046460" y="5646420"/>
            <a:ext cx="1438141" cy="1438141"/>
            <a:chOff x="16961" y="8142"/>
            <a:chExt cx="2865" cy="2865"/>
          </a:xfrm>
        </p:grpSpPr>
        <p:sp>
          <p:nvSpPr>
            <p:cNvPr id="2" name="椭圆 1"/>
            <p:cNvSpPr/>
            <p:nvPr/>
          </p:nvSpPr>
          <p:spPr bwMode="auto"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lt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2" name="文本框 17"/>
          <p:cNvSpPr txBox="1"/>
          <p:nvPr/>
        </p:nvSpPr>
        <p:spPr bwMode="auto">
          <a:xfrm rot="20700000">
            <a:off x="151765" y="144463"/>
            <a:ext cx="1009650" cy="64515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1530349" y="317500"/>
            <a:ext cx="737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问题一（非目标书院报名情况难以确定）求解</a:t>
            </a:r>
            <a:endParaRPr lang="zh-CN" sz="24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23273" y="2333130"/>
            <a:ext cx="150287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" y="960259"/>
            <a:ext cx="3731512" cy="6193802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 bwMode="auto"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solidFill>
                <a:schemeClr val="lt1"/>
              </a:solidFill>
              <a:cs typeface="微软雅黑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4317011" y="3174820"/>
            <a:ext cx="7251700" cy="150544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0" h="2616" extrusionOk="0">
                <a:moveTo>
                  <a:pt x="1510" y="0"/>
                </a:moveTo>
                <a:lnTo>
                  <a:pt x="11420" y="0"/>
                </a:lnTo>
                <a:lnTo>
                  <a:pt x="11420" y="2616"/>
                </a:lnTo>
                <a:lnTo>
                  <a:pt x="0" y="2616"/>
                </a:lnTo>
                <a:lnTo>
                  <a:pt x="1510" y="0"/>
                </a:lnTo>
                <a:close/>
              </a:path>
            </a:pathLst>
          </a:custGeom>
          <a:solidFill>
            <a:srgbClr val="8B9F35">
              <a:alpha val="8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/>
          </a:p>
        </p:txBody>
      </p:sp>
      <p:sp>
        <p:nvSpPr>
          <p:cNvPr id="17" name="正文"/>
          <p:cNvSpPr txBox="1"/>
          <p:nvPr/>
        </p:nvSpPr>
        <p:spPr bwMode="auto">
          <a:xfrm>
            <a:off x="5236884" y="3391040"/>
            <a:ext cx="4794172" cy="1057910"/>
          </a:xfrm>
          <a:prstGeom prst="rect">
            <a:avLst/>
          </a:prstGeom>
          <a:noFill/>
        </p:spPr>
        <p:txBody>
          <a:bodyPr wrap="square" lIns="0" tIns="0" rIns="36195" bIns="0" rtlCol="0" anchor="ctr" anchorCtr="0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/>
              <a:t>其</a:t>
            </a:r>
            <a:r>
              <a:rPr lang="zh-CN" altLang="en-US" sz="1600" dirty="0" smtClean="0"/>
              <a:t>目标函数、约束条件</a:t>
            </a:r>
            <a:r>
              <a:rPr lang="zh-CN" altLang="en-US" sz="1600" dirty="0"/>
              <a:t>均为优化变量 </a:t>
            </a:r>
            <a:r>
              <a:rPr lang="en-US" altLang="zh-CN" sz="1600" dirty="0"/>
              <a:t>x </a:t>
            </a:r>
            <a:r>
              <a:rPr lang="zh-CN" altLang="en-US" sz="1600" dirty="0"/>
              <a:t>的线性函数，可直接采用 </a:t>
            </a:r>
            <a:r>
              <a:rPr lang="en-US" altLang="zh-CN" sz="1600" dirty="0" err="1"/>
              <a:t>matlab</a:t>
            </a:r>
            <a:r>
              <a:rPr lang="en-US" altLang="zh-CN" sz="1600" dirty="0"/>
              <a:t> </a:t>
            </a:r>
            <a:r>
              <a:rPr lang="zh-CN" altLang="en-US" sz="1600" dirty="0"/>
              <a:t>的 </a:t>
            </a:r>
            <a:r>
              <a:rPr lang="en-US" altLang="zh-CN" sz="1600" dirty="0" err="1"/>
              <a:t>intlinprog</a:t>
            </a:r>
            <a:r>
              <a:rPr lang="en-US" altLang="zh-CN" sz="1600" dirty="0"/>
              <a:t> </a:t>
            </a:r>
            <a:r>
              <a:rPr lang="zh-CN" altLang="en-US" sz="1600" dirty="0"/>
              <a:t>进行 高效求解。</a:t>
            </a:r>
            <a:endParaRPr lang="zh-CN" sz="1600" spc="150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微软雅黑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695</Words>
  <Application>Microsoft Office PowerPoint</Application>
  <PresentationFormat>宽屏</PresentationFormat>
  <Paragraphs>83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Microsoft 帐户</cp:lastModifiedBy>
  <cp:revision>259</cp:revision>
  <dcterms:created xsi:type="dcterms:W3CDTF">2019-06-19T02:08:00Z</dcterms:created>
  <dcterms:modified xsi:type="dcterms:W3CDTF">2024-12-19T16:59:37Z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B4B9A330570349649C3A7984611FF173_11</vt:lpwstr>
  </property>
</Properties>
</file>