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2" r:id="rId4"/>
    <p:sldId id="263" r:id="rId5"/>
    <p:sldId id="265" r:id="rId6"/>
    <p:sldId id="264" r:id="rId7"/>
    <p:sldId id="266" r:id="rId8"/>
    <p:sldId id="259" r:id="rId9"/>
    <p:sldId id="273" r:id="rId10"/>
    <p:sldId id="261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3" autoAdjust="0"/>
    <p:restoredTop sz="94660"/>
  </p:normalViewPr>
  <p:slideViewPr>
    <p:cSldViewPr snapToGrid="0">
      <p:cViewPr varScale="1">
        <p:scale>
          <a:sx n="59" d="100"/>
          <a:sy n="59" d="100"/>
        </p:scale>
        <p:origin x="870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6E619-EA15-464C-94A7-C6BE540D9DE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BDBC-BA33-467B-86F6-075A289A6E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6E619-EA15-464C-94A7-C6BE540D9DE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BDBC-BA33-467B-86F6-075A289A6E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6E619-EA15-464C-94A7-C6BE540D9DE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BDBC-BA33-467B-86F6-075A289A6E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6E619-EA15-464C-94A7-C6BE540D9DE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BDBC-BA33-467B-86F6-075A289A6E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6E619-EA15-464C-94A7-C6BE540D9DE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BDBC-BA33-467B-86F6-075A289A6E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6E619-EA15-464C-94A7-C6BE540D9DE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BDBC-BA33-467B-86F6-075A289A6E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6E619-EA15-464C-94A7-C6BE540D9DE1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BDBC-BA33-467B-86F6-075A289A6E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6E619-EA15-464C-94A7-C6BE540D9DE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BDBC-BA33-467B-86F6-075A289A6E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6E619-EA15-464C-94A7-C6BE540D9DE1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BDBC-BA33-467B-86F6-075A289A6E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6E619-EA15-464C-94A7-C6BE540D9DE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BDBC-BA33-467B-86F6-075A289A6E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6E619-EA15-464C-94A7-C6BE540D9DE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BDBC-BA33-467B-86F6-075A289A6E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6E619-EA15-464C-94A7-C6BE540D9DE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0BDBC-BA33-467B-86F6-075A289A6E75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.png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763842" y="2031167"/>
            <a:ext cx="86643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/>
              <a:t>λ</a:t>
            </a:r>
            <a:r>
              <a:rPr lang="zh-CN" altLang="en-US" sz="4000" dirty="0"/>
              <a:t>演算中不动点组合子的个数是无穷的</a:t>
            </a:r>
            <a:endParaRPr lang="zh-CN" altLang="en-US" sz="4000" dirty="0"/>
          </a:p>
        </p:txBody>
      </p:sp>
      <p:sp>
        <p:nvSpPr>
          <p:cNvPr id="5" name="文本框 4"/>
          <p:cNvSpPr txBox="1"/>
          <p:nvPr/>
        </p:nvSpPr>
        <p:spPr>
          <a:xfrm>
            <a:off x="8611850" y="3864115"/>
            <a:ext cx="1439056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孙启翔</a:t>
            </a:r>
            <a:endParaRPr lang="en-US" altLang="zh-CN" sz="2800" dirty="0"/>
          </a:p>
          <a:p>
            <a:r>
              <a:rPr lang="en-US" altLang="zh-CN" sz="2800" dirty="0"/>
              <a:t>2024.12</a:t>
            </a:r>
            <a:endParaRPr lang="en-US" altLang="zh-CN" sz="2800" dirty="0"/>
          </a:p>
          <a:p>
            <a:endParaRPr lang="zh-CN" alt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0375" y="306705"/>
            <a:ext cx="10515600" cy="1325563"/>
          </a:xfrm>
        </p:spPr>
        <p:txBody>
          <a:bodyPr/>
          <a:lstStyle/>
          <a:p>
            <a:r>
              <a:rPr lang="zh-CN" altLang="en-US" dirty="0"/>
              <a:t>各种编程语言里都有</a:t>
            </a:r>
            <a:r>
              <a:rPr lang="en-US" altLang="zh-CN" dirty="0"/>
              <a:t>lambda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表格 4"/>
              <p:cNvGraphicFramePr>
                <a:graphicFrameLocks noGrp="1"/>
              </p:cNvGraphicFramePr>
              <p:nvPr>
                <p:custDataLst>
                  <p:tags r:id="rId1"/>
                </p:custDataLst>
              </p:nvPr>
            </p:nvGraphicFramePr>
            <p:xfrm>
              <a:off x="1854835" y="1612265"/>
              <a:ext cx="8544560" cy="3754120"/>
            </p:xfrm>
            <a:graphic>
              <a:graphicData uri="http://schemas.openxmlformats.org/drawingml/2006/table">
                <a:tbl>
                  <a:tblPr firstRow="1" bandRow="1">
                    <a:tableStyleId>{F5AB1C69-6EDB-4FF4-983F-18BD219EF322}</a:tableStyleId>
                  </a:tblPr>
                  <a:tblGrid>
                    <a:gridCol w="2434590"/>
                    <a:gridCol w="6109970"/>
                  </a:tblGrid>
                  <a:tr h="535305">
                    <a:tc>
                      <a:txBody>
                        <a:bodyPr/>
                        <a:lstStyle/>
                        <a:p>
                          <a:endParaRPr lang="zh-CN" alt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2800" b="0" i="1" smtClean="0"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  <m:d>
                                  <m:dPr>
                                    <m:ctrlPr>
                                      <a:rPr lang="en-US" altLang="zh-CN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CN" sz="2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en-US" altLang="zh-CN" sz="28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US" altLang="zh-CN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2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altLang="zh-CN" sz="2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zh-CN" altLang="en-US" sz="2800" dirty="0"/>
                        </a:p>
                      </a:txBody>
                      <a:tcPr/>
                    </a:tc>
                  </a:tr>
                  <a:tr h="520065">
                    <a:tc>
                      <a:txBody>
                        <a:bodyPr/>
                        <a:lstStyle/>
                        <a:p>
                          <a:r>
                            <a:rPr lang="en-US" altLang="zh-CN" sz="2800" dirty="0"/>
                            <a:t>Scheme</a:t>
                          </a:r>
                          <a:endParaRPr lang="zh-CN" alt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2800" dirty="0"/>
                            <a:t>(lambda (x) (* x</a:t>
                          </a:r>
                          <a:r>
                            <a:rPr lang="zh-CN" altLang="en-US" sz="2800" dirty="0"/>
                            <a:t> </a:t>
                          </a:r>
                          <a:r>
                            <a:rPr lang="en-US" altLang="zh-CN" sz="2800" dirty="0"/>
                            <a:t>x))</a:t>
                          </a:r>
                          <a:endParaRPr lang="en-US" altLang="zh-CN" sz="2800" dirty="0"/>
                        </a:p>
                      </a:txBody>
                      <a:tcPr/>
                    </a:tc>
                  </a:tr>
                  <a:tr h="618490">
                    <a:tc>
                      <a:txBody>
                        <a:bodyPr/>
                        <a:lstStyle/>
                        <a:p>
                          <a:r>
                            <a:rPr lang="en-US" altLang="zh-CN" sz="2800" dirty="0"/>
                            <a:t>JavaScript</a:t>
                          </a:r>
                          <a:endParaRPr lang="zh-CN" alt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2800" dirty="0"/>
                            <a:t>x =&gt; x * x</a:t>
                          </a:r>
                          <a:endParaRPr lang="zh-CN" altLang="en-US" sz="2800" dirty="0"/>
                        </a:p>
                      </a:txBody>
                      <a:tcPr/>
                    </a:tc>
                  </a:tr>
                  <a:tr h="520065">
                    <a:tc>
                      <a:txBody>
                        <a:bodyPr/>
                        <a:lstStyle/>
                        <a:p>
                          <a:r>
                            <a:rPr lang="en-US" altLang="zh-CN" sz="2800" dirty="0"/>
                            <a:t>Java</a:t>
                          </a:r>
                          <a:endParaRPr lang="zh-CN" alt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2800" dirty="0"/>
                            <a:t>x -&gt; x * x</a:t>
                          </a:r>
                          <a:endParaRPr lang="zh-CN" altLang="en-US" sz="2800" dirty="0"/>
                        </a:p>
                      </a:txBody>
                      <a:tcPr/>
                    </a:tc>
                  </a:tr>
                  <a:tr h="520065">
                    <a:tc>
                      <a:txBody>
                        <a:bodyPr/>
                        <a:lstStyle/>
                        <a:p>
                          <a:r>
                            <a:rPr lang="en-US" altLang="zh-CN" sz="2800" dirty="0"/>
                            <a:t>C++</a:t>
                          </a:r>
                          <a:endParaRPr lang="zh-CN" alt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2800" dirty="0"/>
                            <a:t>[ ](int x) { return x * x; }</a:t>
                          </a:r>
                          <a:endParaRPr lang="zh-CN" altLang="en-US" sz="2800" dirty="0"/>
                        </a:p>
                      </a:txBody>
                      <a:tcPr/>
                    </a:tc>
                  </a:tr>
                  <a:tr h="520065">
                    <a:tc>
                      <a:txBody>
                        <a:bodyPr/>
                        <a:lstStyle/>
                        <a:p>
                          <a:r>
                            <a:rPr lang="en-US" altLang="zh-CN" sz="2800" dirty="0"/>
                            <a:t>C#</a:t>
                          </a:r>
                          <a:endParaRPr lang="zh-CN" alt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2800" dirty="0"/>
                            <a:t>x =&gt; x * x</a:t>
                          </a:r>
                          <a:endParaRPr lang="zh-CN" altLang="en-US" sz="2800" dirty="0"/>
                        </a:p>
                      </a:txBody>
                      <a:tcPr/>
                    </a:tc>
                  </a:tr>
                  <a:tr h="520065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en-US" altLang="zh-CN" sz="2800" dirty="0"/>
                            <a:t>Python</a:t>
                          </a:r>
                          <a:endParaRPr lang="zh-CN" alt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2800" dirty="0"/>
                            <a:t>lambda x : x * x</a:t>
                          </a:r>
                          <a:endParaRPr lang="zh-CN" altLang="en-US" sz="28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表格 4"/>
              <p:cNvGraphicFramePr>
                <a:graphicFrameLocks noGrp="1"/>
              </p:cNvGraphicFramePr>
              <p:nvPr>
                <p:custDataLst>
                  <p:tags r:id="rId2"/>
                </p:custDataLst>
              </p:nvPr>
            </p:nvGraphicFramePr>
            <p:xfrm>
              <a:off x="1854835" y="1612265"/>
              <a:ext cx="8544560" cy="3754120"/>
            </p:xfrm>
            <a:graphic>
              <a:graphicData uri="http://schemas.openxmlformats.org/drawingml/2006/table">
                <a:tbl>
                  <a:tblPr firstRow="1" bandRow="1">
                    <a:tableStyleId>{F5AB1C69-6EDB-4FF4-983F-18BD219EF322}</a:tableStyleId>
                  </a:tblPr>
                  <a:tblGrid>
                    <a:gridCol w="2434590"/>
                    <a:gridCol w="6109970"/>
                  </a:tblGrid>
                  <a:tr h="535305">
                    <a:tc>
                      <a:txBody>
                        <a:bodyPr/>
                        <a:lstStyle/>
                        <a:p>
                          <a:endParaRPr lang="zh-CN" alt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3"/>
                        </a:blipFill>
                      </a:tcPr>
                    </a:tc>
                  </a:tr>
                  <a:tr h="520065">
                    <a:tc>
                      <a:txBody>
                        <a:bodyPr/>
                        <a:lstStyle/>
                        <a:p>
                          <a:r>
                            <a:rPr lang="en-US" altLang="zh-CN" sz="2800" dirty="0"/>
                            <a:t>Scheme</a:t>
                          </a:r>
                          <a:endParaRPr lang="zh-CN" alt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2800" dirty="0"/>
                            <a:t>(lambda (x) (* x</a:t>
                          </a:r>
                          <a:r>
                            <a:rPr lang="zh-CN" altLang="en-US" sz="2800" dirty="0"/>
                            <a:t> </a:t>
                          </a:r>
                          <a:r>
                            <a:rPr lang="en-US" altLang="zh-CN" sz="2800" dirty="0"/>
                            <a:t>x))</a:t>
                          </a:r>
                          <a:endParaRPr lang="en-US" altLang="zh-CN" sz="2800" dirty="0"/>
                        </a:p>
                      </a:txBody>
                      <a:tcPr/>
                    </a:tc>
                  </a:tr>
                  <a:tr h="618490">
                    <a:tc>
                      <a:txBody>
                        <a:bodyPr/>
                        <a:lstStyle/>
                        <a:p>
                          <a:r>
                            <a:rPr lang="en-US" altLang="zh-CN" sz="2800" dirty="0"/>
                            <a:t>JavaScript</a:t>
                          </a:r>
                          <a:endParaRPr lang="zh-CN" alt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2800" dirty="0"/>
                            <a:t>x =&gt; x * x</a:t>
                          </a:r>
                          <a:endParaRPr lang="zh-CN" altLang="en-US" sz="2800" dirty="0"/>
                        </a:p>
                      </a:txBody>
                      <a:tcPr/>
                    </a:tc>
                  </a:tr>
                  <a:tr h="520065">
                    <a:tc>
                      <a:txBody>
                        <a:bodyPr/>
                        <a:lstStyle/>
                        <a:p>
                          <a:r>
                            <a:rPr lang="en-US" altLang="zh-CN" sz="2800" dirty="0"/>
                            <a:t>Java</a:t>
                          </a:r>
                          <a:endParaRPr lang="zh-CN" alt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2800" dirty="0"/>
                            <a:t>x -&gt; x * x</a:t>
                          </a:r>
                          <a:endParaRPr lang="zh-CN" altLang="en-US" sz="2800" dirty="0"/>
                        </a:p>
                      </a:txBody>
                      <a:tcPr/>
                    </a:tc>
                  </a:tr>
                  <a:tr h="520065">
                    <a:tc>
                      <a:txBody>
                        <a:bodyPr/>
                        <a:lstStyle/>
                        <a:p>
                          <a:r>
                            <a:rPr lang="en-US" altLang="zh-CN" sz="2800" dirty="0"/>
                            <a:t>C++</a:t>
                          </a:r>
                          <a:endParaRPr lang="zh-CN" alt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2800" dirty="0"/>
                            <a:t>[ ](int x) { return x * x; }</a:t>
                          </a:r>
                          <a:endParaRPr lang="zh-CN" altLang="en-US" sz="2800" dirty="0"/>
                        </a:p>
                      </a:txBody>
                      <a:tcPr/>
                    </a:tc>
                  </a:tr>
                  <a:tr h="520065">
                    <a:tc>
                      <a:txBody>
                        <a:bodyPr/>
                        <a:lstStyle/>
                        <a:p>
                          <a:r>
                            <a:rPr lang="en-US" altLang="zh-CN" sz="2800" dirty="0"/>
                            <a:t>C#</a:t>
                          </a:r>
                          <a:endParaRPr lang="zh-CN" alt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2800" dirty="0"/>
                            <a:t>x =&gt; x * x</a:t>
                          </a:r>
                          <a:endParaRPr lang="zh-CN" altLang="en-US" sz="2800" dirty="0"/>
                        </a:p>
                      </a:txBody>
                      <a:tcPr/>
                    </a:tc>
                  </a:tr>
                  <a:tr h="520065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en-US" altLang="zh-CN" sz="2800" dirty="0"/>
                            <a:t>Python</a:t>
                          </a:r>
                          <a:endParaRPr lang="zh-CN" alt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2800" dirty="0"/>
                            <a:t>lambda x : x * x</a:t>
                          </a:r>
                          <a:endParaRPr lang="zh-CN" altLang="en-US" sz="28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6" name="文本框 5"/>
          <p:cNvSpPr txBox="1"/>
          <p:nvPr/>
        </p:nvSpPr>
        <p:spPr>
          <a:xfrm>
            <a:off x="2370084" y="5756801"/>
            <a:ext cx="50596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/>
              <a:t>λ</a:t>
            </a:r>
            <a:r>
              <a:rPr lang="zh-CN" altLang="en-US" sz="2800" dirty="0"/>
              <a:t>演算是这些</a:t>
            </a:r>
            <a:r>
              <a:rPr lang="en-US" altLang="zh-CN" sz="2800" dirty="0"/>
              <a:t>lambda</a:t>
            </a:r>
            <a:r>
              <a:rPr lang="zh-CN" altLang="en-US" sz="2800" dirty="0"/>
              <a:t>的理论基础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3152775" cy="1325880"/>
          </a:xfrm>
        </p:spPr>
        <p:txBody>
          <a:bodyPr/>
          <a:lstStyle/>
          <a:p>
            <a:r>
              <a:rPr lang="en-US" altLang="zh-CN" dirty="0"/>
              <a:t>λ</a:t>
            </a:r>
            <a:r>
              <a:rPr lang="zh-CN" altLang="en-US" dirty="0"/>
              <a:t>演算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4538980" cy="1722120"/>
          </a:xfrm>
        </p:spPr>
        <p:txBody>
          <a:bodyPr/>
          <a:lstStyle/>
          <a:p>
            <a:r>
              <a:rPr lang="zh-CN" altLang="en-US" dirty="0">
                <a:solidFill>
                  <a:schemeClr val="tx1"/>
                </a:solidFill>
                <a:ea typeface="+mn-lt"/>
                <a:cs typeface="+mn-lt"/>
              </a:rPr>
              <a:t>函数式编程语言的模型</a:t>
            </a:r>
            <a:r>
              <a:rPr lang="en-US" altLang="zh-CN" dirty="0">
                <a:solidFill>
                  <a:schemeClr val="tx1"/>
                </a:solidFill>
                <a:ea typeface="+mn-lt"/>
                <a:cs typeface="+mn-lt"/>
              </a:rPr>
              <a:t> </a:t>
            </a:r>
            <a:endParaRPr lang="en-US" altLang="zh-CN" dirty="0">
              <a:solidFill>
                <a:schemeClr val="tx1"/>
              </a:solidFill>
              <a:ea typeface="+mn-lt"/>
              <a:cs typeface="+mn-lt"/>
            </a:endParaRPr>
          </a:p>
          <a:p>
            <a:endParaRPr lang="en-US" altLang="zh-CN" dirty="0">
              <a:solidFill>
                <a:srgbClr val="161616"/>
              </a:solidFill>
              <a:ea typeface="+mn-lt"/>
              <a:cs typeface="+mn-lt"/>
            </a:endParaRPr>
          </a:p>
          <a:p>
            <a:r>
              <a:rPr lang="zh-CN" altLang="en-US" dirty="0">
                <a:solidFill>
                  <a:srgbClr val="161616"/>
                </a:solidFill>
                <a:ea typeface="+mn-lt"/>
                <a:cs typeface="+mn-lt"/>
              </a:rPr>
              <a:t>函数被看作</a:t>
            </a:r>
            <a:r>
              <a:rPr lang="en-US" altLang="zh-CN" dirty="0">
                <a:solidFill>
                  <a:srgbClr val="161616"/>
                </a:solidFill>
                <a:ea typeface="+mn-lt"/>
                <a:cs typeface="+mn-lt"/>
              </a:rPr>
              <a:t>“</a:t>
            </a:r>
            <a:r>
              <a:rPr lang="zh-CN" altLang="en-US" dirty="0">
                <a:solidFill>
                  <a:srgbClr val="161616"/>
                </a:solidFill>
                <a:ea typeface="+mn-lt"/>
                <a:cs typeface="+mn-lt"/>
              </a:rPr>
              <a:t>一等公民</a:t>
            </a:r>
            <a:r>
              <a:rPr lang="en-US" altLang="zh-CN" dirty="0">
                <a:solidFill>
                  <a:srgbClr val="161616"/>
                </a:solidFill>
                <a:ea typeface="+mn-lt"/>
                <a:cs typeface="+mn-lt"/>
              </a:rPr>
              <a:t>”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文本框 4"/>
              <p:cNvSpPr txBox="1"/>
              <p:nvPr/>
            </p:nvSpPr>
            <p:spPr>
              <a:xfrm>
                <a:off x="963930" y="3879801"/>
                <a:ext cx="7505065" cy="5835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3200" dirty="0"/>
                  <a:t>例</a:t>
                </a:r>
                <a:r>
                  <a:rPr lang="zh-CN" altLang="en-US" sz="3200" dirty="0"/>
                  <a:t>如：</a:t>
                </a:r>
                <a:r>
                  <a:rPr lang="en-US" altLang="zh-CN" sz="3200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3200" dirty="0">
                        <a:latin typeface="Cambria Math" panose="02040503050406030204" pitchFamily="18" charset="0"/>
                        <a:cs typeface="Cambria Math" panose="02040503050406030204" pitchFamily="18" charset="0"/>
                      </a:rPr>
                      <m:t>λf</m:t>
                    </m:r>
                    <m:r>
                      <a:rPr lang="en-US" altLang="zh-CN" sz="3200" dirty="0">
                        <a:latin typeface="Cambria Math" panose="02040503050406030204" pitchFamily="18" charset="0"/>
                        <a:cs typeface="Cambria Math" panose="02040503050406030204" pitchFamily="18" charset="0"/>
                      </a:rPr>
                      <m:t>.</m:t>
                    </m:r>
                    <m:r>
                      <m:rPr>
                        <m:sty m:val="p"/>
                      </m:rPr>
                      <a:rPr lang="en-US" altLang="zh-CN" sz="3200" dirty="0">
                        <a:latin typeface="Cambria Math" panose="02040503050406030204" pitchFamily="18" charset="0"/>
                        <a:cs typeface="Cambria Math" panose="02040503050406030204" pitchFamily="18" charset="0"/>
                      </a:rPr>
                      <m:t>λx</m:t>
                    </m:r>
                    <m:r>
                      <a:rPr lang="en-US" altLang="zh-CN" sz="3200" dirty="0">
                        <a:latin typeface="Cambria Math" panose="02040503050406030204" pitchFamily="18" charset="0"/>
                        <a:cs typeface="Cambria Math" panose="02040503050406030204" pitchFamily="18" charset="0"/>
                      </a:rPr>
                      <m:t>.(</m:t>
                    </m:r>
                    <m:r>
                      <m:rPr>
                        <m:sty m:val="p"/>
                      </m:rPr>
                      <a:rPr lang="en-US" altLang="zh-CN" sz="3200" dirty="0">
                        <a:latin typeface="Cambria Math" panose="02040503050406030204" pitchFamily="18" charset="0"/>
                        <a:cs typeface="Cambria Math" panose="02040503050406030204" pitchFamily="18" charset="0"/>
                      </a:rPr>
                      <m:t>f</m:t>
                    </m:r>
                    <m:r>
                      <a:rPr lang="en-US" altLang="zh-CN" sz="3200" dirty="0">
                        <a:latin typeface="Cambria Math" panose="02040503050406030204" pitchFamily="18" charset="0"/>
                        <a:cs typeface="Cambria Math" panose="02040503050406030204" pitchFamily="18" charset="0"/>
                      </a:rPr>
                      <m:t> </m:t>
                    </m:r>
                    <m:r>
                      <m:rPr>
                        <m:sty m:val="p"/>
                      </m:rPr>
                      <a:rPr lang="en-US" altLang="zh-CN" sz="3200" dirty="0">
                        <a:latin typeface="Cambria Math" panose="02040503050406030204" pitchFamily="18" charset="0"/>
                        <a:cs typeface="Cambria Math" panose="02040503050406030204" pitchFamily="18" charset="0"/>
                      </a:rPr>
                      <m:t>x</m:t>
                    </m:r>
                    <m:r>
                      <a:rPr lang="en-US" altLang="zh-CN" sz="3200" dirty="0">
                        <a:latin typeface="Cambria Math" panose="02040503050406030204" pitchFamily="18" charset="0"/>
                        <a:cs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sz="3200" dirty="0"/>
                  <a:t>     </a:t>
                </a:r>
                <a:r>
                  <a:rPr lang="zh-CN" altLang="en-US" sz="3200" dirty="0"/>
                  <a:t>在</a:t>
                </a:r>
                <a:r>
                  <a:rPr lang="en-US" altLang="zh-CN" sz="3200" dirty="0"/>
                  <a:t>λ</a:t>
                </a:r>
                <a:r>
                  <a:rPr lang="zh-CN" altLang="en-US" sz="3200" dirty="0"/>
                  <a:t>演算中代表数字</a:t>
                </a:r>
                <a:r>
                  <a:rPr lang="en-US" altLang="zh-CN" sz="3200" dirty="0"/>
                  <a:t>1</a:t>
                </a:r>
                <a:endParaRPr lang="en-US" altLang="zh-CN" sz="3200" dirty="0"/>
              </a:p>
            </p:txBody>
          </p:sp>
        </mc:Choice>
        <mc:Fallback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3930" y="3879801"/>
                <a:ext cx="7505065" cy="583565"/>
              </a:xfrm>
              <a:prstGeom prst="rect">
                <a:avLst/>
              </a:prstGeom>
              <a:blipFill rotWithShape="1">
                <a:blip r:embed="rId1"/>
                <a:stretch>
                  <a:fillRect t="-100" r="-1168" b="1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文本框 3"/>
          <p:cNvSpPr txBox="1"/>
          <p:nvPr/>
        </p:nvSpPr>
        <p:spPr>
          <a:xfrm>
            <a:off x="4939665" y="5006340"/>
            <a:ext cx="435546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/>
              <a:t>如何实现递归？</a:t>
            </a:r>
            <a:endParaRPr lang="zh-CN" altLang="en-US"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557530"/>
            <a:ext cx="1546860" cy="1074420"/>
          </a:xfrm>
        </p:spPr>
        <p:txBody>
          <a:bodyPr/>
          <a:lstStyle/>
          <a:p>
            <a:r>
              <a:rPr lang="zh-CN" altLang="en-US" dirty="0"/>
              <a:t>递归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6412230" cy="735330"/>
          </a:xfrm>
        </p:spPr>
        <p:txBody>
          <a:bodyPr/>
          <a:lstStyle/>
          <a:p>
            <a:r>
              <a:rPr lang="zh-CN" altLang="en-US" dirty="0"/>
              <a:t>正常带名字的函数是怎么</a:t>
            </a:r>
            <a:r>
              <a:rPr lang="zh-CN" altLang="en-US" dirty="0"/>
              <a:t>实现递归的</a:t>
            </a:r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2493090" y="5433033"/>
            <a:ext cx="6354445" cy="645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/>
              <a:t>但是，</a:t>
            </a:r>
            <a:r>
              <a:rPr lang="en-US" altLang="zh-CN" sz="3600" dirty="0"/>
              <a:t>λ</a:t>
            </a:r>
            <a:r>
              <a:rPr lang="zh-CN" altLang="en-US" sz="3600" dirty="0"/>
              <a:t>演算</a:t>
            </a:r>
            <a:r>
              <a:rPr lang="zh-CN" altLang="en-US" sz="3600" dirty="0"/>
              <a:t>中的函数是匿名的</a:t>
            </a:r>
            <a:endParaRPr lang="zh-CN" altLang="en-US" sz="3600" dirty="0"/>
          </a:p>
        </p:txBody>
      </p:sp>
      <p:sp>
        <p:nvSpPr>
          <p:cNvPr id="5" name="文本框 4"/>
          <p:cNvSpPr txBox="1"/>
          <p:nvPr/>
        </p:nvSpPr>
        <p:spPr>
          <a:xfrm>
            <a:off x="2858770" y="2560955"/>
            <a:ext cx="4833620" cy="214439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r>
              <a:rPr lang="en-US" altLang="zh-CN" sz="2000" dirty="0"/>
              <a:t>def </a:t>
            </a:r>
            <a:r>
              <a:rPr lang="en-US" altLang="zh-CN" sz="2000" dirty="0" err="1"/>
              <a:t>factorial_normal</a:t>
            </a:r>
            <a:r>
              <a:rPr lang="en-US" altLang="zh-CN" sz="2000" dirty="0"/>
              <a:t>(n):</a:t>
            </a:r>
            <a:endParaRPr lang="en-US" altLang="zh-CN" sz="2000" dirty="0"/>
          </a:p>
          <a:p>
            <a:r>
              <a:rPr lang="en-US" altLang="zh-CN" sz="2000" dirty="0"/>
              <a:t>    if n == 0:</a:t>
            </a:r>
            <a:endParaRPr lang="en-US" altLang="zh-CN" sz="2000" dirty="0"/>
          </a:p>
          <a:p>
            <a:r>
              <a:rPr lang="en-US" altLang="zh-CN" sz="2000" dirty="0"/>
              <a:t>        return 1</a:t>
            </a:r>
            <a:endParaRPr lang="en-US" altLang="zh-CN" sz="2000" dirty="0"/>
          </a:p>
          <a:p>
            <a:r>
              <a:rPr lang="en-US" altLang="zh-CN" sz="2000" dirty="0"/>
              <a:t>    else:</a:t>
            </a:r>
            <a:endParaRPr lang="en-US" altLang="zh-CN" sz="2000" dirty="0"/>
          </a:p>
          <a:p>
            <a:r>
              <a:rPr lang="en-US" altLang="zh-CN" sz="2000" dirty="0"/>
              <a:t>        return n * </a:t>
            </a:r>
            <a:r>
              <a:rPr lang="en-US" altLang="zh-CN" sz="2000" dirty="0" err="1"/>
              <a:t>factorial_normal</a:t>
            </a:r>
            <a:r>
              <a:rPr lang="en-US" altLang="zh-CN" sz="2000" dirty="0"/>
              <a:t>(n - 1)</a:t>
            </a:r>
            <a:endParaRPr lang="en-US" altLang="zh-CN" sz="2000" dirty="0"/>
          </a:p>
          <a:p>
            <a:endParaRPr lang="en-US" altLang="zh-CN" sz="2000" dirty="0"/>
          </a:p>
          <a:p>
            <a:r>
              <a:rPr lang="en-US" altLang="zh-CN" sz="2000" dirty="0"/>
              <a:t>print(</a:t>
            </a:r>
            <a:r>
              <a:rPr lang="en-US" altLang="zh-CN" sz="2000" dirty="0" err="1"/>
              <a:t>factorial_normal</a:t>
            </a:r>
            <a:r>
              <a:rPr lang="en-US" altLang="zh-CN" sz="2000" dirty="0"/>
              <a:t>(5))   ---&gt; 120</a:t>
            </a:r>
            <a:endParaRPr lang="zh-CN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000" dirty="0"/>
              <a:t>不动点组合子</a:t>
            </a:r>
            <a:r>
              <a:rPr lang="en-US" altLang="zh-CN" sz="4000" dirty="0"/>
              <a:t>(</a:t>
            </a:r>
            <a:r>
              <a:rPr lang="en-US" altLang="zh-CN" sz="4000" dirty="0" err="1"/>
              <a:t>fpc</a:t>
            </a:r>
            <a:r>
              <a:rPr lang="en-US" altLang="zh-CN" sz="4000" dirty="0"/>
              <a:t>)</a:t>
            </a:r>
            <a:r>
              <a:rPr lang="zh-CN" altLang="en-US" sz="4000" dirty="0"/>
              <a:t>：</a:t>
            </a:r>
            <a:r>
              <a:rPr lang="en-US" altLang="zh-CN" sz="4000" dirty="0"/>
              <a:t>λ</a:t>
            </a:r>
            <a:r>
              <a:rPr lang="zh-CN" altLang="en-US" sz="4000" dirty="0"/>
              <a:t>演算中实现递归的方式</a:t>
            </a:r>
            <a:endParaRPr lang="zh-CN" altLang="en-US" sz="4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1602740"/>
              </a:xfrm>
            </p:spPr>
            <p:txBody>
              <a:bodyPr>
                <a:normAutofit/>
              </a:bodyPr>
              <a:lstStyle/>
              <a:p>
                <a:r>
                  <a:rPr lang="en-US" altLang="zh-CN" dirty="0" err="1"/>
                  <a:t>fpc</a:t>
                </a:r>
                <a:r>
                  <a:rPr lang="en-US" altLang="zh-CN" dirty="0"/>
                  <a:t>: </a:t>
                </a:r>
                <a:r>
                  <a:rPr lang="zh-CN" altLang="en-US" dirty="0"/>
                  <a:t>一种高阶函数，记为</a:t>
                </a:r>
                <a:r>
                  <a:rPr lang="en-US" altLang="zh-CN" dirty="0"/>
                  <a:t>Y</a:t>
                </a:r>
                <a:r>
                  <a:rPr lang="zh-CN" altLang="en-US" dirty="0"/>
                  <a:t>，满足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Cambria Math" panose="02040503050406030204" pitchFamily="18" charset="0"/>
                      </a:rPr>
                      <m:t>YF</m:t>
                    </m:r>
                    <m:r>
                      <a:rPr lang="en-US" altLang="zh-CN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altLang="zh-CN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Cambria Math" panose="02040503050406030204" pitchFamily="18" charset="0"/>
                      </a:rPr>
                      <m:t>F</m:t>
                    </m:r>
                    <m:r>
                      <a:rPr lang="en-US" altLang="zh-CN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altLang="zh-CN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Cambria Math" panose="02040503050406030204" pitchFamily="18" charset="0"/>
                      </a:rPr>
                      <m:t>YF</m:t>
                    </m:r>
                    <m:r>
                      <a:rPr lang="en-US" altLang="zh-CN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Cambria Math" panose="02040503050406030204" pitchFamily="18" charset="0"/>
                      </a:rPr>
                      <m:t>)</m:t>
                    </m:r>
                    <m:r>
                      <a:rPr lang="en-US" altLang="zh-CN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mbria Math" panose="02040503050406030204" pitchFamily="18" charset="0"/>
                      </a:rPr>
                      <m:t>，</m:t>
                    </m:r>
                  </m:oMath>
                </a14:m>
                <a:r>
                  <a:rPr lang="en-US" altLang="zh-CN" dirty="0">
                    <a:solidFill>
                      <a:schemeClr val="tx1"/>
                    </a:solidFill>
                    <a:latin typeface="Cambria Math" panose="02040503050406030204" pitchFamily="18" charset="0"/>
                    <a:ea typeface="MS Mincho" charset="0"/>
                    <a:cs typeface="Cambria Math" panose="02040503050406030204" pitchFamily="18" charset="0"/>
                  </a:rPr>
                  <a:t>YF</a:t>
                </a:r>
                <a:r>
                  <a:rPr lang="zh-CN" altLang="en-US" dirty="0">
                    <a:solidFill>
                      <a:schemeClr val="tx1"/>
                    </a:solidFill>
                    <a:latin typeface="Cambria Math" panose="02040503050406030204" pitchFamily="18" charset="0"/>
                    <a:ea typeface="MS Mincho" charset="0"/>
                    <a:cs typeface="Cambria Math" panose="02040503050406030204" pitchFamily="18" charset="0"/>
                  </a:rPr>
                  <a:t>就是</a:t>
                </a:r>
                <a:r>
                  <a:rPr lang="en-US" altLang="zh-CN" dirty="0">
                    <a:solidFill>
                      <a:schemeClr val="tx1"/>
                    </a:solidFill>
                    <a:latin typeface="Cambria Math" panose="02040503050406030204" pitchFamily="18" charset="0"/>
                    <a:ea typeface="MS Mincho" charset="0"/>
                    <a:cs typeface="Cambria Math" panose="02040503050406030204" pitchFamily="18" charset="0"/>
                  </a:rPr>
                  <a:t>F</a:t>
                </a:r>
                <a:r>
                  <a:rPr lang="zh-CN" altLang="en-US" dirty="0">
                    <a:solidFill>
                      <a:schemeClr val="tx1"/>
                    </a:solidFill>
                    <a:latin typeface="Cambria Math" panose="02040503050406030204" pitchFamily="18" charset="0"/>
                    <a:ea typeface="MS Mincho" charset="0"/>
                    <a:cs typeface="Cambria Math" panose="02040503050406030204" pitchFamily="18" charset="0"/>
                  </a:rPr>
                  <a:t>的不动点</a:t>
                </a:r>
                <a:endParaRPr lang="zh-CN" altLang="en-US" dirty="0"/>
              </a:p>
              <a:p>
                <a:endParaRPr lang="en-US" altLang="zh-CN" dirty="0"/>
              </a:p>
              <a:p>
                <a:r>
                  <a:rPr lang="zh-CN" altLang="en-US" dirty="0"/>
                  <a:t>如何实现递归</a:t>
                </a:r>
                <a:r>
                  <a:rPr lang="en-US" altLang="zh-CN" dirty="0"/>
                  <a:t> </a:t>
                </a:r>
                <a:endParaRPr lang="zh-CN" altLang="en-US" dirty="0"/>
              </a:p>
            </p:txBody>
          </p:sp>
        </mc:Choice>
        <mc:Fallback>
          <p:sp>
            <p:nvSpPr>
              <p:cNvPr id="3" name="内容占位符 2"/>
              <p:cNvSpPr>
                <a:spLocks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1602740"/>
              </a:xfrm>
              <a:blipFill rotWithShape="1">
                <a:blip r:embed="rId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矩形 7"/>
              <p:cNvSpPr/>
              <p:nvPr/>
            </p:nvSpPr>
            <p:spPr>
              <a:xfrm>
                <a:off x="1035685" y="3481705"/>
                <a:ext cx="10921365" cy="2733040"/>
              </a:xfrm>
              <a:prstGeom prst="rect">
                <a:avLst/>
              </a:prstGeom>
            </p:spPr>
            <p:txBody>
              <a:bodyPr wrap="square">
                <a:noAutofit/>
              </a:bodyPr>
              <a:lstStyle/>
              <a:p>
                <a:endParaRPr lang="zh-CN" altLang="en-US" sz="2800" dirty="0">
                  <a:solidFill>
                    <a:schemeClr val="tx1"/>
                  </a:solidFill>
                </a:endParaRPr>
              </a:p>
              <a:p>
                <a:r>
                  <a:rPr lang="zh-CN" altLang="en-US" sz="2800" dirty="0">
                    <a:solidFill>
                      <a:schemeClr val="tx1"/>
                    </a:solidFill>
                  </a:rPr>
                  <a:t>构造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280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Cambria Math" panose="02040503050406030204" pitchFamily="18" charset="0"/>
                      </a:rPr>
                      <m:t>F</m:t>
                    </m:r>
                    <m:r>
                      <a:rPr lang="en-US" altLang="zh-CN" sz="280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Cambria Math" panose="02040503050406030204" pitchFamily="18" charset="0"/>
                      </a:rPr>
                      <m:t> = </m:t>
                    </m:r>
                    <m:r>
                      <m:rPr>
                        <m:sty m:val="p"/>
                      </m:rPr>
                      <a:rPr lang="en-US" altLang="zh-CN" sz="280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Cambria Math" panose="02040503050406030204" pitchFamily="18" charset="0"/>
                      </a:rPr>
                      <m:t>lambda</m:t>
                    </m:r>
                    <m:r>
                      <a:rPr lang="en-US" altLang="zh-CN" sz="280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Cambria Math" panose="02040503050406030204" pitchFamily="18" charset="0"/>
                      </a:rPr>
                      <m:t> </m:t>
                    </m:r>
                    <m:r>
                      <m:rPr>
                        <m:sty m:val="p"/>
                      </m:rPr>
                      <a:rPr lang="en-US" altLang="zh-CN" sz="280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Cambria Math" panose="02040503050406030204" pitchFamily="18" charset="0"/>
                      </a:rPr>
                      <m:t>fact</m:t>
                    </m:r>
                    <m:r>
                      <a:rPr lang="en-US" altLang="zh-CN" sz="280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Cambria Math" panose="02040503050406030204" pitchFamily="18" charset="0"/>
                      </a:rPr>
                      <m:t>: </m:t>
                    </m:r>
                    <m:r>
                      <m:rPr>
                        <m:sty m:val="p"/>
                      </m:rPr>
                      <a:rPr lang="en-US" altLang="zh-CN" sz="280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Cambria Math" panose="02040503050406030204" pitchFamily="18" charset="0"/>
                      </a:rPr>
                      <m:t>lambda</m:t>
                    </m:r>
                    <m:r>
                      <a:rPr lang="en-US" altLang="zh-CN" sz="280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Cambria Math" panose="02040503050406030204" pitchFamily="18" charset="0"/>
                      </a:rPr>
                      <m:t> </m:t>
                    </m:r>
                    <m:r>
                      <m:rPr>
                        <m:sty m:val="p"/>
                      </m:rPr>
                      <a:rPr lang="en-US" altLang="zh-CN" sz="280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Cambria Math" panose="02040503050406030204" pitchFamily="18" charset="0"/>
                      </a:rPr>
                      <m:t>n</m:t>
                    </m:r>
                    <m:r>
                      <a:rPr lang="en-US" altLang="zh-CN" sz="280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Cambria Math" panose="02040503050406030204" pitchFamily="18" charset="0"/>
                      </a:rPr>
                      <m:t>: </m:t>
                    </m:r>
                    <m:r>
                      <a:rPr lang="en-US" altLang="zh-CN" sz="280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Cambria Math" panose="02040503050406030204" pitchFamily="18" charset="0"/>
                      </a:rPr>
                      <m:t>1</m:t>
                    </m:r>
                    <m:r>
                      <a:rPr lang="en-US" altLang="zh-CN" sz="280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Cambria Math" panose="02040503050406030204" pitchFamily="18" charset="0"/>
                      </a:rPr>
                      <m:t> </m:t>
                    </m:r>
                    <m:r>
                      <m:rPr>
                        <m:sty m:val="p"/>
                      </m:rPr>
                      <a:rPr lang="en-US" altLang="zh-CN" sz="280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Cambria Math" panose="02040503050406030204" pitchFamily="18" charset="0"/>
                      </a:rPr>
                      <m:t>if</m:t>
                    </m:r>
                    <m:r>
                      <a:rPr lang="en-US" altLang="zh-CN" sz="280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Cambria Math" panose="02040503050406030204" pitchFamily="18" charset="0"/>
                      </a:rPr>
                      <m:t> </m:t>
                    </m:r>
                    <m:r>
                      <m:rPr>
                        <m:sty m:val="p"/>
                      </m:rPr>
                      <a:rPr lang="en-US" altLang="zh-CN" sz="280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Cambria Math" panose="02040503050406030204" pitchFamily="18" charset="0"/>
                      </a:rPr>
                      <m:t>n</m:t>
                    </m:r>
                    <m:r>
                      <a:rPr lang="en-US" altLang="zh-CN" sz="280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Cambria Math" panose="02040503050406030204" pitchFamily="18" charset="0"/>
                      </a:rPr>
                      <m:t> &lt;= </m:t>
                    </m:r>
                    <m:r>
                      <a:rPr lang="en-US" altLang="zh-CN" sz="280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Cambria Math" panose="02040503050406030204" pitchFamily="18" charset="0"/>
                      </a:rPr>
                      <m:t>1</m:t>
                    </m:r>
                    <m:r>
                      <a:rPr lang="en-US" altLang="zh-CN" sz="280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Cambria Math" panose="02040503050406030204" pitchFamily="18" charset="0"/>
                      </a:rPr>
                      <m:t> </m:t>
                    </m:r>
                    <m:r>
                      <m:rPr>
                        <m:sty m:val="p"/>
                      </m:rPr>
                      <a:rPr lang="en-US" altLang="zh-CN" sz="280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Cambria Math" panose="02040503050406030204" pitchFamily="18" charset="0"/>
                      </a:rPr>
                      <m:t>else</m:t>
                    </m:r>
                    <m:r>
                      <a:rPr lang="en-US" altLang="zh-CN" sz="280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Cambria Math" panose="02040503050406030204" pitchFamily="18" charset="0"/>
                      </a:rPr>
                      <m:t> </m:t>
                    </m:r>
                    <m:r>
                      <m:rPr>
                        <m:sty m:val="p"/>
                      </m:rPr>
                      <a:rPr lang="en-US" altLang="zh-CN" sz="280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Cambria Math" panose="02040503050406030204" pitchFamily="18" charset="0"/>
                      </a:rPr>
                      <m:t>n</m:t>
                    </m:r>
                    <m:r>
                      <a:rPr lang="en-US" altLang="zh-CN" sz="280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Cambria Math" panose="02040503050406030204" pitchFamily="18" charset="0"/>
                      </a:rPr>
                      <m:t> ∗ (</m:t>
                    </m:r>
                    <m:r>
                      <m:rPr>
                        <m:sty m:val="p"/>
                      </m:rPr>
                      <a:rPr lang="en-US" altLang="zh-CN" sz="280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Cambria Math" panose="02040503050406030204" pitchFamily="18" charset="0"/>
                      </a:rPr>
                      <m:t>Y</m:t>
                    </m:r>
                    <m:r>
                      <a:rPr lang="en-US" altLang="zh-CN" sz="280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Cambria Math" panose="02040503050406030204" pitchFamily="18" charset="0"/>
                      </a:rPr>
                      <m:t> </m:t>
                    </m:r>
                    <m:r>
                      <m:rPr>
                        <m:sty m:val="p"/>
                      </m:rPr>
                      <a:rPr lang="en-US" altLang="zh-CN" sz="280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Cambria Math" panose="02040503050406030204" pitchFamily="18" charset="0"/>
                      </a:rPr>
                      <m:t>fact</m:t>
                    </m:r>
                    <m:r>
                      <a:rPr lang="en-US" altLang="zh-CN" sz="280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Cambria Math" panose="02040503050406030204" pitchFamily="18" charset="0"/>
                      </a:rPr>
                      <m:t>)(</m:t>
                    </m:r>
                    <m:r>
                      <m:rPr>
                        <m:sty m:val="p"/>
                      </m:rPr>
                      <a:rPr lang="en-US" altLang="zh-CN" sz="280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Cambria Math" panose="02040503050406030204" pitchFamily="18" charset="0"/>
                      </a:rPr>
                      <m:t>n</m:t>
                    </m:r>
                    <m:r>
                      <a:rPr lang="en-US" altLang="zh-CN" sz="280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Cambria Math" panose="02040503050406030204" pitchFamily="18" charset="0"/>
                      </a:rPr>
                      <m:t>−</m:t>
                    </m:r>
                    <m:r>
                      <a:rPr lang="en-US" altLang="zh-CN" sz="280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Cambria Math" panose="02040503050406030204" pitchFamily="18" charset="0"/>
                      </a:rPr>
                      <m:t>1</m:t>
                    </m:r>
                    <m:r>
                      <a:rPr lang="en-US" altLang="zh-CN" sz="280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CN" sz="2800" dirty="0">
                  <a:solidFill>
                    <a:srgbClr val="FF0000"/>
                  </a:solidFill>
                  <a:latin typeface="Cambria Math" panose="02040503050406030204" pitchFamily="18" charset="0"/>
                  <a:cs typeface="Cambria Math" panose="02040503050406030204" pitchFamily="18" charset="0"/>
                </a:endParaRPr>
              </a:p>
              <a:p>
                <a:endParaRPr lang="zh-CN" altLang="en-US" sz="2800" dirty="0"/>
              </a:p>
              <a:p>
                <a:pPr indent="457200"/>
                <a:r>
                  <a:rPr lang="zh-CN" altLang="en-US" sz="2800" dirty="0"/>
                  <a:t>根据</a:t>
                </a:r>
                <a:r>
                  <a:rPr lang="en-US" altLang="zh-CN" sz="2800" dirty="0"/>
                  <a:t>fpc</a:t>
                </a:r>
                <a:r>
                  <a:rPr lang="zh-CN" altLang="en-US" sz="2800" dirty="0"/>
                  <a:t>的定义，有</a:t>
                </a:r>
                <a14:m>
                  <m:oMath xmlns:m="http://schemas.openxmlformats.org/officeDocument/2006/math">
                    <m:r>
                      <a:rPr lang="en-US" altLang="zh-CN" sz="280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altLang="zh-CN" sz="280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Cambria Math" panose="02040503050406030204" pitchFamily="18" charset="0"/>
                      </a:rPr>
                      <m:t>Y</m:t>
                    </m:r>
                    <m:r>
                      <a:rPr lang="en-US" altLang="zh-CN" sz="280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Cambria Math" panose="02040503050406030204" pitchFamily="18" charset="0"/>
                      </a:rPr>
                      <m:t> </m:t>
                    </m:r>
                    <m:r>
                      <m:rPr>
                        <m:sty m:val="p"/>
                      </m:rPr>
                      <a:rPr lang="en-US" altLang="zh-CN" sz="280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Cambria Math" panose="02040503050406030204" pitchFamily="18" charset="0"/>
                      </a:rPr>
                      <m:t>fact</m:t>
                    </m:r>
                    <m:r>
                      <a:rPr lang="en-US" altLang="zh-CN" sz="280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Cambria Math" panose="02040503050406030204" pitchFamily="18" charset="0"/>
                      </a:rPr>
                      <m:t>)(</m:t>
                    </m:r>
                    <m:r>
                      <m:rPr>
                        <m:sty m:val="p"/>
                      </m:rPr>
                      <a:rPr lang="en-US" altLang="zh-CN" sz="280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Cambria Math" panose="02040503050406030204" pitchFamily="18" charset="0"/>
                      </a:rPr>
                      <m:t>n</m:t>
                    </m:r>
                    <m:r>
                      <a:rPr lang="en-US" altLang="zh-CN" sz="280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Cambria Math" panose="02040503050406030204" pitchFamily="18" charset="0"/>
                      </a:rPr>
                      <m:t>−</m:t>
                    </m:r>
                    <m:r>
                      <a:rPr lang="en-US" altLang="zh-CN" sz="280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Cambria Math" panose="02040503050406030204" pitchFamily="18" charset="0"/>
                      </a:rPr>
                      <m:t>1</m:t>
                    </m:r>
                    <m:r>
                      <a:rPr lang="en-US" altLang="zh-CN" sz="280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Cambria Math" panose="02040503050406030204" pitchFamily="18" charset="0"/>
                      </a:rPr>
                      <m:t>) = </m:t>
                    </m:r>
                    <m:r>
                      <m:rPr>
                        <m:sty m:val="p"/>
                      </m:rPr>
                      <a:rPr lang="en-US" altLang="zh-CN" sz="280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Cambria Math" panose="02040503050406030204" pitchFamily="18" charset="0"/>
                      </a:rPr>
                      <m:t>fact</m:t>
                    </m:r>
                    <m:r>
                      <a:rPr lang="en-US" altLang="zh-CN" sz="280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Cambria Math" panose="02040503050406030204" pitchFamily="18" charset="0"/>
                      </a:rPr>
                      <m:t>((</m:t>
                    </m:r>
                    <m:r>
                      <m:rPr>
                        <m:sty m:val="p"/>
                      </m:rPr>
                      <a:rPr lang="en-US" altLang="zh-CN" sz="280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Cambria Math" panose="02040503050406030204" pitchFamily="18" charset="0"/>
                      </a:rPr>
                      <m:t>Y</m:t>
                    </m:r>
                    <m:r>
                      <a:rPr lang="en-US" altLang="zh-CN" sz="280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Cambria Math" panose="02040503050406030204" pitchFamily="18" charset="0"/>
                      </a:rPr>
                      <m:t> </m:t>
                    </m:r>
                    <m:r>
                      <m:rPr>
                        <m:sty m:val="p"/>
                      </m:rPr>
                      <a:rPr lang="en-US" altLang="zh-CN" sz="280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Cambria Math" panose="02040503050406030204" pitchFamily="18" charset="0"/>
                      </a:rPr>
                      <m:t>fact</m:t>
                    </m:r>
                    <m:r>
                      <a:rPr lang="en-US" altLang="zh-CN" sz="280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Cambria Math" panose="02040503050406030204" pitchFamily="18" charset="0"/>
                      </a:rPr>
                      <m:t>)(</m:t>
                    </m:r>
                    <m:r>
                      <m:rPr>
                        <m:sty m:val="p"/>
                      </m:rPr>
                      <a:rPr lang="en-US" altLang="zh-CN" sz="280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Cambria Math" panose="02040503050406030204" pitchFamily="18" charset="0"/>
                      </a:rPr>
                      <m:t>n</m:t>
                    </m:r>
                    <m:r>
                      <a:rPr lang="en-US" altLang="zh-CN" sz="280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MS Mincho" charset="0"/>
                        <a:cs typeface="Cambria Math" panose="02040503050406030204" pitchFamily="18" charset="0"/>
                      </a:rPr>
                      <m:t>−</m:t>
                    </m:r>
                    <m:r>
                      <a:rPr lang="en-US" altLang="zh-CN" sz="280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MS Mincho" charset="0"/>
                        <a:cs typeface="Cambria Math" panose="02040503050406030204" pitchFamily="18" charset="0"/>
                      </a:rPr>
                      <m:t>1</m:t>
                    </m:r>
                    <m:r>
                      <a:rPr lang="en-US" altLang="zh-CN" sz="280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MS Mincho" charset="0"/>
                        <a:cs typeface="Cambria Math" panose="02040503050406030204" pitchFamily="18" charset="0"/>
                      </a:rPr>
                      <m:t>))</m:t>
                    </m:r>
                  </m:oMath>
                </a14:m>
                <a:endParaRPr lang="en-US" altLang="zh-CN" sz="2800" dirty="0">
                  <a:solidFill>
                    <a:srgbClr val="FF0000"/>
                  </a:solidFill>
                  <a:latin typeface="Cambria Math" panose="02040503050406030204" pitchFamily="18" charset="0"/>
                  <a:ea typeface="MS Mincho" charset="0"/>
                  <a:cs typeface="Cambria Math" panose="02040503050406030204" pitchFamily="18" charset="0"/>
                </a:endParaRPr>
              </a:p>
              <a:p>
                <a:endParaRPr lang="zh-CN" altLang="en-US" sz="2800" dirty="0">
                  <a:solidFill>
                    <a:schemeClr val="tx1"/>
                  </a:solidFill>
                  <a:latin typeface="Cambria Math" panose="02040503050406030204" pitchFamily="18" charset="0"/>
                  <a:ea typeface="MS Mincho" charset="0"/>
                  <a:cs typeface="Cambria Math" panose="02040503050406030204" pitchFamily="18" charset="0"/>
                </a:endParaRPr>
              </a:p>
              <a:p>
                <a:pPr indent="457200"/>
                <a:r>
                  <a:rPr lang="zh-CN" altLang="en-US" sz="2800" dirty="0">
                    <a:solidFill>
                      <a:schemeClr val="tx1"/>
                    </a:solidFill>
                    <a:ea typeface="+mn-lt"/>
                    <a:cs typeface="Cambria Math" panose="02040503050406030204" pitchFamily="18" charset="0"/>
                  </a:rPr>
                  <a:t>从而实现</a:t>
                </a:r>
                <a:r>
                  <a:rPr lang="zh-CN" altLang="en-US" sz="2800" dirty="0">
                    <a:solidFill>
                      <a:schemeClr val="tx1"/>
                    </a:solidFill>
                    <a:ea typeface="+mn-lt"/>
                    <a:cs typeface="Cambria Math" panose="02040503050406030204" pitchFamily="18" charset="0"/>
                  </a:rPr>
                  <a:t>递归</a:t>
                </a:r>
                <a:endParaRPr lang="zh-CN" altLang="en-US" sz="2800" dirty="0">
                  <a:solidFill>
                    <a:schemeClr val="tx1"/>
                  </a:solidFill>
                  <a:ea typeface="+mn-lt"/>
                  <a:cs typeface="Cambria Math" panose="02040503050406030204" pitchFamily="18" charset="0"/>
                </a:endParaRPr>
              </a:p>
              <a:p>
                <a:endParaRPr lang="en-US" altLang="zh-CN" sz="2800" dirty="0">
                  <a:solidFill>
                    <a:schemeClr val="tx1"/>
                  </a:solidFill>
                  <a:latin typeface="Cambria Math" panose="02040503050406030204" pitchFamily="18" charset="0"/>
                  <a:ea typeface="MS Mincho" charset="0"/>
                  <a:cs typeface="Cambria Math" panose="02040503050406030204" pitchFamily="18" charset="0"/>
                </a:endParaRPr>
              </a:p>
              <a:p>
                <a:pPr indent="457200"/>
                <a:endParaRPr lang="en-US" altLang="zh-CN" sz="2800" dirty="0">
                  <a:solidFill>
                    <a:srgbClr val="FF0000"/>
                  </a:solidFill>
                  <a:latin typeface="Cambria Math" panose="02040503050406030204" pitchFamily="18" charset="0"/>
                  <a:ea typeface="MS Mincho" charset="0"/>
                  <a:cs typeface="Cambria Math" panose="02040503050406030204" pitchFamily="18" charset="0"/>
                </a:endParaRPr>
              </a:p>
              <a:p>
                <a:pPr indent="457200"/>
                <a:endParaRPr lang="zh-CN" altLang="en-US" sz="2800" dirty="0">
                  <a:solidFill>
                    <a:schemeClr val="tx1"/>
                  </a:solidFill>
                  <a:latin typeface="Cambria Math" panose="02040503050406030204" pitchFamily="18" charset="0"/>
                  <a:ea typeface="MS Mincho" charset="0"/>
                  <a:cs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8" name="矩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5685" y="3481705"/>
                <a:ext cx="10921365" cy="2733040"/>
              </a:xfrm>
              <a:prstGeom prst="rect">
                <a:avLst/>
              </a:prstGeom>
              <a:blipFill rotWithShape="1">
                <a:blip r:embed="rId2"/>
                <a:stretch>
                  <a:fillRect b="-4219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2708910" cy="1325880"/>
          </a:xfrm>
        </p:spPr>
        <p:txBody>
          <a:bodyPr/>
          <a:lstStyle/>
          <a:p>
            <a:r>
              <a:rPr lang="zh-CN" altLang="en-US" dirty="0"/>
              <a:t>一种</a:t>
            </a:r>
            <a:r>
              <a:rPr lang="en-US" altLang="zh-CN" dirty="0" err="1"/>
              <a:t>fpc</a:t>
            </a: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1750925" y="4515923"/>
            <a:ext cx="52629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/>
              <a:t>还有其他的吗？有多少？</a:t>
            </a:r>
            <a:endParaRPr lang="zh-CN" altLang="en-US" sz="3600" dirty="0"/>
          </a:p>
        </p:txBody>
      </p:sp>
      <p:pic>
        <p:nvPicPr>
          <p:cNvPr id="6" name="图片 5" descr="0066a97f21b1cbbc38ac1676aad414f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13510" y="1777365"/>
            <a:ext cx="9364345" cy="23412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884555" y="942975"/>
            <a:ext cx="607441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/>
              <a:t>我们为什么要关心</a:t>
            </a:r>
            <a:r>
              <a:rPr lang="en-US" altLang="zh-CN" sz="3600"/>
              <a:t>fpc</a:t>
            </a:r>
            <a:r>
              <a:rPr lang="zh-CN" altLang="en-US" sz="3600"/>
              <a:t>的数量？</a:t>
            </a:r>
            <a:endParaRPr lang="zh-CN" altLang="en-US" sz="360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356360" y="2167890"/>
            <a:ext cx="9478645" cy="2521585"/>
          </a:xfrm>
        </p:spPr>
        <p:txBody>
          <a:bodyPr>
            <a:normAutofit fontScale="25000"/>
          </a:bodyPr>
          <a:p>
            <a:r>
              <a:rPr lang="zh-CN" altLang="en-US" sz="10665" dirty="0">
                <a:sym typeface="+mn-ea"/>
              </a:rPr>
              <a:t>如果存在无穷多个</a:t>
            </a:r>
            <a:r>
              <a:rPr lang="en-US" altLang="zh-CN" sz="10665" dirty="0" err="1">
                <a:sym typeface="+mn-ea"/>
              </a:rPr>
              <a:t>fpc</a:t>
            </a:r>
            <a:r>
              <a:rPr lang="zh-CN" altLang="en-US" sz="10665" dirty="0">
                <a:sym typeface="+mn-ea"/>
              </a:rPr>
              <a:t>，就可以使</a:t>
            </a:r>
            <a:r>
              <a:rPr lang="zh-CN" altLang="en-US" sz="10665" dirty="0">
                <a:solidFill>
                  <a:srgbClr val="FF0000"/>
                </a:solidFill>
                <a:sym typeface="+mn-ea"/>
              </a:rPr>
              <a:t>递归和自引用</a:t>
            </a:r>
            <a:r>
              <a:rPr lang="zh-CN" altLang="en-US" sz="10665" dirty="0">
                <a:sym typeface="+mn-ea"/>
              </a:rPr>
              <a:t>的实现方式在理论上具有多样性。</a:t>
            </a:r>
            <a:endParaRPr lang="zh-CN" altLang="en-US" sz="10665" dirty="0">
              <a:solidFill>
                <a:schemeClr val="tx1"/>
              </a:solidFill>
            </a:endParaRPr>
          </a:p>
          <a:p>
            <a:endParaRPr lang="en-US" altLang="zh-CN" dirty="0">
              <a:solidFill>
                <a:srgbClr val="161616"/>
              </a:solidFill>
              <a:ea typeface="+mn-lt"/>
              <a:cs typeface="+mn-lt"/>
            </a:endParaRPr>
          </a:p>
          <a:p>
            <a:endParaRPr lang="en-US" altLang="zh-CN" dirty="0"/>
          </a:p>
          <a:p>
            <a:r>
              <a:rPr lang="zh-CN" altLang="en-US" sz="11200" dirty="0">
                <a:sym typeface="+mn-ea"/>
              </a:rPr>
              <a:t>不同的</a:t>
            </a:r>
            <a:r>
              <a:rPr lang="en-US" altLang="zh-CN" sz="11200" dirty="0" err="1">
                <a:sym typeface="+mn-ea"/>
              </a:rPr>
              <a:t>fpc</a:t>
            </a:r>
            <a:r>
              <a:rPr lang="en-US" altLang="zh-CN" sz="11200" dirty="0">
                <a:sym typeface="+mn-ea"/>
              </a:rPr>
              <a:t> </a:t>
            </a:r>
            <a:r>
              <a:rPr lang="zh-CN" altLang="en-US" sz="11200" dirty="0">
                <a:sym typeface="+mn-ea"/>
              </a:rPr>
              <a:t>可能在</a:t>
            </a:r>
            <a:r>
              <a:rPr lang="zh-CN" altLang="en-US" sz="11200" dirty="0">
                <a:solidFill>
                  <a:srgbClr val="FF0000"/>
                </a:solidFill>
                <a:sym typeface="+mn-ea"/>
              </a:rPr>
              <a:t>效率、适用性和表达方式</a:t>
            </a:r>
            <a:r>
              <a:rPr lang="zh-CN" altLang="en-US" sz="11200" dirty="0">
                <a:sym typeface="+mn-ea"/>
              </a:rPr>
              <a:t>上有所不同，这为研究者提供了探索不同递归实现方法的空间。</a:t>
            </a:r>
            <a:endParaRPr lang="zh-CN" altLang="en-US" sz="11200" dirty="0"/>
          </a:p>
        </p:txBody>
      </p:sp>
      <p:sp>
        <p:nvSpPr>
          <p:cNvPr id="5" name="文本框 4"/>
          <p:cNvSpPr txBox="1"/>
          <p:nvPr/>
        </p:nvSpPr>
        <p:spPr>
          <a:xfrm>
            <a:off x="7577455" y="5269230"/>
            <a:ext cx="251079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/>
              <a:t>怎么构建？</a:t>
            </a:r>
            <a:endParaRPr lang="zh-CN" altLang="en-US"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build="p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1073785" y="998220"/>
            <a:ext cx="333311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/>
              <a:t>构造方式：</a:t>
            </a:r>
            <a:endParaRPr lang="zh-CN" altLang="en-US"/>
          </a:p>
        </p:txBody>
      </p:sp>
      <p:pic>
        <p:nvPicPr>
          <p:cNvPr id="5" name="图片 4" descr="4573a28eb85f5d833e80d41ed0998a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606550" y="1933575"/>
            <a:ext cx="8978900" cy="299085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842895" y="2447925"/>
            <a:ext cx="650684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/>
              <a:t>Thanks for listening!</a:t>
            </a:r>
            <a:endParaRPr lang="en-US" altLang="zh-CN" sz="5400"/>
          </a:p>
        </p:txBody>
      </p:sp>
      <p:sp>
        <p:nvSpPr>
          <p:cNvPr id="5" name="文本框 4"/>
          <p:cNvSpPr txBox="1"/>
          <p:nvPr/>
        </p:nvSpPr>
        <p:spPr>
          <a:xfrm>
            <a:off x="7715250" y="4093845"/>
            <a:ext cx="3613150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/>
              <a:t>2024.12.21</a:t>
            </a:r>
            <a:endParaRPr lang="en-US" altLang="zh-CN" sz="2800"/>
          </a:p>
          <a:p>
            <a:r>
              <a:rPr lang="zh-CN" altLang="en-US" sz="2800"/>
              <a:t>孙启翔</a:t>
            </a:r>
            <a:endParaRPr lang="zh-CN" altLang="en-US" sz="2800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TABLE_ENDDRAG_ORIGIN_RECT" val="530*254"/>
  <p:tag name="TABLE_ENDDRAG_RECT" val="146*126*530*254"/>
</p:tagLst>
</file>

<file path=ppt/tags/tag2.xml><?xml version="1.0" encoding="utf-8"?>
<p:tagLst xmlns:p="http://schemas.openxmlformats.org/presentationml/2006/main">
  <p:tag name="TABLE_ENDDRAG_ORIGIN_RECT" val="530*254"/>
  <p:tag name="TABLE_ENDDRAG_RECT" val="146*126*530*254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775</Words>
  <Application>WPS 演示</Application>
  <PresentationFormat>宽屏</PresentationFormat>
  <Paragraphs>97</Paragraphs>
  <Slides>9</Slides>
  <Notes>0</Notes>
  <HiddenSlides>1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2" baseType="lpstr">
      <vt:lpstr>Arial</vt:lpstr>
      <vt:lpstr>宋体</vt:lpstr>
      <vt:lpstr>Wingdings</vt:lpstr>
      <vt:lpstr>Cambria Math</vt:lpstr>
      <vt:lpstr>MS Mincho</vt:lpstr>
      <vt:lpstr>Segoe Print</vt:lpstr>
      <vt:lpstr>等线</vt:lpstr>
      <vt:lpstr>微软雅黑</vt:lpstr>
      <vt:lpstr>Arial Unicode MS</vt:lpstr>
      <vt:lpstr>等线 Light</vt:lpstr>
      <vt:lpstr>Calibri</vt:lpstr>
      <vt:lpstr>华文楷体</vt:lpstr>
      <vt:lpstr>Office 主题​​</vt:lpstr>
      <vt:lpstr>PowerPoint 演示文稿</vt:lpstr>
      <vt:lpstr>各种编程语言里都有lambda</vt:lpstr>
      <vt:lpstr>λ演算</vt:lpstr>
      <vt:lpstr>递归</vt:lpstr>
      <vt:lpstr>不动点组合子(fpc)：λ演算中实现递归的方式</vt:lpstr>
      <vt:lpstr>一种fpc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启翔 孙</dc:creator>
  <cp:lastModifiedBy>簨.棄`膷</cp:lastModifiedBy>
  <cp:revision>9</cp:revision>
  <dcterms:created xsi:type="dcterms:W3CDTF">2024-12-09T02:21:00Z</dcterms:created>
  <dcterms:modified xsi:type="dcterms:W3CDTF">2024-12-17T14:28:31Z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EF9EE9404A8D4B4289BFB8A31F2EF273_12</vt:lpwstr>
  </property>
  <property fmtid="{D5CDD505-2E9C-101B-9397-08002B2CF9AE}" pid="3" name="KSOProductBuildVer">
    <vt:lpwstr>2052-12.1.0.19302</vt:lpwstr>
  </property>
</Properties>
</file>