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5" r:id="rId5"/>
    <p:sldId id="266" r:id="rId6"/>
    <p:sldId id="267" r:id="rId7"/>
    <p:sldId id="258" r:id="rId8"/>
    <p:sldId id="268" r:id="rId9"/>
    <p:sldId id="260" r:id="rId10"/>
    <p:sldId id="269" r:id="rId11"/>
    <p:sldId id="261" r:id="rId12"/>
    <p:sldId id="262" r:id="rId13"/>
    <p:sldId id="264" r:id="rId14"/>
    <p:sldId id="270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4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51A770-4D52-4AA1-A516-C162243D6A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39D8E45-F949-4910-9DA3-24085912F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6CC33B1-AACA-49C5-98D7-59499F73A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8423-6E7F-480F-B28E-C8ABC987C0D9}" type="datetimeFigureOut">
              <a:rPr lang="zh-CN" altLang="en-US" smtClean="0"/>
              <a:t>2024/12/19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C04DDB-8E17-444D-A3F6-F397D80C0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DE87CE-076F-484C-9A81-1A0748A3D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63E8-0533-4B3D-83E6-A26E6FCAC9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526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9A86F3-AABE-4DBB-9E60-54A37E733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1C77729-8349-4002-B51C-4385FE4A83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216F8EF-3ED6-498C-B625-B150760E3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8423-6E7F-480F-B28E-C8ABC987C0D9}" type="datetimeFigureOut">
              <a:rPr lang="zh-CN" altLang="en-US" smtClean="0"/>
              <a:t>2024/12/19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BA0881-46B6-4819-967C-11F9AB0FC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FC27032-6DB3-4FD4-9612-6D1CD7BF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63E8-0533-4B3D-83E6-A26E6FCAC9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814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7112508-60DC-471D-9B33-2277CAECF5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DC439E5-E8BF-4636-A6C3-4C3FA81195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3EC31B5-64BA-4F71-BBB2-39F9157D3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8423-6E7F-480F-B28E-C8ABC987C0D9}" type="datetimeFigureOut">
              <a:rPr lang="zh-CN" altLang="en-US" smtClean="0"/>
              <a:t>2024/12/19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C24B135-DA7A-48E0-B2E9-2E6858DE7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6E232D2-31EB-4411-8373-C3EA0EE0A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63E8-0533-4B3D-83E6-A26E6FCAC9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176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54DFE1-DEFD-4C74-A805-AAE409362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0DF70F-3C82-46BF-B683-C37C42E4B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6FC9BF8-E1CA-499C-9641-F3D9D7C9C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8423-6E7F-480F-B28E-C8ABC987C0D9}" type="datetimeFigureOut">
              <a:rPr lang="zh-CN" altLang="en-US" smtClean="0"/>
              <a:t>2024/12/19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ED8712-3034-4C24-809E-0D9CEEB39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0961339-FD6E-4D3B-AAA3-6036934EA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63E8-0533-4B3D-83E6-A26E6FCAC9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990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4FD4F2-60AE-4718-B156-78D8BB47E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AAAE961-9B06-48D3-917F-E013B0C99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50670E0-9500-4BA2-AA89-3C750BE6F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8423-6E7F-480F-B28E-C8ABC987C0D9}" type="datetimeFigureOut">
              <a:rPr lang="zh-CN" altLang="en-US" smtClean="0"/>
              <a:t>2024/12/19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BF8708-8B59-462A-B5EC-23D70A951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584D55-FD95-4D22-BC31-95AC8859C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63E8-0533-4B3D-83E6-A26E6FCAC9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5160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5999A9-798C-435C-AF03-6FCEB2577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EC8208-5053-4E27-B0BB-11C54A28F0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796A9C8-0856-4D3B-BC41-8F8A235A8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DCBC6FE-69A1-45B4-8441-77E45C68B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8423-6E7F-480F-B28E-C8ABC987C0D9}" type="datetimeFigureOut">
              <a:rPr lang="zh-CN" altLang="en-US" smtClean="0"/>
              <a:t>2024/12/19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A00B2B3-E70C-428A-B026-3DCDD683F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2A0E987-235D-4D82-8ED5-0241782E3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63E8-0533-4B3D-83E6-A26E6FCAC9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877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D0378C-3015-4324-8215-45A928C2D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D1059A3-D0FC-4A58-A967-5876C837C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BB73CAF-3E51-4D33-8B1A-57041548CA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2C4AAA3-E0D1-431D-A8CF-EDBA4E5567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74A33ED-7D5D-4ED8-9BE1-C815CF3782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F4A0F4D-D881-477A-B81F-A1B321E75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8423-6E7F-480F-B28E-C8ABC987C0D9}" type="datetimeFigureOut">
              <a:rPr lang="zh-CN" altLang="en-US" smtClean="0"/>
              <a:t>2024/12/19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70C4154-4A76-48D4-A06C-66AF44F3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1B00338-A29E-449D-AD7B-4ACD3EBE9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63E8-0533-4B3D-83E6-A26E6FCAC9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58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8D84AF-C960-4484-B3B5-C3038C2A9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512AF00-3B07-420F-8538-DB96A95E1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8423-6E7F-480F-B28E-C8ABC987C0D9}" type="datetimeFigureOut">
              <a:rPr lang="zh-CN" altLang="en-US" smtClean="0"/>
              <a:t>2024/12/19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06DC0CA-17DB-42B4-BA62-1B9B98EF7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4CFE210-A7EE-4498-BCFA-3191AFA0C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63E8-0533-4B3D-83E6-A26E6FCAC9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7555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DF1ECF2-D214-4892-9976-019EFED8A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8423-6E7F-480F-B28E-C8ABC987C0D9}" type="datetimeFigureOut">
              <a:rPr lang="zh-CN" altLang="en-US" smtClean="0"/>
              <a:t>2024/12/19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E1E2A39-6E7C-4C57-9902-2D031842B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1F17C6-DB3C-4391-ACB9-8582A3126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63E8-0533-4B3D-83E6-A26E6FCAC9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861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F7C15A-BA21-48F2-8DBD-709396700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DEA1212-FF1C-4970-AC40-6692CF018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A4D1AFC-18A0-4787-86AE-F7A328FFA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93B1CBA-B4CD-49B7-9F15-D5ACFCFE6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8423-6E7F-480F-B28E-C8ABC987C0D9}" type="datetimeFigureOut">
              <a:rPr lang="zh-CN" altLang="en-US" smtClean="0"/>
              <a:t>2024/12/19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777AE8D-BD3F-4D87-BE1D-E7D7C7E80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969BF13-6FBD-4937-9350-8969C90A4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63E8-0533-4B3D-83E6-A26E6FCAC9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5821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EECBB8-92AD-4730-89CD-921AB1B1C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0E82BC9-22C6-4454-92EC-E0A33951D2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A645CE3-41E8-4566-A331-B869C762F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B7B6B82-B1B9-4FBD-AB00-4E31BE34E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8423-6E7F-480F-B28E-C8ABC987C0D9}" type="datetimeFigureOut">
              <a:rPr lang="zh-CN" altLang="en-US" smtClean="0"/>
              <a:t>2024/12/19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C0044EF-61EE-4DAA-99D6-E701EB5FF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72CE5B9-D96F-4BE4-BF1C-5D72B6598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63E8-0533-4B3D-83E6-A26E6FCAC9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872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7D8B84E-B42C-4B7F-9061-78809B9F2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CA850AB-5ADA-4534-BF53-4E025E20C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2D9926A-B960-4362-B3A7-35A09B2EAD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A8423-6E7F-480F-B28E-C8ABC987C0D9}" type="datetimeFigureOut">
              <a:rPr lang="zh-CN" altLang="en-US" smtClean="0"/>
              <a:t>2024/12/19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303BFA6-2B0B-4970-9FB1-9CB40429AC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4875EE8-BEAE-4DDB-AD0D-6FF55C4D18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C63E8-0533-4B3D-83E6-A26E6FCAC9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51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AD26AC-76FB-48D8-8890-2875265421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一个超计算模型</a:t>
            </a:r>
            <a:r>
              <a:rPr lang="en-US" altLang="zh-CN" dirty="0"/>
              <a:t>——</a:t>
            </a:r>
            <a:r>
              <a:rPr lang="zh-CN" altLang="en-US" dirty="0"/>
              <a:t>封闭类时曲线计算机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45B2436-11BD-46BD-9B46-7EB3D9362B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3580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EF6365-F471-4867-B3A6-453BDC8C4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B227347-CE66-40A5-A684-1129056141A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098038"/>
                <a:ext cx="10515600" cy="4351338"/>
              </a:xfrm>
            </p:spPr>
            <p:txBody>
              <a:bodyPr/>
              <a:lstStyle/>
              <a:p>
                <a:r>
                  <a:rPr lang="zh-CN" altLang="en-US" dirty="0"/>
                  <a:t>如果 </a:t>
                </a:r>
                <a:r>
                  <a:rPr lang="en-US" altLang="zh-CN" dirty="0"/>
                  <a:t>P </a:t>
                </a:r>
                <a:r>
                  <a:rPr lang="zh-CN" altLang="en-US" dirty="0"/>
                  <a:t>停机，</a:t>
                </a:r>
                <a:r>
                  <a:rPr lang="en-US" altLang="zh-CN" dirty="0"/>
                  <a:t>S </a:t>
                </a:r>
                <a:r>
                  <a:rPr lang="zh-CN" altLang="en-US" dirty="0"/>
                  <a:t>的唯一不动点是描述 </a:t>
                </a:r>
                <a:r>
                  <a:rPr lang="en-US" altLang="zh-CN" dirty="0"/>
                  <a:t>P </a:t>
                </a:r>
                <a:r>
                  <a:rPr lang="zh-CN" altLang="en-US" dirty="0"/>
                  <a:t>停机的有限记录。</a:t>
                </a:r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如果 </a:t>
                </a:r>
                <a:r>
                  <a:rPr lang="en-US" altLang="zh-CN" dirty="0"/>
                  <a:t>P </a:t>
                </a:r>
                <a:r>
                  <a:rPr lang="zh-CN" altLang="en-US" dirty="0"/>
                  <a:t>不停机，</a:t>
                </a:r>
                <a:r>
                  <a:rPr lang="en-US" altLang="zh-CN" dirty="0"/>
                  <a:t>S </a:t>
                </a:r>
                <a:r>
                  <a:rPr lang="zh-CN" altLang="en-US" dirty="0"/>
                  <a:t>的唯一不动点是一个概率分布：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                      P (</a:t>
                </a:r>
                <a:r>
                  <a:rPr lang="zh-CN" altLang="en-US" dirty="0"/>
                  <a:t>记录为前 </a:t>
                </a:r>
                <a:r>
                  <a:rPr lang="en-US" altLang="zh-CN" dirty="0"/>
                  <a:t>t </a:t>
                </a:r>
                <a:r>
                  <a:rPr lang="zh-CN" altLang="en-US" dirty="0"/>
                  <a:t>步</a:t>
                </a:r>
                <a:r>
                  <a:rPr lang="en-US" altLang="zh-CN" dirty="0"/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p>
                  </m:oMath>
                </a14:m>
                <a:r>
                  <a:rPr lang="en-US" altLang="zh-CN" dirty="0"/>
                  <a:t>, ∀t &gt; 0.</a:t>
                </a:r>
              </a:p>
              <a:p>
                <a:pPr marL="0" indent="0">
                  <a:buNone/>
                </a:pPr>
                <a:endParaRPr lang="en-US" altLang="zh-CN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zh-CN" altLang="en-US" sz="32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CN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en-US" altLang="zh-CN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zh-CN" sz="32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altLang="zh-CN" sz="3200" i="1">
                                <a:latin typeface="Cambria Math" panose="02040503050406030204" pitchFamily="18" charset="0"/>
                              </a:rPr>
                              <m:t>t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altLang="zh-CN" sz="3200" dirty="0"/>
                  <a:t>dt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altLang="zh-CN" sz="32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3200" i="0" smtClean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altLang="zh-CN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func>
                      </m:den>
                    </m:f>
                  </m:oMath>
                </a14:m>
                <a:r>
                  <a:rPr lang="zh-CN" altLang="en-US" sz="3200" dirty="0"/>
                  <a:t>， 收敛，我们可以记录这些数据！</a:t>
                </a:r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B227347-CE66-40A5-A684-1129056141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098038"/>
                <a:ext cx="10515600" cy="4351338"/>
              </a:xfrm>
              <a:blipFill>
                <a:blip r:embed="rId2"/>
                <a:stretch>
                  <a:fillRect l="-1043" t="-25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9162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5CF551-845E-4E1B-8785-F2ECAAEF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高效解决</a:t>
            </a:r>
            <a:r>
              <a:rPr lang="en-US" altLang="zh-CN" dirty="0"/>
              <a:t>NP</a:t>
            </a:r>
            <a:r>
              <a:rPr lang="zh-CN" altLang="en-US" dirty="0"/>
              <a:t>问题（以大数分解为例）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5931C5-9AAF-42F1-9111-A1CEC0A0C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 </a:t>
            </a:r>
            <a:r>
              <a:rPr lang="zh-CN" altLang="en-US" dirty="0"/>
              <a:t>输入数据</a:t>
            </a:r>
            <a:r>
              <a:rPr lang="en-US" altLang="zh-CN" dirty="0"/>
              <a:t>A</a:t>
            </a:r>
            <a:r>
              <a:rPr lang="zh-CN" altLang="en-US" dirty="0"/>
              <a:t>，记录当前时刻</a:t>
            </a:r>
            <a:r>
              <a:rPr lang="en-US" altLang="zh-CN" dirty="0"/>
              <a:t>t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altLang="zh-CN" dirty="0"/>
              <a:t>2. </a:t>
            </a:r>
            <a:r>
              <a:rPr lang="zh-CN" altLang="en-US" dirty="0"/>
              <a:t>得到一个数据</a:t>
            </a:r>
            <a:r>
              <a:rPr lang="en-US" altLang="zh-CN" dirty="0"/>
              <a:t>x</a:t>
            </a:r>
            <a:r>
              <a:rPr lang="zh-CN" altLang="en-US" dirty="0"/>
              <a:t>，并检查</a:t>
            </a:r>
            <a:r>
              <a:rPr lang="en-US" altLang="zh-CN" dirty="0"/>
              <a:t>x</a:t>
            </a:r>
            <a:r>
              <a:rPr lang="zh-CN" altLang="en-US" dirty="0"/>
              <a:t>是否为</a:t>
            </a:r>
            <a:r>
              <a:rPr lang="en-US" altLang="zh-CN" dirty="0"/>
              <a:t>A</a:t>
            </a:r>
            <a:r>
              <a:rPr lang="zh-CN" altLang="en-US" dirty="0"/>
              <a:t>的因数。</a:t>
            </a:r>
            <a:endParaRPr lang="en-US" altLang="zh-CN" dirty="0"/>
          </a:p>
          <a:p>
            <a:r>
              <a:rPr lang="en-US" altLang="zh-CN" dirty="0"/>
              <a:t>3. </a:t>
            </a:r>
            <a:r>
              <a:rPr lang="zh-CN" altLang="en-US" dirty="0"/>
              <a:t>如果不是，则更新</a:t>
            </a:r>
            <a:r>
              <a:rPr lang="en-US" altLang="zh-CN" dirty="0"/>
              <a:t>x = x + 1</a:t>
            </a:r>
            <a:r>
              <a:rPr lang="zh-CN" altLang="en-US" dirty="0"/>
              <a:t>；若</a:t>
            </a:r>
            <a:r>
              <a:rPr lang="en-US" altLang="zh-CN" dirty="0"/>
              <a:t>x &gt; A</a:t>
            </a:r>
            <a:r>
              <a:rPr lang="zh-CN" altLang="en-US" dirty="0"/>
              <a:t>，则重新设置</a:t>
            </a:r>
            <a:r>
              <a:rPr lang="en-US" altLang="zh-CN" dirty="0"/>
              <a:t>x = 2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altLang="zh-CN" dirty="0"/>
              <a:t>4. </a:t>
            </a:r>
            <a:r>
              <a:rPr lang="zh-CN" altLang="en-US" dirty="0"/>
              <a:t>输出</a:t>
            </a:r>
            <a:r>
              <a:rPr lang="en-US" altLang="zh-CN" dirty="0"/>
              <a:t>x</a:t>
            </a:r>
            <a:r>
              <a:rPr lang="zh-CN" altLang="en-US" dirty="0"/>
              <a:t>，并利用封闭类时曲线回到</a:t>
            </a:r>
            <a:r>
              <a:rPr lang="en-US" altLang="zh-CN" dirty="0"/>
              <a:t>t</a:t>
            </a:r>
            <a:r>
              <a:rPr lang="zh-CN" altLang="en-US" dirty="0"/>
              <a:t>时刻，将</a:t>
            </a:r>
            <a:r>
              <a:rPr lang="en-US" altLang="zh-CN" dirty="0"/>
              <a:t>x</a:t>
            </a:r>
            <a:r>
              <a:rPr lang="zh-CN" altLang="en-US" dirty="0"/>
              <a:t>作为新输入。</a:t>
            </a:r>
            <a:endParaRPr lang="en-US" altLang="zh-CN" dirty="0"/>
          </a:p>
          <a:p>
            <a:r>
              <a:rPr lang="en-US" altLang="zh-CN" dirty="0"/>
              <a:t>5. </a:t>
            </a:r>
            <a:r>
              <a:rPr lang="zh-CN" altLang="en-US" dirty="0"/>
              <a:t>为满足自洽性，即</a:t>
            </a:r>
            <a:r>
              <a:rPr lang="en-US" altLang="zh-CN" dirty="0"/>
              <a:t>CTC</a:t>
            </a:r>
            <a:r>
              <a:rPr lang="zh-CN" altLang="en-US" dirty="0"/>
              <a:t>计算机的输出必须与未来提供的输入一致，计算机将持续迭代，直至找到符合条件的</a:t>
            </a:r>
            <a:r>
              <a:rPr lang="en-US" altLang="zh-CN" dirty="0"/>
              <a:t>x</a:t>
            </a:r>
            <a:r>
              <a:rPr lang="zh-CN" altLang="en-US" dirty="0"/>
              <a:t>，也就是一个不动点。</a:t>
            </a:r>
          </a:p>
        </p:txBody>
      </p:sp>
    </p:spTree>
    <p:extLst>
      <p:ext uri="{BB962C8B-B14F-4D97-AF65-F5344CB8AC3E}">
        <p14:creationId xmlns:p14="http://schemas.microsoft.com/office/powerpoint/2010/main" val="2286325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B740B9-D7C1-4A6D-9EF7-CD6C40AC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实现的可能性与挑战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D0E80C-2DAD-48A3-94C7-88E240C51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 </a:t>
            </a:r>
            <a:r>
              <a:rPr lang="zh-CN" altLang="en-US" dirty="0"/>
              <a:t>物理实现：封闭类时曲线需要极端条件（如接近黑洞、虫洞等），目前尚未观测到可行的实例。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2. </a:t>
            </a:r>
            <a:r>
              <a:rPr lang="zh-CN" altLang="en-US" dirty="0"/>
              <a:t>时间悖论与自洽性：是否所有情况下都能找到自洽解，以及是否会引发逻辑矛盾（如祖父悖论），仍然存在未知。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3. </a:t>
            </a:r>
            <a:r>
              <a:rPr lang="zh-CN" altLang="en-US" dirty="0"/>
              <a:t>能量消耗与热力学：即使实现 </a:t>
            </a:r>
            <a:r>
              <a:rPr lang="en-US" altLang="zh-CN" dirty="0"/>
              <a:t>CTC</a:t>
            </a:r>
            <a:r>
              <a:rPr lang="zh-CN" altLang="en-US" dirty="0"/>
              <a:t>，如何保证计算过程的物理可行性（如能量消耗、熵增加等）也需进一步探索。</a:t>
            </a:r>
          </a:p>
        </p:txBody>
      </p:sp>
    </p:spTree>
    <p:extLst>
      <p:ext uri="{BB962C8B-B14F-4D97-AF65-F5344CB8AC3E}">
        <p14:creationId xmlns:p14="http://schemas.microsoft.com/office/powerpoint/2010/main" val="4171068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6B2901-6DA7-4E1D-845A-5B7A70483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1768E9-C5B6-4036-814E-10F112DF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封闭类时曲线计算机，通过给计算机配一台时间机器，它能够获得</a:t>
            </a:r>
            <a:r>
              <a:rPr lang="zh-CN" altLang="en-US" b="1" dirty="0">
                <a:solidFill>
                  <a:srgbClr val="FF0000"/>
                </a:solidFill>
              </a:rPr>
              <a:t>超越图灵机</a:t>
            </a:r>
            <a:r>
              <a:rPr lang="zh-CN" altLang="en-US" dirty="0"/>
              <a:t>的计算能力。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但是其中的原理，与实现方式仍存在未知数。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7802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D2A085-0B29-487B-A9C8-182A4F85C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参考文献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7C66D72-E963-4177-8905-7CE8004DF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Scott Aaronson. Computability theory of closed timelike curves. 2016.</a:t>
            </a:r>
          </a:p>
          <a:p>
            <a:r>
              <a:rPr lang="en-US" altLang="zh-CN" dirty="0"/>
              <a:t>[2] David Deutsch. Quantum mechanics near closed timelike lines. </a:t>
            </a:r>
            <a:r>
              <a:rPr lang="en-US" altLang="zh-CN" dirty="0" err="1"/>
              <a:t>Phys.Rev</a:t>
            </a:r>
            <a:r>
              <a:rPr lang="en-US" altLang="zh-CN" dirty="0"/>
              <a:t>. D, 44(10):3197–3217, Nov 1991.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00892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928FC2-C829-4376-A53E-5D9FF5DEA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图灵机：一个经典计算模型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99E969EB-3726-4D08-8AD6-8AD61CA180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626" y="1471350"/>
            <a:ext cx="7798247" cy="4872762"/>
          </a:xfrm>
        </p:spPr>
      </p:pic>
    </p:spTree>
    <p:extLst>
      <p:ext uri="{BB962C8B-B14F-4D97-AF65-F5344CB8AC3E}">
        <p14:creationId xmlns:p14="http://schemas.microsoft.com/office/powerpoint/2010/main" val="4290019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778EFF-ECF3-415F-9258-907787434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图灵机的局限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C75634-AF5B-460B-A9B1-5161881FE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图灵机无法高效解决</a:t>
            </a:r>
            <a:r>
              <a:rPr lang="en-US" altLang="zh-CN" dirty="0"/>
              <a:t>NP</a:t>
            </a:r>
            <a:r>
              <a:rPr lang="zh-CN" altLang="en-US" dirty="0"/>
              <a:t>问题。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图灵机无法解决停机问题。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2755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4F406D-8A6B-426F-8AB1-9F0F2A3E5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</a:t>
            </a:r>
            <a:r>
              <a:rPr lang="zh-CN" altLang="en-US" dirty="0"/>
              <a:t>问题与</a:t>
            </a:r>
            <a:r>
              <a:rPr lang="en-US" altLang="zh-CN" dirty="0"/>
              <a:t>NP</a:t>
            </a:r>
            <a:r>
              <a:rPr lang="zh-CN" altLang="en-US" dirty="0"/>
              <a:t>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582340-02CC-4F0E-B883-AEC59CEFD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</a:t>
            </a:r>
            <a:r>
              <a:rPr lang="zh-CN" altLang="en-US" dirty="0"/>
              <a:t>问题：能在多项式时间内解决的问题，如排序问题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NP</a:t>
            </a:r>
            <a:r>
              <a:rPr lang="zh-CN" altLang="en-US" dirty="0"/>
              <a:t>问题：能在多项式时间内验证答案的问题，如数独问题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P = NP ?</a:t>
            </a:r>
          </a:p>
          <a:p>
            <a:endParaRPr lang="en-US" altLang="zh-CN" dirty="0"/>
          </a:p>
          <a:p>
            <a:r>
              <a:rPr lang="en-US" altLang="zh-CN" dirty="0"/>
              <a:t>NP</a:t>
            </a:r>
            <a:r>
              <a:rPr lang="zh-CN" altLang="en-US" dirty="0"/>
              <a:t>问题难以高效解决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633456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066041-6E87-4373-837D-F5399ADF2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停机问题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216C60-CFBA-41F7-B91B-666ED288B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对于给定的程序</a:t>
            </a:r>
            <a:r>
              <a:rPr lang="en-US" altLang="zh-CN" dirty="0"/>
              <a:t>P</a:t>
            </a:r>
            <a:r>
              <a:rPr lang="zh-CN" altLang="en-US" dirty="0"/>
              <a:t>，程序</a:t>
            </a:r>
            <a:r>
              <a:rPr lang="en-US" altLang="zh-CN" dirty="0"/>
              <a:t>P</a:t>
            </a:r>
            <a:r>
              <a:rPr lang="zh-CN" altLang="en-US" dirty="0"/>
              <a:t>在输入</a:t>
            </a:r>
            <a:r>
              <a:rPr lang="en-US" altLang="zh-CN" dirty="0"/>
              <a:t>I</a:t>
            </a:r>
            <a:r>
              <a:rPr lang="zh-CN" altLang="en-US" dirty="0"/>
              <a:t>上是否会终止？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不可判定问题！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08537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629196-7A18-4EB2-9391-9AF92F12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超越</a:t>
            </a:r>
            <a:r>
              <a:rPr lang="zh-CN" altLang="en-US" sz="1600" strike="sngStrike" dirty="0"/>
              <a:t>人类</a:t>
            </a:r>
            <a:r>
              <a:rPr lang="zh-CN" altLang="en-US" dirty="0"/>
              <a:t>图灵机！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A82625D-F37F-4233-B59A-8BD44B90E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封闭类时曲线计算机，通过给计算机配一台时间机器，它能够获得</a:t>
            </a:r>
            <a:r>
              <a:rPr lang="zh-CN" altLang="en-US" b="1" dirty="0">
                <a:solidFill>
                  <a:srgbClr val="FF0000"/>
                </a:solidFill>
              </a:rPr>
              <a:t>超越图灵机</a:t>
            </a:r>
            <a:r>
              <a:rPr lang="zh-CN" altLang="en-US" dirty="0"/>
              <a:t>的计算能力。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05697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99D6EE-B8CF-42E3-8715-B29EDFE60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封闭类时曲线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1ACEF3-D41A-417E-8048-1C245FEC9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587" y="1886429"/>
            <a:ext cx="6673645" cy="4351338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zh-CN" altLang="en-US" dirty="0"/>
              <a:t>以一维空间一维时间时空图为例，</a:t>
            </a:r>
            <a:r>
              <a:rPr lang="en-US" altLang="zh-CN" dirty="0"/>
              <a:t>y=x</a:t>
            </a:r>
            <a:r>
              <a:rPr lang="zh-CN" altLang="en-US" dirty="0"/>
              <a:t>直线为光的世界线，则所有处处切线与时间轴夹角小于</a:t>
            </a:r>
            <a:r>
              <a:rPr lang="en-US" altLang="zh-CN" dirty="0"/>
              <a:t>45°</a:t>
            </a:r>
            <a:r>
              <a:rPr lang="zh-CN" altLang="en-US" dirty="0"/>
              <a:t>的曲线，称为类时曲线，描述了物体位置随时间的变化，在某些状态下（如黑洞边缘），类时曲线可能会闭合，形成封闭类时曲线，此时一个物体便第二次到达一个相同的时刻。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7B1A858-E236-40EB-A851-A293B6C13E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742" y="1040425"/>
            <a:ext cx="4982497" cy="465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580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D47268-BAB2-45D2-A1C9-0B72029AB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自洽猜想（避免祖父悖论）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711FF4-7E94-483D-8D3F-D06605745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l">
              <a:lnSpc>
                <a:spcPts val="3360"/>
              </a:lnSpc>
              <a:buNone/>
            </a:pPr>
            <a:r>
              <a:rPr lang="zh-CN" altLang="en-US" dirty="0"/>
              <a:t>封闭类时曲线计算机具体的计算原理是这个：</a:t>
            </a:r>
            <a:r>
              <a:rPr lang="en-US" altLang="zh-CN" dirty="0"/>
              <a:t>"</a:t>
            </a:r>
            <a:r>
              <a:rPr lang="zh-CN" altLang="en-US" dirty="0"/>
              <a:t>莎士比亚戏剧</a:t>
            </a:r>
            <a:r>
              <a:rPr lang="en-US" altLang="zh-CN" dirty="0"/>
              <a:t>"</a:t>
            </a:r>
            <a:r>
              <a:rPr lang="zh-CN" altLang="en-US" dirty="0"/>
              <a:t>。</a:t>
            </a:r>
          </a:p>
          <a:p>
            <a:pPr marL="0" indent="0" algn="l">
              <a:lnSpc>
                <a:spcPts val="3360"/>
              </a:lnSpc>
              <a:buNone/>
            </a:pPr>
            <a:r>
              <a:rPr lang="zh-CN" altLang="en-US" dirty="0"/>
              <a:t>一个人抄下莎士比亚全集，然后回到过去将其交给莎士比亚本人。</a:t>
            </a:r>
          </a:p>
          <a:p>
            <a:pPr marL="0" indent="0" algn="l">
              <a:lnSpc>
                <a:spcPts val="3360"/>
              </a:lnSpc>
              <a:buNone/>
            </a:pPr>
            <a:r>
              <a:rPr lang="zh-CN" altLang="en-US" dirty="0"/>
              <a:t>于是莎士比亚全集就这么凭空产生了。</a:t>
            </a:r>
          </a:p>
          <a:p>
            <a:pPr marL="0" indent="0" algn="l">
              <a:lnSpc>
                <a:spcPts val="3360"/>
              </a:lnSpc>
              <a:buNone/>
            </a:pPr>
            <a:r>
              <a:rPr lang="zh-CN" altLang="en-US" dirty="0"/>
              <a:t>原因是，为了保证“那个人”能够“阅读到”莎士比亚全集（否则他不可能知道有这么个东西），它必须足够出名。而既然他已经带着它回到过去，那么为了维护因果连续，大自然这个系统为我们“写”了一个足够出名的东西出来。这个东西就是莎士比亚全集，即不动点。</a:t>
            </a:r>
          </a:p>
          <a:p>
            <a:pPr marL="0" indent="0" algn="l">
              <a:lnSpc>
                <a:spcPts val="3360"/>
              </a:lnSpc>
              <a:buNone/>
            </a:pPr>
            <a:r>
              <a:rPr lang="zh-CN" altLang="en-US" dirty="0"/>
              <a:t>当然，大自然同时也曾经尝试过无数其他的“作品”，甚至一些不成话的乱码。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84787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DF3B15-DF07-4D42-968A-40A65AEC2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解决停机问题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93306D-36CF-4103-8D59-B557CC89B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构造一个过程 </a:t>
            </a:r>
            <a:r>
              <a:rPr lang="en-US" altLang="zh-CN" dirty="0"/>
              <a:t>S</a:t>
            </a:r>
            <a:r>
              <a:rPr lang="zh-CN" altLang="en-US" dirty="0"/>
              <a:t>，其接受 </a:t>
            </a:r>
            <a:r>
              <a:rPr lang="en-US" altLang="zh-CN" dirty="0"/>
              <a:t>P </a:t>
            </a:r>
            <a:r>
              <a:rPr lang="zh-CN" altLang="en-US" dirty="0"/>
              <a:t>前 </a:t>
            </a:r>
            <a:r>
              <a:rPr lang="en-US" altLang="zh-CN" dirty="0"/>
              <a:t>t </a:t>
            </a:r>
            <a:r>
              <a:rPr lang="zh-CN" altLang="en-US" dirty="0"/>
              <a:t>步执行的记录作为输入，并根据记录作出如下反应：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记录无效： 如果输入的记录无效，</a:t>
            </a:r>
            <a:r>
              <a:rPr lang="en-US" altLang="zh-CN" dirty="0"/>
              <a:t>S </a:t>
            </a:r>
            <a:r>
              <a:rPr lang="zh-CN" altLang="en-US" dirty="0"/>
              <a:t>返回记录的第一步。</a:t>
            </a:r>
            <a:endParaRPr lang="en-US" altLang="zh-CN" dirty="0"/>
          </a:p>
          <a:p>
            <a:pPr marL="514350" indent="-514350">
              <a:buAutoNum type="arabicPeriod"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记录表明 </a:t>
            </a:r>
            <a:r>
              <a:rPr lang="en-US" altLang="zh-CN" dirty="0"/>
              <a:t>P </a:t>
            </a:r>
            <a:r>
              <a:rPr lang="zh-CN" altLang="en-US" dirty="0"/>
              <a:t>停机： 如果记录显示 </a:t>
            </a:r>
            <a:r>
              <a:rPr lang="en-US" altLang="zh-CN" dirty="0"/>
              <a:t>P </a:t>
            </a:r>
            <a:r>
              <a:rPr lang="zh-CN" altLang="en-US" dirty="0"/>
              <a:t>停机，则 </a:t>
            </a:r>
            <a:r>
              <a:rPr lang="en-US" altLang="zh-CN" dirty="0"/>
              <a:t>S </a:t>
            </a:r>
            <a:r>
              <a:rPr lang="zh-CN" altLang="en-US" dirty="0"/>
              <a:t>返回该记录。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 </a:t>
            </a:r>
            <a:r>
              <a:rPr lang="zh-CN" altLang="en-US" dirty="0"/>
              <a:t>记录有效但未表明停机： 如果记录有效但未显示 </a:t>
            </a:r>
            <a:r>
              <a:rPr lang="en-US" altLang="zh-CN" dirty="0"/>
              <a:t>P </a:t>
            </a:r>
            <a:r>
              <a:rPr lang="zh-CN" altLang="en-US" dirty="0"/>
              <a:t>停机，</a:t>
            </a:r>
            <a:r>
              <a:rPr lang="en-US" altLang="zh-CN" dirty="0"/>
              <a:t>S </a:t>
            </a:r>
            <a:r>
              <a:rPr lang="zh-CN" altLang="en-US" dirty="0"/>
              <a:t>将以相等的概率返回记录的第一步或返回扩展到 </a:t>
            </a:r>
            <a:r>
              <a:rPr lang="en-US" altLang="zh-CN" dirty="0"/>
              <a:t>t + 1 </a:t>
            </a:r>
            <a:r>
              <a:rPr lang="zh-CN" altLang="en-US" dirty="0"/>
              <a:t>步的记录。</a:t>
            </a:r>
          </a:p>
        </p:txBody>
      </p:sp>
    </p:spTree>
    <p:extLst>
      <p:ext uri="{BB962C8B-B14F-4D97-AF65-F5344CB8AC3E}">
        <p14:creationId xmlns:p14="http://schemas.microsoft.com/office/powerpoint/2010/main" val="1575229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791</Words>
  <Application>Microsoft Office PowerPoint</Application>
  <PresentationFormat>宽屏</PresentationFormat>
  <Paragraphs>70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等线</vt:lpstr>
      <vt:lpstr>等线 Light</vt:lpstr>
      <vt:lpstr>Arial</vt:lpstr>
      <vt:lpstr>Cambria Math</vt:lpstr>
      <vt:lpstr>Office 主题​​</vt:lpstr>
      <vt:lpstr>一个超计算模型——封闭类时曲线计算机</vt:lpstr>
      <vt:lpstr>图灵机：一个经典计算模型</vt:lpstr>
      <vt:lpstr>图灵机的局限</vt:lpstr>
      <vt:lpstr>P问题与NP问题</vt:lpstr>
      <vt:lpstr>停机问题</vt:lpstr>
      <vt:lpstr>超越人类图灵机！</vt:lpstr>
      <vt:lpstr>封闭类时曲线</vt:lpstr>
      <vt:lpstr>自洽猜想（避免祖父悖论）</vt:lpstr>
      <vt:lpstr>解决停机问题</vt:lpstr>
      <vt:lpstr>PowerPoint 演示文稿</vt:lpstr>
      <vt:lpstr>高效解决NP问题（以大数分解为例）</vt:lpstr>
      <vt:lpstr>实现的可能性与挑战</vt:lpstr>
      <vt:lpstr>总结</vt:lpstr>
      <vt:lpstr>参考文献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一个超计算模型——封闭类时曲线计算机</dc:title>
  <dc:creator>子 芥</dc:creator>
  <cp:lastModifiedBy>子 芥</cp:lastModifiedBy>
  <cp:revision>13</cp:revision>
  <dcterms:created xsi:type="dcterms:W3CDTF">2024-12-12T02:52:26Z</dcterms:created>
  <dcterms:modified xsi:type="dcterms:W3CDTF">2024-12-19T13:41:10Z</dcterms:modified>
</cp:coreProperties>
</file>