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60"/>
  </p:normalViewPr>
  <p:slideViewPr>
    <p:cSldViewPr snapToGrid="0">
      <p:cViewPr>
        <p:scale>
          <a:sx n="75" d="100"/>
          <a:sy n="75" d="100"/>
        </p:scale>
        <p:origin x="428" y="6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D28910-3ED7-9762-5859-984D6D1C038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706B91A-B312-A0C4-818C-8297667BDF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20F7647-29F7-E61A-940E-E9101E4605E5}"/>
              </a:ext>
            </a:extLst>
          </p:cNvPr>
          <p:cNvSpPr>
            <a:spLocks noGrp="1"/>
          </p:cNvSpPr>
          <p:nvPr>
            <p:ph type="dt" sz="half" idx="10"/>
          </p:nvPr>
        </p:nvSpPr>
        <p:spPr/>
        <p:txBody>
          <a:bodyPr/>
          <a:lstStyle/>
          <a:p>
            <a:fld id="{F69A5B6B-7B2A-4C71-B274-BAD33E376E2B}"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4EE329A7-D32A-FAB4-854C-387C4E29361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6F6F71F-1454-904D-11F6-AC095CD3091E}"/>
              </a:ext>
            </a:extLst>
          </p:cNvPr>
          <p:cNvSpPr>
            <a:spLocks noGrp="1"/>
          </p:cNvSpPr>
          <p:nvPr>
            <p:ph type="sldNum" sz="quarter" idx="12"/>
          </p:nvPr>
        </p:nvSpPr>
        <p:spPr/>
        <p:txBody>
          <a:bodyPr/>
          <a:lstStyle/>
          <a:p>
            <a:fld id="{07B5B867-F7BD-486F-AD34-8A035EC10D36}" type="slidenum">
              <a:rPr lang="zh-CN" altLang="en-US" smtClean="0"/>
              <a:t>‹#›</a:t>
            </a:fld>
            <a:endParaRPr lang="zh-CN" altLang="en-US"/>
          </a:p>
        </p:txBody>
      </p:sp>
    </p:spTree>
    <p:extLst>
      <p:ext uri="{BB962C8B-B14F-4D97-AF65-F5344CB8AC3E}">
        <p14:creationId xmlns:p14="http://schemas.microsoft.com/office/powerpoint/2010/main" val="2809804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92C456-F79B-0F9A-1A9C-15EF290525C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7C9F0DE-29A5-24C1-E716-17BD1CB5FA4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C717798-2A81-52E5-9DA9-6F835D090157}"/>
              </a:ext>
            </a:extLst>
          </p:cNvPr>
          <p:cNvSpPr>
            <a:spLocks noGrp="1"/>
          </p:cNvSpPr>
          <p:nvPr>
            <p:ph type="dt" sz="half" idx="10"/>
          </p:nvPr>
        </p:nvSpPr>
        <p:spPr/>
        <p:txBody>
          <a:bodyPr/>
          <a:lstStyle/>
          <a:p>
            <a:fld id="{F69A5B6B-7B2A-4C71-B274-BAD33E376E2B}"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B3DD8114-25E4-051B-32A8-5321E0612A7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EFB94A8-2353-C659-E87E-E94AED1D8358}"/>
              </a:ext>
            </a:extLst>
          </p:cNvPr>
          <p:cNvSpPr>
            <a:spLocks noGrp="1"/>
          </p:cNvSpPr>
          <p:nvPr>
            <p:ph type="sldNum" sz="quarter" idx="12"/>
          </p:nvPr>
        </p:nvSpPr>
        <p:spPr/>
        <p:txBody>
          <a:bodyPr/>
          <a:lstStyle/>
          <a:p>
            <a:fld id="{07B5B867-F7BD-486F-AD34-8A035EC10D36}" type="slidenum">
              <a:rPr lang="zh-CN" altLang="en-US" smtClean="0"/>
              <a:t>‹#›</a:t>
            </a:fld>
            <a:endParaRPr lang="zh-CN" altLang="en-US"/>
          </a:p>
        </p:txBody>
      </p:sp>
    </p:spTree>
    <p:extLst>
      <p:ext uri="{BB962C8B-B14F-4D97-AF65-F5344CB8AC3E}">
        <p14:creationId xmlns:p14="http://schemas.microsoft.com/office/powerpoint/2010/main" val="243090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4D0A3FF-53F6-303E-267F-328DFD56E70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0CD93AD-BAC6-918A-4104-551BB7B9DF8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F05954D-9773-BC71-ECE6-5756F2CD43D1}"/>
              </a:ext>
            </a:extLst>
          </p:cNvPr>
          <p:cNvSpPr>
            <a:spLocks noGrp="1"/>
          </p:cNvSpPr>
          <p:nvPr>
            <p:ph type="dt" sz="half" idx="10"/>
          </p:nvPr>
        </p:nvSpPr>
        <p:spPr/>
        <p:txBody>
          <a:bodyPr/>
          <a:lstStyle/>
          <a:p>
            <a:fld id="{F69A5B6B-7B2A-4C71-B274-BAD33E376E2B}"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59F9C47A-C22D-4E41-9A53-A76E75B509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42B2B5-6F16-846A-4079-489FB466B017}"/>
              </a:ext>
            </a:extLst>
          </p:cNvPr>
          <p:cNvSpPr>
            <a:spLocks noGrp="1"/>
          </p:cNvSpPr>
          <p:nvPr>
            <p:ph type="sldNum" sz="quarter" idx="12"/>
          </p:nvPr>
        </p:nvSpPr>
        <p:spPr/>
        <p:txBody>
          <a:bodyPr/>
          <a:lstStyle/>
          <a:p>
            <a:fld id="{07B5B867-F7BD-486F-AD34-8A035EC10D36}" type="slidenum">
              <a:rPr lang="zh-CN" altLang="en-US" smtClean="0"/>
              <a:t>‹#›</a:t>
            </a:fld>
            <a:endParaRPr lang="zh-CN" altLang="en-US"/>
          </a:p>
        </p:txBody>
      </p:sp>
    </p:spTree>
    <p:extLst>
      <p:ext uri="{BB962C8B-B14F-4D97-AF65-F5344CB8AC3E}">
        <p14:creationId xmlns:p14="http://schemas.microsoft.com/office/powerpoint/2010/main" val="1578105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56AA56-D2F6-F1A7-2405-39FAC3EA4A2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4597C2-4862-8262-DF39-27C70C08B02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E229496-25BD-1C5D-C6F5-EF20822EFEAA}"/>
              </a:ext>
            </a:extLst>
          </p:cNvPr>
          <p:cNvSpPr>
            <a:spLocks noGrp="1"/>
          </p:cNvSpPr>
          <p:nvPr>
            <p:ph type="dt" sz="half" idx="10"/>
          </p:nvPr>
        </p:nvSpPr>
        <p:spPr/>
        <p:txBody>
          <a:bodyPr/>
          <a:lstStyle/>
          <a:p>
            <a:fld id="{F69A5B6B-7B2A-4C71-B274-BAD33E376E2B}"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2C05647B-F808-7DAB-A12F-A218A0C4CD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BD80003-1670-00DE-6A5D-DEAD2B08F9D4}"/>
              </a:ext>
            </a:extLst>
          </p:cNvPr>
          <p:cNvSpPr>
            <a:spLocks noGrp="1"/>
          </p:cNvSpPr>
          <p:nvPr>
            <p:ph type="sldNum" sz="quarter" idx="12"/>
          </p:nvPr>
        </p:nvSpPr>
        <p:spPr/>
        <p:txBody>
          <a:bodyPr/>
          <a:lstStyle/>
          <a:p>
            <a:fld id="{07B5B867-F7BD-486F-AD34-8A035EC10D36}" type="slidenum">
              <a:rPr lang="zh-CN" altLang="en-US" smtClean="0"/>
              <a:t>‹#›</a:t>
            </a:fld>
            <a:endParaRPr lang="zh-CN" altLang="en-US"/>
          </a:p>
        </p:txBody>
      </p:sp>
    </p:spTree>
    <p:extLst>
      <p:ext uri="{BB962C8B-B14F-4D97-AF65-F5344CB8AC3E}">
        <p14:creationId xmlns:p14="http://schemas.microsoft.com/office/powerpoint/2010/main" val="216636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45DEB1-4A3E-B901-98A5-DD11AAC3C80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95B2F80-A8CD-0E8E-A57C-FDBBD50DE6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D2CFAB9-4ADA-B717-C6CC-233CA0955DE9}"/>
              </a:ext>
            </a:extLst>
          </p:cNvPr>
          <p:cNvSpPr>
            <a:spLocks noGrp="1"/>
          </p:cNvSpPr>
          <p:nvPr>
            <p:ph type="dt" sz="half" idx="10"/>
          </p:nvPr>
        </p:nvSpPr>
        <p:spPr/>
        <p:txBody>
          <a:bodyPr/>
          <a:lstStyle/>
          <a:p>
            <a:fld id="{F69A5B6B-7B2A-4C71-B274-BAD33E376E2B}"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CEF48CDC-EF08-8057-C9FA-CC317EB02E7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DC84BB-84B9-E753-FA23-B4D88BE3AA82}"/>
              </a:ext>
            </a:extLst>
          </p:cNvPr>
          <p:cNvSpPr>
            <a:spLocks noGrp="1"/>
          </p:cNvSpPr>
          <p:nvPr>
            <p:ph type="sldNum" sz="quarter" idx="12"/>
          </p:nvPr>
        </p:nvSpPr>
        <p:spPr/>
        <p:txBody>
          <a:bodyPr/>
          <a:lstStyle/>
          <a:p>
            <a:fld id="{07B5B867-F7BD-486F-AD34-8A035EC10D36}" type="slidenum">
              <a:rPr lang="zh-CN" altLang="en-US" smtClean="0"/>
              <a:t>‹#›</a:t>
            </a:fld>
            <a:endParaRPr lang="zh-CN" altLang="en-US"/>
          </a:p>
        </p:txBody>
      </p:sp>
    </p:spTree>
    <p:extLst>
      <p:ext uri="{BB962C8B-B14F-4D97-AF65-F5344CB8AC3E}">
        <p14:creationId xmlns:p14="http://schemas.microsoft.com/office/powerpoint/2010/main" val="389170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E8ACD7-3F89-B90C-42ED-C8C7FD993B1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3888405-D59F-233C-D0EC-9683C832CF6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511BA4A-F99A-0C7E-E5E1-186508C482A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0F4F3BD-3820-E73A-BE46-87FCDC893E2D}"/>
              </a:ext>
            </a:extLst>
          </p:cNvPr>
          <p:cNvSpPr>
            <a:spLocks noGrp="1"/>
          </p:cNvSpPr>
          <p:nvPr>
            <p:ph type="dt" sz="half" idx="10"/>
          </p:nvPr>
        </p:nvSpPr>
        <p:spPr/>
        <p:txBody>
          <a:bodyPr/>
          <a:lstStyle/>
          <a:p>
            <a:fld id="{F69A5B6B-7B2A-4C71-B274-BAD33E376E2B}" type="datetimeFigureOut">
              <a:rPr lang="zh-CN" altLang="en-US" smtClean="0"/>
              <a:t>2024/12/16</a:t>
            </a:fld>
            <a:endParaRPr lang="zh-CN" altLang="en-US"/>
          </a:p>
        </p:txBody>
      </p:sp>
      <p:sp>
        <p:nvSpPr>
          <p:cNvPr id="6" name="页脚占位符 5">
            <a:extLst>
              <a:ext uri="{FF2B5EF4-FFF2-40B4-BE49-F238E27FC236}">
                <a16:creationId xmlns:a16="http://schemas.microsoft.com/office/drawing/2014/main" id="{85C76264-AFE0-9DED-C412-5887136FAFE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A672AED-1632-7EE3-F11F-3FF3F9D41455}"/>
              </a:ext>
            </a:extLst>
          </p:cNvPr>
          <p:cNvSpPr>
            <a:spLocks noGrp="1"/>
          </p:cNvSpPr>
          <p:nvPr>
            <p:ph type="sldNum" sz="quarter" idx="12"/>
          </p:nvPr>
        </p:nvSpPr>
        <p:spPr/>
        <p:txBody>
          <a:bodyPr/>
          <a:lstStyle/>
          <a:p>
            <a:fld id="{07B5B867-F7BD-486F-AD34-8A035EC10D36}" type="slidenum">
              <a:rPr lang="zh-CN" altLang="en-US" smtClean="0"/>
              <a:t>‹#›</a:t>
            </a:fld>
            <a:endParaRPr lang="zh-CN" altLang="en-US"/>
          </a:p>
        </p:txBody>
      </p:sp>
    </p:spTree>
    <p:extLst>
      <p:ext uri="{BB962C8B-B14F-4D97-AF65-F5344CB8AC3E}">
        <p14:creationId xmlns:p14="http://schemas.microsoft.com/office/powerpoint/2010/main" val="104525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D6710B-4B40-5CF0-7FAD-2611B973A61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B240260-679D-CE8C-EC1A-9D1D2C0608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ED1388F-F067-E0A3-18D3-9504B77E756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E006FF6-D877-A367-7E02-03773D9E74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74C479F-A441-9386-9A09-3362C3F195A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AAE97CD-CB25-3EF6-829A-6DE2E934E8B6}"/>
              </a:ext>
            </a:extLst>
          </p:cNvPr>
          <p:cNvSpPr>
            <a:spLocks noGrp="1"/>
          </p:cNvSpPr>
          <p:nvPr>
            <p:ph type="dt" sz="half" idx="10"/>
          </p:nvPr>
        </p:nvSpPr>
        <p:spPr/>
        <p:txBody>
          <a:bodyPr/>
          <a:lstStyle/>
          <a:p>
            <a:fld id="{F69A5B6B-7B2A-4C71-B274-BAD33E376E2B}" type="datetimeFigureOut">
              <a:rPr lang="zh-CN" altLang="en-US" smtClean="0"/>
              <a:t>2024/12/16</a:t>
            </a:fld>
            <a:endParaRPr lang="zh-CN" altLang="en-US"/>
          </a:p>
        </p:txBody>
      </p:sp>
      <p:sp>
        <p:nvSpPr>
          <p:cNvPr id="8" name="页脚占位符 7">
            <a:extLst>
              <a:ext uri="{FF2B5EF4-FFF2-40B4-BE49-F238E27FC236}">
                <a16:creationId xmlns:a16="http://schemas.microsoft.com/office/drawing/2014/main" id="{5C5B48C9-211A-AE66-6B1F-E48E18CD61D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9E245C5-1794-4346-2B73-22CA11AAD3EA}"/>
              </a:ext>
            </a:extLst>
          </p:cNvPr>
          <p:cNvSpPr>
            <a:spLocks noGrp="1"/>
          </p:cNvSpPr>
          <p:nvPr>
            <p:ph type="sldNum" sz="quarter" idx="12"/>
          </p:nvPr>
        </p:nvSpPr>
        <p:spPr/>
        <p:txBody>
          <a:bodyPr/>
          <a:lstStyle/>
          <a:p>
            <a:fld id="{07B5B867-F7BD-486F-AD34-8A035EC10D36}" type="slidenum">
              <a:rPr lang="zh-CN" altLang="en-US" smtClean="0"/>
              <a:t>‹#›</a:t>
            </a:fld>
            <a:endParaRPr lang="zh-CN" altLang="en-US"/>
          </a:p>
        </p:txBody>
      </p:sp>
    </p:spTree>
    <p:extLst>
      <p:ext uri="{BB962C8B-B14F-4D97-AF65-F5344CB8AC3E}">
        <p14:creationId xmlns:p14="http://schemas.microsoft.com/office/powerpoint/2010/main" val="187840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AC598D-06B0-DED9-195B-8D117EA70C7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89A74DC-A73B-7B59-7444-0D757FD55C2B}"/>
              </a:ext>
            </a:extLst>
          </p:cNvPr>
          <p:cNvSpPr>
            <a:spLocks noGrp="1"/>
          </p:cNvSpPr>
          <p:nvPr>
            <p:ph type="dt" sz="half" idx="10"/>
          </p:nvPr>
        </p:nvSpPr>
        <p:spPr/>
        <p:txBody>
          <a:bodyPr/>
          <a:lstStyle/>
          <a:p>
            <a:fld id="{F69A5B6B-7B2A-4C71-B274-BAD33E376E2B}" type="datetimeFigureOut">
              <a:rPr lang="zh-CN" altLang="en-US" smtClean="0"/>
              <a:t>2024/12/16</a:t>
            </a:fld>
            <a:endParaRPr lang="zh-CN" altLang="en-US"/>
          </a:p>
        </p:txBody>
      </p:sp>
      <p:sp>
        <p:nvSpPr>
          <p:cNvPr id="4" name="页脚占位符 3">
            <a:extLst>
              <a:ext uri="{FF2B5EF4-FFF2-40B4-BE49-F238E27FC236}">
                <a16:creationId xmlns:a16="http://schemas.microsoft.com/office/drawing/2014/main" id="{884E0EF2-8729-6FC5-F019-A950F165BCF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B68AEAA-2167-88A2-7AC8-62471C155360}"/>
              </a:ext>
            </a:extLst>
          </p:cNvPr>
          <p:cNvSpPr>
            <a:spLocks noGrp="1"/>
          </p:cNvSpPr>
          <p:nvPr>
            <p:ph type="sldNum" sz="quarter" idx="12"/>
          </p:nvPr>
        </p:nvSpPr>
        <p:spPr/>
        <p:txBody>
          <a:bodyPr/>
          <a:lstStyle/>
          <a:p>
            <a:fld id="{07B5B867-F7BD-486F-AD34-8A035EC10D36}" type="slidenum">
              <a:rPr lang="zh-CN" altLang="en-US" smtClean="0"/>
              <a:t>‹#›</a:t>
            </a:fld>
            <a:endParaRPr lang="zh-CN" altLang="en-US"/>
          </a:p>
        </p:txBody>
      </p:sp>
    </p:spTree>
    <p:extLst>
      <p:ext uri="{BB962C8B-B14F-4D97-AF65-F5344CB8AC3E}">
        <p14:creationId xmlns:p14="http://schemas.microsoft.com/office/powerpoint/2010/main" val="130806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3B352A9-E1F6-F8D1-AECC-D525CB5ABF99}"/>
              </a:ext>
            </a:extLst>
          </p:cNvPr>
          <p:cNvSpPr>
            <a:spLocks noGrp="1"/>
          </p:cNvSpPr>
          <p:nvPr>
            <p:ph type="dt" sz="half" idx="10"/>
          </p:nvPr>
        </p:nvSpPr>
        <p:spPr/>
        <p:txBody>
          <a:bodyPr/>
          <a:lstStyle/>
          <a:p>
            <a:fld id="{F69A5B6B-7B2A-4C71-B274-BAD33E376E2B}" type="datetimeFigureOut">
              <a:rPr lang="zh-CN" altLang="en-US" smtClean="0"/>
              <a:t>2024/12/16</a:t>
            </a:fld>
            <a:endParaRPr lang="zh-CN" altLang="en-US"/>
          </a:p>
        </p:txBody>
      </p:sp>
      <p:sp>
        <p:nvSpPr>
          <p:cNvPr id="3" name="页脚占位符 2">
            <a:extLst>
              <a:ext uri="{FF2B5EF4-FFF2-40B4-BE49-F238E27FC236}">
                <a16:creationId xmlns:a16="http://schemas.microsoft.com/office/drawing/2014/main" id="{AAAE41A4-995D-D937-8C5D-138AA397F12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64A6B6F-A464-1C8C-F33C-DB6AE78E7811}"/>
              </a:ext>
            </a:extLst>
          </p:cNvPr>
          <p:cNvSpPr>
            <a:spLocks noGrp="1"/>
          </p:cNvSpPr>
          <p:nvPr>
            <p:ph type="sldNum" sz="quarter" idx="12"/>
          </p:nvPr>
        </p:nvSpPr>
        <p:spPr/>
        <p:txBody>
          <a:bodyPr/>
          <a:lstStyle/>
          <a:p>
            <a:fld id="{07B5B867-F7BD-486F-AD34-8A035EC10D36}" type="slidenum">
              <a:rPr lang="zh-CN" altLang="en-US" smtClean="0"/>
              <a:t>‹#›</a:t>
            </a:fld>
            <a:endParaRPr lang="zh-CN" altLang="en-US"/>
          </a:p>
        </p:txBody>
      </p:sp>
    </p:spTree>
    <p:extLst>
      <p:ext uri="{BB962C8B-B14F-4D97-AF65-F5344CB8AC3E}">
        <p14:creationId xmlns:p14="http://schemas.microsoft.com/office/powerpoint/2010/main" val="3646690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AE9984-AC67-77B8-E91A-04B7F8448F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DBA1E37-1A6D-2547-6861-2A3915071E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C222CE5-1B55-7A0A-6483-67BF71872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9C79CC5-DCBA-607A-FCBF-F9E33FF36D7F}"/>
              </a:ext>
            </a:extLst>
          </p:cNvPr>
          <p:cNvSpPr>
            <a:spLocks noGrp="1"/>
          </p:cNvSpPr>
          <p:nvPr>
            <p:ph type="dt" sz="half" idx="10"/>
          </p:nvPr>
        </p:nvSpPr>
        <p:spPr/>
        <p:txBody>
          <a:bodyPr/>
          <a:lstStyle/>
          <a:p>
            <a:fld id="{F69A5B6B-7B2A-4C71-B274-BAD33E376E2B}" type="datetimeFigureOut">
              <a:rPr lang="zh-CN" altLang="en-US" smtClean="0"/>
              <a:t>2024/12/16</a:t>
            </a:fld>
            <a:endParaRPr lang="zh-CN" altLang="en-US"/>
          </a:p>
        </p:txBody>
      </p:sp>
      <p:sp>
        <p:nvSpPr>
          <p:cNvPr id="6" name="页脚占位符 5">
            <a:extLst>
              <a:ext uri="{FF2B5EF4-FFF2-40B4-BE49-F238E27FC236}">
                <a16:creationId xmlns:a16="http://schemas.microsoft.com/office/drawing/2014/main" id="{F3B6D2CB-2D09-F579-02F7-D27ED4BBF14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E85DBDC-9BFE-F872-1E0B-177F215546C6}"/>
              </a:ext>
            </a:extLst>
          </p:cNvPr>
          <p:cNvSpPr>
            <a:spLocks noGrp="1"/>
          </p:cNvSpPr>
          <p:nvPr>
            <p:ph type="sldNum" sz="quarter" idx="12"/>
          </p:nvPr>
        </p:nvSpPr>
        <p:spPr/>
        <p:txBody>
          <a:bodyPr/>
          <a:lstStyle/>
          <a:p>
            <a:fld id="{07B5B867-F7BD-486F-AD34-8A035EC10D36}" type="slidenum">
              <a:rPr lang="zh-CN" altLang="en-US" smtClean="0"/>
              <a:t>‹#›</a:t>
            </a:fld>
            <a:endParaRPr lang="zh-CN" altLang="en-US"/>
          </a:p>
        </p:txBody>
      </p:sp>
    </p:spTree>
    <p:extLst>
      <p:ext uri="{BB962C8B-B14F-4D97-AF65-F5344CB8AC3E}">
        <p14:creationId xmlns:p14="http://schemas.microsoft.com/office/powerpoint/2010/main" val="4150825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FAEE60-5221-8880-B6BC-1F2F85A41B6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3D6A4E3-6CC2-FB2C-E457-94DEB94D0E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63625AA-8DA4-FCA6-EE3F-68E0FC8108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DA7678B-4733-2AB2-9D49-CE98254215C8}"/>
              </a:ext>
            </a:extLst>
          </p:cNvPr>
          <p:cNvSpPr>
            <a:spLocks noGrp="1"/>
          </p:cNvSpPr>
          <p:nvPr>
            <p:ph type="dt" sz="half" idx="10"/>
          </p:nvPr>
        </p:nvSpPr>
        <p:spPr/>
        <p:txBody>
          <a:bodyPr/>
          <a:lstStyle/>
          <a:p>
            <a:fld id="{F69A5B6B-7B2A-4C71-B274-BAD33E376E2B}" type="datetimeFigureOut">
              <a:rPr lang="zh-CN" altLang="en-US" smtClean="0"/>
              <a:t>2024/12/16</a:t>
            </a:fld>
            <a:endParaRPr lang="zh-CN" altLang="en-US"/>
          </a:p>
        </p:txBody>
      </p:sp>
      <p:sp>
        <p:nvSpPr>
          <p:cNvPr id="6" name="页脚占位符 5">
            <a:extLst>
              <a:ext uri="{FF2B5EF4-FFF2-40B4-BE49-F238E27FC236}">
                <a16:creationId xmlns:a16="http://schemas.microsoft.com/office/drawing/2014/main" id="{4E9274F4-1D2F-EFD8-B815-A391388CF45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D068EF5-0EBD-32F4-0A48-053C4CD8A134}"/>
              </a:ext>
            </a:extLst>
          </p:cNvPr>
          <p:cNvSpPr>
            <a:spLocks noGrp="1"/>
          </p:cNvSpPr>
          <p:nvPr>
            <p:ph type="sldNum" sz="quarter" idx="12"/>
          </p:nvPr>
        </p:nvSpPr>
        <p:spPr/>
        <p:txBody>
          <a:bodyPr/>
          <a:lstStyle/>
          <a:p>
            <a:fld id="{07B5B867-F7BD-486F-AD34-8A035EC10D36}" type="slidenum">
              <a:rPr lang="zh-CN" altLang="en-US" smtClean="0"/>
              <a:t>‹#›</a:t>
            </a:fld>
            <a:endParaRPr lang="zh-CN" altLang="en-US"/>
          </a:p>
        </p:txBody>
      </p:sp>
    </p:spTree>
    <p:extLst>
      <p:ext uri="{BB962C8B-B14F-4D97-AF65-F5344CB8AC3E}">
        <p14:creationId xmlns:p14="http://schemas.microsoft.com/office/powerpoint/2010/main" val="68312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39006D-069F-B7FD-EDEF-A253BC8E78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1C9FEC3-A3F9-38A8-7E99-FCF3861C8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AAA3B6F-6B8F-AD67-C38D-03EDCE9E14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A5B6B-7B2A-4C71-B274-BAD33E376E2B}" type="datetimeFigureOut">
              <a:rPr lang="zh-CN" altLang="en-US" smtClean="0"/>
              <a:t>2024/12/16</a:t>
            </a:fld>
            <a:endParaRPr lang="zh-CN" altLang="en-US"/>
          </a:p>
        </p:txBody>
      </p:sp>
      <p:sp>
        <p:nvSpPr>
          <p:cNvPr id="5" name="页脚占位符 4">
            <a:extLst>
              <a:ext uri="{FF2B5EF4-FFF2-40B4-BE49-F238E27FC236}">
                <a16:creationId xmlns:a16="http://schemas.microsoft.com/office/drawing/2014/main" id="{D9BA5018-0B96-8C56-34D5-89C8BC40D7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9404A15-B799-02EE-045C-A7F75228BA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5B867-F7BD-486F-AD34-8A035EC10D36}" type="slidenum">
              <a:rPr lang="zh-CN" altLang="en-US" smtClean="0"/>
              <a:t>‹#›</a:t>
            </a:fld>
            <a:endParaRPr lang="zh-CN" altLang="en-US"/>
          </a:p>
        </p:txBody>
      </p:sp>
    </p:spTree>
    <p:extLst>
      <p:ext uri="{BB962C8B-B14F-4D97-AF65-F5344CB8AC3E}">
        <p14:creationId xmlns:p14="http://schemas.microsoft.com/office/powerpoint/2010/main" val="18988991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BA2AD7-9427-CA5A-5389-7DF236659C33}"/>
              </a:ext>
            </a:extLst>
          </p:cNvPr>
          <p:cNvSpPr>
            <a:spLocks noGrp="1"/>
          </p:cNvSpPr>
          <p:nvPr>
            <p:ph type="ctrTitle"/>
          </p:nvPr>
        </p:nvSpPr>
        <p:spPr/>
        <p:txBody>
          <a:bodyPr>
            <a:normAutofit fontScale="90000"/>
          </a:bodyPr>
          <a:lstStyle/>
          <a:p>
            <a:r>
              <a:rPr lang="en-US" altLang="zh-CN" b="1" i="0" dirty="0">
                <a:solidFill>
                  <a:srgbClr val="1F2328"/>
                </a:solidFill>
                <a:effectLst/>
                <a:latin typeface="-apple-system"/>
              </a:rPr>
              <a:t>C++</a:t>
            </a:r>
            <a:r>
              <a:rPr lang="zh-CN" altLang="en-US" b="1" i="0" dirty="0">
                <a:solidFill>
                  <a:srgbClr val="1F2328"/>
                </a:solidFill>
                <a:effectLst/>
                <a:latin typeface="-apple-system"/>
              </a:rPr>
              <a:t>和</a:t>
            </a:r>
            <a:r>
              <a:rPr lang="en-US" altLang="zh-CN" b="1" i="0" dirty="0">
                <a:solidFill>
                  <a:srgbClr val="1F2328"/>
                </a:solidFill>
                <a:effectLst/>
                <a:latin typeface="-apple-system"/>
              </a:rPr>
              <a:t>Python3</a:t>
            </a:r>
            <a:r>
              <a:rPr lang="zh-CN" altLang="en-US" b="1" i="0" dirty="0">
                <a:solidFill>
                  <a:srgbClr val="1F2328"/>
                </a:solidFill>
                <a:effectLst/>
                <a:latin typeface="-apple-system"/>
              </a:rPr>
              <a:t>内存安全性比较</a:t>
            </a:r>
            <a:br>
              <a:rPr lang="zh-CN" altLang="en-US" b="1" i="0" dirty="0">
                <a:solidFill>
                  <a:srgbClr val="1F2328"/>
                </a:solidFill>
                <a:effectLst/>
                <a:latin typeface="-apple-system"/>
              </a:rPr>
            </a:br>
            <a:endParaRPr lang="zh-CN" altLang="en-US" dirty="0"/>
          </a:p>
        </p:txBody>
      </p:sp>
      <p:sp>
        <p:nvSpPr>
          <p:cNvPr id="3" name="副标题 2">
            <a:extLst>
              <a:ext uri="{FF2B5EF4-FFF2-40B4-BE49-F238E27FC236}">
                <a16:creationId xmlns:a16="http://schemas.microsoft.com/office/drawing/2014/main" id="{5D28F9B2-2529-6EBD-9596-54BDE7C616D1}"/>
              </a:ext>
            </a:extLst>
          </p:cNvPr>
          <p:cNvSpPr>
            <a:spLocks noGrp="1"/>
          </p:cNvSpPr>
          <p:nvPr>
            <p:ph type="subTitle" idx="1"/>
          </p:nvPr>
        </p:nvSpPr>
        <p:spPr/>
        <p:txBody>
          <a:bodyPr>
            <a:normAutofit/>
          </a:bodyPr>
          <a:lstStyle/>
          <a:p>
            <a:r>
              <a:rPr lang="zh-CN" altLang="en-US" b="0" i="0" dirty="0">
                <a:solidFill>
                  <a:srgbClr val="1F2328"/>
                </a:solidFill>
                <a:effectLst/>
                <a:latin typeface="-apple-system"/>
              </a:rPr>
              <a:t>汇报人</a:t>
            </a:r>
            <a:r>
              <a:rPr lang="en-US" altLang="zh-CN" b="0" i="0" dirty="0">
                <a:solidFill>
                  <a:srgbClr val="1F2328"/>
                </a:solidFill>
                <a:effectLst/>
                <a:latin typeface="-apple-system"/>
              </a:rPr>
              <a:t>:</a:t>
            </a:r>
            <a:r>
              <a:rPr lang="zh-CN" altLang="en-US" b="0" i="0" dirty="0">
                <a:solidFill>
                  <a:srgbClr val="1F2328"/>
                </a:solidFill>
                <a:effectLst/>
                <a:latin typeface="-apple-system"/>
              </a:rPr>
              <a:t>魏思远</a:t>
            </a:r>
          </a:p>
          <a:p>
            <a:r>
              <a:rPr lang="en-US" altLang="zh-CN" b="0" i="0" dirty="0">
                <a:solidFill>
                  <a:srgbClr val="1F2328"/>
                </a:solidFill>
                <a:effectLst/>
                <a:latin typeface="-apple-system"/>
              </a:rPr>
              <a:t>241502017</a:t>
            </a:r>
          </a:p>
          <a:p>
            <a:r>
              <a:rPr lang="en-US" altLang="zh-CN" b="0" i="0" dirty="0">
                <a:solidFill>
                  <a:srgbClr val="1F2328"/>
                </a:solidFill>
                <a:effectLst/>
                <a:latin typeface="-apple-system"/>
              </a:rPr>
              <a:t>2024/12/21</a:t>
            </a:r>
          </a:p>
        </p:txBody>
      </p:sp>
    </p:spTree>
    <p:extLst>
      <p:ext uri="{BB962C8B-B14F-4D97-AF65-F5344CB8AC3E}">
        <p14:creationId xmlns:p14="http://schemas.microsoft.com/office/powerpoint/2010/main" val="317460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04FBF3-9E04-9193-14A7-524D556FF9AC}"/>
              </a:ext>
            </a:extLst>
          </p:cNvPr>
          <p:cNvSpPr>
            <a:spLocks noGrp="1"/>
          </p:cNvSpPr>
          <p:nvPr>
            <p:ph type="title"/>
          </p:nvPr>
        </p:nvSpPr>
        <p:spPr/>
        <p:txBody>
          <a:bodyPr/>
          <a:lstStyle/>
          <a:p>
            <a:r>
              <a:rPr lang="zh-CN" altLang="en-US" b="1" i="0" dirty="0">
                <a:solidFill>
                  <a:srgbClr val="000000"/>
                </a:solidFill>
                <a:effectLst/>
                <a:latin typeface="-apple-system"/>
              </a:rPr>
              <a:t>标记</a:t>
            </a:r>
            <a:r>
              <a:rPr lang="en-US" altLang="zh-CN" b="1" i="0" dirty="0">
                <a:solidFill>
                  <a:srgbClr val="000000"/>
                </a:solidFill>
                <a:effectLst/>
                <a:latin typeface="-apple-system"/>
              </a:rPr>
              <a:t>-</a:t>
            </a:r>
            <a:r>
              <a:rPr lang="zh-CN" altLang="en-US" b="1" i="0" dirty="0">
                <a:solidFill>
                  <a:srgbClr val="000000"/>
                </a:solidFill>
                <a:effectLst/>
                <a:latin typeface="-apple-system"/>
              </a:rPr>
              <a:t>清除算法</a:t>
            </a:r>
            <a:r>
              <a:rPr lang="en-US" altLang="zh-CN" b="1" i="0" dirty="0">
                <a:solidFill>
                  <a:srgbClr val="000000"/>
                </a:solidFill>
                <a:effectLst/>
                <a:latin typeface="-apple-system"/>
              </a:rPr>
              <a:t>(Mark-and-Sweep)</a:t>
            </a:r>
          </a:p>
        </p:txBody>
      </p:sp>
      <p:sp>
        <p:nvSpPr>
          <p:cNvPr id="3" name="内容占位符 2">
            <a:extLst>
              <a:ext uri="{FF2B5EF4-FFF2-40B4-BE49-F238E27FC236}">
                <a16:creationId xmlns:a16="http://schemas.microsoft.com/office/drawing/2014/main" id="{6410FF82-6F55-9ED1-4F7C-F4A1D958B825}"/>
              </a:ext>
            </a:extLst>
          </p:cNvPr>
          <p:cNvSpPr>
            <a:spLocks noGrp="1"/>
          </p:cNvSpPr>
          <p:nvPr>
            <p:ph idx="1"/>
          </p:nvPr>
        </p:nvSpPr>
        <p:spPr>
          <a:xfrm>
            <a:off x="838200" y="1825625"/>
            <a:ext cx="4284133" cy="4351338"/>
          </a:xfrm>
        </p:spPr>
        <p:txBody>
          <a:bodyPr/>
          <a:lstStyle/>
          <a:p>
            <a:pPr algn="l"/>
            <a:r>
              <a:rPr lang="zh-CN" altLang="en-US" b="0" i="0" dirty="0">
                <a:solidFill>
                  <a:srgbClr val="000000"/>
                </a:solidFill>
                <a:effectLst/>
                <a:latin typeface="-apple-system"/>
              </a:rPr>
              <a:t>包含两个阶段</a:t>
            </a:r>
            <a:r>
              <a:rPr lang="en-US" altLang="zh-CN" b="0" i="0" dirty="0">
                <a:solidFill>
                  <a:srgbClr val="000000"/>
                </a:solidFill>
                <a:effectLst/>
                <a:latin typeface="-apple-system"/>
              </a:rPr>
              <a:t>:</a:t>
            </a:r>
          </a:p>
          <a:p>
            <a:pPr algn="l">
              <a:buFont typeface="Arial" panose="020B0604020202020204" pitchFamily="34" charset="0"/>
              <a:buChar char="•"/>
            </a:pPr>
            <a:r>
              <a:rPr lang="zh-CN" altLang="en-US" b="0" i="0" dirty="0">
                <a:solidFill>
                  <a:srgbClr val="000000"/>
                </a:solidFill>
                <a:effectLst/>
                <a:latin typeface="-apple-system"/>
              </a:rPr>
              <a:t>标记阶段</a:t>
            </a:r>
          </a:p>
          <a:p>
            <a:pPr algn="l">
              <a:buFont typeface="Arial" panose="020B0604020202020204" pitchFamily="34" charset="0"/>
              <a:buChar char="•"/>
            </a:pPr>
            <a:r>
              <a:rPr lang="zh-CN" altLang="en-US" b="0" i="0" dirty="0">
                <a:solidFill>
                  <a:srgbClr val="000000"/>
                </a:solidFill>
                <a:effectLst/>
                <a:latin typeface="-apple-system"/>
              </a:rPr>
              <a:t>清除阶段</a:t>
            </a:r>
          </a:p>
          <a:p>
            <a:endParaRPr lang="zh-CN" altLang="en-US" dirty="0"/>
          </a:p>
        </p:txBody>
      </p:sp>
      <p:pic>
        <p:nvPicPr>
          <p:cNvPr id="5" name="图片 4">
            <a:extLst>
              <a:ext uri="{FF2B5EF4-FFF2-40B4-BE49-F238E27FC236}">
                <a16:creationId xmlns:a16="http://schemas.microsoft.com/office/drawing/2014/main" id="{0EB87148-6522-88DF-6086-5FA96B3A3F2A}"/>
              </a:ext>
            </a:extLst>
          </p:cNvPr>
          <p:cNvPicPr>
            <a:picLocks noChangeAspect="1"/>
          </p:cNvPicPr>
          <p:nvPr/>
        </p:nvPicPr>
        <p:blipFill>
          <a:blip r:embed="rId2"/>
          <a:stretch>
            <a:fillRect/>
          </a:stretch>
        </p:blipFill>
        <p:spPr>
          <a:xfrm>
            <a:off x="6268407" y="1366212"/>
            <a:ext cx="3956253" cy="3753043"/>
          </a:xfrm>
          <a:prstGeom prst="rect">
            <a:avLst/>
          </a:prstGeom>
        </p:spPr>
      </p:pic>
      <p:sp>
        <p:nvSpPr>
          <p:cNvPr id="6" name="文本框 5">
            <a:extLst>
              <a:ext uri="{FF2B5EF4-FFF2-40B4-BE49-F238E27FC236}">
                <a16:creationId xmlns:a16="http://schemas.microsoft.com/office/drawing/2014/main" id="{98922DF2-39B0-0E67-2A23-BBB028301DFD}"/>
              </a:ext>
            </a:extLst>
          </p:cNvPr>
          <p:cNvSpPr txBox="1"/>
          <p:nvPr/>
        </p:nvSpPr>
        <p:spPr>
          <a:xfrm>
            <a:off x="601133" y="4284133"/>
            <a:ext cx="4775200" cy="1200329"/>
          </a:xfrm>
          <a:prstGeom prst="rect">
            <a:avLst/>
          </a:prstGeom>
          <a:noFill/>
        </p:spPr>
        <p:txBody>
          <a:bodyPr wrap="square" rtlCol="0">
            <a:spAutoFit/>
          </a:bodyPr>
          <a:lstStyle/>
          <a:p>
            <a:r>
              <a:rPr lang="zh-CN" altLang="en-US" b="1" i="0">
                <a:solidFill>
                  <a:srgbClr val="000000"/>
                </a:solidFill>
                <a:effectLst/>
                <a:latin typeface="-apple-system"/>
              </a:rPr>
              <a:t>可达的对象</a:t>
            </a:r>
            <a:r>
              <a:rPr lang="zh-CN" altLang="en-US" b="0" i="0">
                <a:solidFill>
                  <a:srgbClr val="000000"/>
                </a:solidFill>
                <a:effectLst/>
                <a:latin typeface="-apple-system"/>
              </a:rPr>
              <a:t>（</a:t>
            </a:r>
            <a:r>
              <a:rPr lang="en-US" altLang="zh-CN" b="0" i="0">
                <a:solidFill>
                  <a:srgbClr val="000000"/>
                </a:solidFill>
                <a:effectLst/>
                <a:latin typeface="-apple-system"/>
              </a:rPr>
              <a:t>reachable objects</a:t>
            </a:r>
            <a:r>
              <a:rPr lang="zh-CN" altLang="en-US" b="0" i="0">
                <a:solidFill>
                  <a:srgbClr val="000000"/>
                </a:solidFill>
                <a:effectLst/>
                <a:latin typeface="-apple-system"/>
              </a:rPr>
              <a:t>）是指在程序执行过程中，能够通过某种方式访问到的对象。这些对象是当前仍然被使用的，程序可以通过它们的引用来访问和操作。</a:t>
            </a:r>
            <a:endParaRPr lang="zh-CN" altLang="en-US" dirty="0"/>
          </a:p>
        </p:txBody>
      </p:sp>
    </p:spTree>
    <p:extLst>
      <p:ext uri="{BB962C8B-B14F-4D97-AF65-F5344CB8AC3E}">
        <p14:creationId xmlns:p14="http://schemas.microsoft.com/office/powerpoint/2010/main" val="372889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B9CD4C-57E1-5D19-623E-1C0D47DA102A}"/>
              </a:ext>
            </a:extLst>
          </p:cNvPr>
          <p:cNvSpPr>
            <a:spLocks noGrp="1"/>
          </p:cNvSpPr>
          <p:nvPr>
            <p:ph type="title"/>
          </p:nvPr>
        </p:nvSpPr>
        <p:spPr/>
        <p:txBody>
          <a:bodyPr/>
          <a:lstStyle/>
          <a:p>
            <a:r>
              <a:rPr lang="zh-CN" altLang="en-US" b="1" i="0" dirty="0">
                <a:solidFill>
                  <a:srgbClr val="000000"/>
                </a:solidFill>
                <a:effectLst/>
                <a:latin typeface="-apple-system"/>
              </a:rPr>
              <a:t>标记清除算法</a:t>
            </a:r>
            <a:endParaRPr lang="zh-CN" altLang="en-US" dirty="0"/>
          </a:p>
        </p:txBody>
      </p:sp>
      <p:pic>
        <p:nvPicPr>
          <p:cNvPr id="5" name="内容占位符 4">
            <a:extLst>
              <a:ext uri="{FF2B5EF4-FFF2-40B4-BE49-F238E27FC236}">
                <a16:creationId xmlns:a16="http://schemas.microsoft.com/office/drawing/2014/main" id="{75DB737F-C54D-5CC5-B0DA-C077A087DEDC}"/>
              </a:ext>
            </a:extLst>
          </p:cNvPr>
          <p:cNvPicPr>
            <a:picLocks noGrp="1" noChangeAspect="1"/>
          </p:cNvPicPr>
          <p:nvPr>
            <p:ph idx="1"/>
          </p:nvPr>
        </p:nvPicPr>
        <p:blipFill>
          <a:blip r:embed="rId2"/>
          <a:stretch>
            <a:fillRect/>
          </a:stretch>
        </p:blipFill>
        <p:spPr>
          <a:xfrm>
            <a:off x="4555067" y="209021"/>
            <a:ext cx="7063582" cy="5844646"/>
          </a:xfrm>
        </p:spPr>
      </p:pic>
    </p:spTree>
    <p:extLst>
      <p:ext uri="{BB962C8B-B14F-4D97-AF65-F5344CB8AC3E}">
        <p14:creationId xmlns:p14="http://schemas.microsoft.com/office/powerpoint/2010/main" val="3940869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23F32D-B3D0-34A5-0BA4-F424AD121E47}"/>
              </a:ext>
            </a:extLst>
          </p:cNvPr>
          <p:cNvSpPr>
            <a:spLocks noGrp="1"/>
          </p:cNvSpPr>
          <p:nvPr>
            <p:ph type="title"/>
          </p:nvPr>
        </p:nvSpPr>
        <p:spPr/>
        <p:txBody>
          <a:bodyPr/>
          <a:lstStyle/>
          <a:p>
            <a:r>
              <a:rPr lang="zh-CN" altLang="en-US" b="1" i="0" dirty="0">
                <a:solidFill>
                  <a:srgbClr val="000000"/>
                </a:solidFill>
                <a:effectLst/>
                <a:latin typeface="-apple-system"/>
              </a:rPr>
              <a:t>分代收集</a:t>
            </a:r>
            <a:r>
              <a:rPr lang="en-US" altLang="zh-CN" b="1" i="0" dirty="0">
                <a:solidFill>
                  <a:srgbClr val="000000"/>
                </a:solidFill>
                <a:effectLst/>
                <a:latin typeface="-apple-system"/>
              </a:rPr>
              <a:t>(Generational Collection)</a:t>
            </a:r>
            <a:endParaRPr lang="zh-CN" altLang="en-US" dirty="0"/>
          </a:p>
        </p:txBody>
      </p:sp>
      <p:sp>
        <p:nvSpPr>
          <p:cNvPr id="3" name="内容占位符 2">
            <a:extLst>
              <a:ext uri="{FF2B5EF4-FFF2-40B4-BE49-F238E27FC236}">
                <a16:creationId xmlns:a16="http://schemas.microsoft.com/office/drawing/2014/main" id="{0D368C63-D0EF-6058-4411-7B0EE1710C85}"/>
              </a:ext>
            </a:extLst>
          </p:cNvPr>
          <p:cNvSpPr>
            <a:spLocks noGrp="1"/>
          </p:cNvSpPr>
          <p:nvPr>
            <p:ph idx="1"/>
          </p:nvPr>
        </p:nvSpPr>
        <p:spPr/>
        <p:txBody>
          <a:bodyPr/>
          <a:lstStyle/>
          <a:p>
            <a:pPr marL="0" indent="0" algn="l">
              <a:buNone/>
            </a:pPr>
            <a:r>
              <a:rPr lang="en-US" altLang="zh-CN" b="0" i="0" dirty="0">
                <a:solidFill>
                  <a:srgbClr val="000000"/>
                </a:solidFill>
                <a:effectLst/>
                <a:latin typeface="-apple-system"/>
              </a:rPr>
              <a:t>Python</a:t>
            </a:r>
            <a:r>
              <a:rPr lang="zh-CN" altLang="en-US" b="0" i="0" dirty="0">
                <a:solidFill>
                  <a:srgbClr val="000000"/>
                </a:solidFill>
                <a:effectLst/>
                <a:latin typeface="-apple-system"/>
              </a:rPr>
              <a:t>的垃圾回收器将对象分为三代：</a:t>
            </a:r>
          </a:p>
          <a:p>
            <a:pPr algn="l">
              <a:buFont typeface="Arial" panose="020B0604020202020204" pitchFamily="34" charset="0"/>
              <a:buChar char="•"/>
            </a:pPr>
            <a:r>
              <a:rPr lang="zh-CN" altLang="en-US" b="0" i="0" dirty="0">
                <a:solidFill>
                  <a:srgbClr val="000000"/>
                </a:solidFill>
                <a:effectLst/>
                <a:latin typeface="-apple-system"/>
              </a:rPr>
              <a:t>第一代（</a:t>
            </a:r>
            <a:r>
              <a:rPr lang="en-US" altLang="zh-CN" b="0" i="0" dirty="0">
                <a:solidFill>
                  <a:srgbClr val="000000"/>
                </a:solidFill>
                <a:effectLst/>
                <a:latin typeface="-apple-system"/>
              </a:rPr>
              <a:t>young generation</a:t>
            </a:r>
            <a:r>
              <a:rPr lang="zh-CN" altLang="en-US" b="0" i="0" dirty="0">
                <a:solidFill>
                  <a:srgbClr val="000000"/>
                </a:solidFill>
                <a:effectLst/>
                <a:latin typeface="-apple-system"/>
              </a:rPr>
              <a:t>）</a:t>
            </a:r>
          </a:p>
          <a:p>
            <a:pPr algn="l">
              <a:buFont typeface="Arial" panose="020B0604020202020204" pitchFamily="34" charset="0"/>
              <a:buChar char="•"/>
            </a:pPr>
            <a:r>
              <a:rPr lang="zh-CN" altLang="en-US" b="0" i="0" dirty="0">
                <a:solidFill>
                  <a:srgbClr val="000000"/>
                </a:solidFill>
                <a:effectLst/>
                <a:latin typeface="-apple-system"/>
              </a:rPr>
              <a:t>第二代（</a:t>
            </a:r>
            <a:r>
              <a:rPr lang="en-US" altLang="zh-CN" b="0" i="0" dirty="0">
                <a:solidFill>
                  <a:srgbClr val="000000"/>
                </a:solidFill>
                <a:effectLst/>
                <a:latin typeface="-apple-system"/>
              </a:rPr>
              <a:t>middle generation</a:t>
            </a:r>
            <a:r>
              <a:rPr lang="zh-CN" altLang="en-US" b="0" i="0" dirty="0">
                <a:solidFill>
                  <a:srgbClr val="000000"/>
                </a:solidFill>
                <a:effectLst/>
                <a:latin typeface="-apple-system"/>
              </a:rPr>
              <a:t>）</a:t>
            </a:r>
          </a:p>
          <a:p>
            <a:pPr algn="l">
              <a:buFont typeface="Arial" panose="020B0604020202020204" pitchFamily="34" charset="0"/>
              <a:buChar char="•"/>
            </a:pPr>
            <a:r>
              <a:rPr lang="zh-CN" altLang="en-US" b="0" i="0" dirty="0">
                <a:solidFill>
                  <a:srgbClr val="000000"/>
                </a:solidFill>
                <a:effectLst/>
                <a:latin typeface="-apple-system"/>
              </a:rPr>
              <a:t>第三代（</a:t>
            </a:r>
            <a:r>
              <a:rPr lang="en-US" altLang="zh-CN" b="0" i="0" dirty="0">
                <a:solidFill>
                  <a:srgbClr val="000000"/>
                </a:solidFill>
                <a:effectLst/>
                <a:latin typeface="-apple-system"/>
              </a:rPr>
              <a:t>old generation</a:t>
            </a:r>
            <a:r>
              <a:rPr lang="zh-CN" altLang="en-US" b="0" i="0" dirty="0">
                <a:solidFill>
                  <a:srgbClr val="000000"/>
                </a:solidFill>
                <a:effectLst/>
                <a:latin typeface="-apple-system"/>
              </a:rPr>
              <a:t>）</a:t>
            </a:r>
          </a:p>
          <a:p>
            <a:endParaRPr lang="zh-CN" altLang="en-US" dirty="0"/>
          </a:p>
        </p:txBody>
      </p:sp>
    </p:spTree>
    <p:extLst>
      <p:ext uri="{BB962C8B-B14F-4D97-AF65-F5344CB8AC3E}">
        <p14:creationId xmlns:p14="http://schemas.microsoft.com/office/powerpoint/2010/main" val="2559739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826A59-E503-BC77-3E30-F413F0B253EA}"/>
              </a:ext>
            </a:extLst>
          </p:cNvPr>
          <p:cNvSpPr>
            <a:spLocks noGrp="1"/>
          </p:cNvSpPr>
          <p:nvPr>
            <p:ph type="title"/>
          </p:nvPr>
        </p:nvSpPr>
        <p:spPr/>
        <p:txBody>
          <a:bodyPr/>
          <a:lstStyle/>
          <a:p>
            <a:r>
              <a:rPr lang="zh-CN" altLang="en-US" dirty="0"/>
              <a:t>分代收集</a:t>
            </a:r>
          </a:p>
        </p:txBody>
      </p:sp>
      <p:pic>
        <p:nvPicPr>
          <p:cNvPr id="5" name="内容占位符 4">
            <a:extLst>
              <a:ext uri="{FF2B5EF4-FFF2-40B4-BE49-F238E27FC236}">
                <a16:creationId xmlns:a16="http://schemas.microsoft.com/office/drawing/2014/main" id="{68E22FE4-2AD0-A062-CE6A-CFCFB805BD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3639" y="365125"/>
            <a:ext cx="8646845" cy="5485342"/>
          </a:xfrm>
          <a:prstGeom prst="rect">
            <a:avLst/>
          </a:prstGeom>
        </p:spPr>
      </p:pic>
      <p:sp>
        <p:nvSpPr>
          <p:cNvPr id="9" name="Rectangle 4">
            <a:extLst>
              <a:ext uri="{FF2B5EF4-FFF2-40B4-BE49-F238E27FC236}">
                <a16:creationId xmlns:a16="http://schemas.microsoft.com/office/drawing/2014/main" id="{AA918A3F-02AF-51E3-4035-C8CCE564F265}"/>
              </a:ext>
            </a:extLst>
          </p:cNvPr>
          <p:cNvSpPr>
            <a:spLocks noChangeArrowheads="1"/>
          </p:cNvSpPr>
          <p:nvPr/>
        </p:nvSpPr>
        <p:spPr bwMode="auto">
          <a:xfrm>
            <a:off x="516466" y="2229128"/>
            <a:ext cx="253153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a:ln>
                  <a:noFill/>
                </a:ln>
                <a:solidFill>
                  <a:srgbClr val="000000"/>
                </a:solidFill>
                <a:effectLst/>
                <a:ea typeface="-apple-system"/>
              </a:rPr>
              <a:t>代码并不直观,我们可以用</a:t>
            </a:r>
            <a:r>
              <a:rPr kumimoji="0" lang="zh-CN" altLang="zh-CN" sz="2000" b="0" i="0" u="none" strike="noStrike" cap="none" normalizeH="0" baseline="0">
                <a:ln>
                  <a:noFill/>
                </a:ln>
                <a:solidFill>
                  <a:srgbClr val="C9AE75"/>
                </a:solidFill>
                <a:effectLst/>
                <a:latin typeface="Arial Unicode MS"/>
                <a:ea typeface="Menlo"/>
              </a:rPr>
              <a:t>gc.set_debug(gc.DEBUG_LEAK)</a:t>
            </a:r>
            <a:r>
              <a:rPr kumimoji="0" lang="zh-CN" altLang="zh-CN" sz="2000" b="0" i="0" u="none" strike="noStrike" cap="none" normalizeH="0" baseline="0">
                <a:ln>
                  <a:noFill/>
                </a:ln>
                <a:solidFill>
                  <a:srgbClr val="000000"/>
                </a:solidFill>
                <a:effectLst/>
                <a:ea typeface="-apple-system"/>
              </a:rPr>
              <a:t>启用垃圾回收调试,然后</a:t>
            </a:r>
            <a:r>
              <a:rPr kumimoji="0" lang="zh-CN" altLang="zh-CN" sz="2000" b="0" i="0" u="none" strike="noStrike" cap="none" normalizeH="0" baseline="0">
                <a:ln>
                  <a:noFill/>
                </a:ln>
                <a:solidFill>
                  <a:srgbClr val="C9AE75"/>
                </a:solidFill>
                <a:effectLst/>
                <a:latin typeface="Arial Unicode MS"/>
                <a:ea typeface="Menlo"/>
              </a:rPr>
              <a:t>print(gc.garbage)</a:t>
            </a:r>
            <a:r>
              <a:rPr kumimoji="0" lang="zh-CN" altLang="zh-CN" sz="2000" b="0" i="0" u="none" strike="noStrike" cap="none" normalizeH="0" baseline="0">
                <a:ln>
                  <a:noFill/>
                </a:ln>
                <a:solidFill>
                  <a:srgbClr val="000000"/>
                </a:solidFill>
                <a:effectLst/>
                <a:ea typeface="-apple-system"/>
              </a:rPr>
              <a:t>打印垃圾回收的统计信息,</a:t>
            </a:r>
            <a:r>
              <a:rPr kumimoji="0" lang="zh-CN" altLang="zh-CN" sz="2000" b="0" i="0" u="none" strike="noStrike" cap="none" normalizeH="0" baseline="0">
                <a:ln>
                  <a:noFill/>
                </a:ln>
                <a:solidFill>
                  <a:srgbClr val="C9AE75"/>
                </a:solidFill>
                <a:effectLst/>
                <a:latin typeface="Arial Unicode MS"/>
                <a:ea typeface="Menlo"/>
              </a:rPr>
              <a:t>gc.garbage</a:t>
            </a:r>
            <a:r>
              <a:rPr kumimoji="0" lang="zh-CN" altLang="zh-CN" sz="2000" b="0" i="0" u="none" strike="noStrike" cap="none" normalizeH="0" baseline="0">
                <a:ln>
                  <a:noFill/>
                </a:ln>
                <a:solidFill>
                  <a:srgbClr val="000000"/>
                </a:solidFill>
                <a:effectLst/>
                <a:ea typeface="-apple-system"/>
              </a:rPr>
              <a:t>存储无法回收的对象,我们可以从中看出不同对象被检查的次数是不同的. </a:t>
            </a:r>
            <a:r>
              <a:rPr kumimoji="0" lang="zh-CN" altLang="zh-CN" sz="1200" b="0" i="0" u="none" strike="noStrike" cap="none" normalizeH="0" baseline="0">
                <a:ln>
                  <a:noFill/>
                </a:ln>
                <a:solidFill>
                  <a:schemeClr val="tx1"/>
                </a:solidFill>
                <a:effectLst/>
                <a:latin typeface="Arial" panose="020B0604020202020204" pitchFamily="34" charset="0"/>
              </a:rPr>
              <a:t> </a:t>
            </a:r>
            <a:endParaRPr kumimoji="0" lang="zh-CN" altLang="zh-CN" sz="4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21150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54D5D3-4C0D-55E5-AC5E-0914278F2EB1}"/>
              </a:ext>
            </a:extLst>
          </p:cNvPr>
          <p:cNvSpPr>
            <a:spLocks noGrp="1"/>
          </p:cNvSpPr>
          <p:nvPr>
            <p:ph type="title"/>
          </p:nvPr>
        </p:nvSpPr>
        <p:spPr/>
        <p:txBody>
          <a:bodyPr>
            <a:normAutofit/>
          </a:bodyPr>
          <a:lstStyle/>
          <a:p>
            <a:r>
              <a:rPr lang="zh-CN" altLang="en-US" b="1" i="0" dirty="0">
                <a:solidFill>
                  <a:srgbClr val="000000"/>
                </a:solidFill>
                <a:effectLst/>
                <a:latin typeface="-apple-system"/>
              </a:rPr>
              <a:t>复制</a:t>
            </a:r>
            <a:r>
              <a:rPr lang="en-US" altLang="zh-CN" b="1" i="0" dirty="0">
                <a:solidFill>
                  <a:srgbClr val="000000"/>
                </a:solidFill>
                <a:effectLst/>
                <a:latin typeface="-apple-system"/>
              </a:rPr>
              <a:t>(Copying)</a:t>
            </a:r>
            <a:endParaRPr lang="zh-CN" altLang="en-US" dirty="0"/>
          </a:p>
        </p:txBody>
      </p:sp>
      <p:sp>
        <p:nvSpPr>
          <p:cNvPr id="3" name="内容占位符 2">
            <a:extLst>
              <a:ext uri="{FF2B5EF4-FFF2-40B4-BE49-F238E27FC236}">
                <a16:creationId xmlns:a16="http://schemas.microsoft.com/office/drawing/2014/main" id="{A6FABA3C-928E-E5E1-10E1-F2777F1144B9}"/>
              </a:ext>
            </a:extLst>
          </p:cNvPr>
          <p:cNvSpPr>
            <a:spLocks noGrp="1"/>
          </p:cNvSpPr>
          <p:nvPr>
            <p:ph idx="1"/>
          </p:nvPr>
        </p:nvSpPr>
        <p:spPr/>
        <p:txBody>
          <a:bodyPr/>
          <a:lstStyle/>
          <a:p>
            <a:pPr marL="0" indent="0" algn="l">
              <a:buNone/>
            </a:pPr>
            <a:r>
              <a:rPr lang="zh-CN" altLang="en-US" b="0" i="0" dirty="0">
                <a:solidFill>
                  <a:srgbClr val="000000"/>
                </a:solidFill>
                <a:effectLst/>
                <a:latin typeface="-apple-system"/>
              </a:rPr>
              <a:t>复制的基本思想是将存活的对象从一个内存区域复制到另一个内存区域，并清空原来的区域。步骤如下</a:t>
            </a:r>
            <a:r>
              <a:rPr lang="en-US" altLang="zh-CN" b="0" i="0" dirty="0">
                <a:solidFill>
                  <a:srgbClr val="000000"/>
                </a:solidFill>
                <a:effectLst/>
                <a:latin typeface="-apple-system"/>
              </a:rPr>
              <a:t>:</a:t>
            </a:r>
          </a:p>
          <a:p>
            <a:pPr algn="l">
              <a:buFont typeface="Arial" panose="020B0604020202020204" pitchFamily="34" charset="0"/>
              <a:buChar char="•"/>
            </a:pPr>
            <a:r>
              <a:rPr lang="zh-CN" altLang="en-US" b="1" i="0" dirty="0">
                <a:solidFill>
                  <a:srgbClr val="000000"/>
                </a:solidFill>
                <a:effectLst/>
                <a:latin typeface="-apple-system"/>
              </a:rPr>
              <a:t>内存分区</a:t>
            </a:r>
            <a:r>
              <a:rPr lang="zh-CN" altLang="en-US" b="0" i="0" dirty="0">
                <a:solidFill>
                  <a:srgbClr val="000000"/>
                </a:solidFill>
                <a:effectLst/>
                <a:latin typeface="-apple-system"/>
              </a:rPr>
              <a:t>：将内存分为两个区域（通常是相等的），称为“从区”（</a:t>
            </a:r>
            <a:r>
              <a:rPr lang="en-US" altLang="zh-CN" b="0" i="0" dirty="0">
                <a:solidFill>
                  <a:srgbClr val="000000"/>
                </a:solidFill>
                <a:effectLst/>
                <a:latin typeface="-apple-system"/>
              </a:rPr>
              <a:t>From Space</a:t>
            </a:r>
            <a:r>
              <a:rPr lang="zh-CN" altLang="en-US" b="0" i="0" dirty="0">
                <a:solidFill>
                  <a:srgbClr val="000000"/>
                </a:solidFill>
                <a:effectLst/>
                <a:latin typeface="-apple-system"/>
              </a:rPr>
              <a:t>）和“到区”（</a:t>
            </a:r>
            <a:r>
              <a:rPr lang="en-US" altLang="zh-CN" b="0" i="0" dirty="0">
                <a:solidFill>
                  <a:srgbClr val="000000"/>
                </a:solidFill>
                <a:effectLst/>
                <a:latin typeface="-apple-system"/>
              </a:rPr>
              <a:t>To Space</a:t>
            </a:r>
            <a:r>
              <a:rPr lang="zh-CN" altLang="en-US" b="0" i="0" dirty="0">
                <a:solidFill>
                  <a:srgbClr val="000000"/>
                </a:solidFill>
                <a:effectLst/>
                <a:latin typeface="-apple-system"/>
              </a:rPr>
              <a:t>）。</a:t>
            </a:r>
          </a:p>
          <a:p>
            <a:pPr algn="l">
              <a:buFont typeface="Arial" panose="020B0604020202020204" pitchFamily="34" charset="0"/>
              <a:buChar char="•"/>
            </a:pPr>
            <a:r>
              <a:rPr lang="zh-CN" altLang="en-US" b="1" i="0" dirty="0">
                <a:solidFill>
                  <a:srgbClr val="000000"/>
                </a:solidFill>
                <a:effectLst/>
                <a:latin typeface="-apple-system"/>
              </a:rPr>
              <a:t>对象复制</a:t>
            </a:r>
            <a:r>
              <a:rPr lang="zh-CN" altLang="en-US" b="0" i="0" dirty="0">
                <a:solidFill>
                  <a:srgbClr val="000000"/>
                </a:solidFill>
                <a:effectLst/>
                <a:latin typeface="-apple-system"/>
              </a:rPr>
              <a:t>：在垃圾回收时，活着的对象会从“从区”复制到“到区”。</a:t>
            </a:r>
          </a:p>
          <a:p>
            <a:pPr algn="l">
              <a:buFont typeface="Arial" panose="020B0604020202020204" pitchFamily="34" charset="0"/>
              <a:buChar char="•"/>
            </a:pPr>
            <a:r>
              <a:rPr lang="zh-CN" altLang="en-US" b="1" i="0" dirty="0">
                <a:solidFill>
                  <a:srgbClr val="000000"/>
                </a:solidFill>
                <a:effectLst/>
                <a:latin typeface="-apple-system"/>
              </a:rPr>
              <a:t>清空原区</a:t>
            </a:r>
            <a:r>
              <a:rPr lang="zh-CN" altLang="en-US" b="0" i="0" dirty="0">
                <a:solidFill>
                  <a:srgbClr val="000000"/>
                </a:solidFill>
                <a:effectLst/>
                <a:latin typeface="-apple-system"/>
              </a:rPr>
              <a:t>：一旦所有活着的对象都被复制到“到区”，原来的“从区”会被清空，准备好下一次分配。</a:t>
            </a:r>
          </a:p>
          <a:p>
            <a:pPr marL="0" indent="0">
              <a:buNone/>
            </a:pPr>
            <a:endParaRPr lang="zh-CN" altLang="en-US" dirty="0"/>
          </a:p>
        </p:txBody>
      </p:sp>
    </p:spTree>
    <p:extLst>
      <p:ext uri="{BB962C8B-B14F-4D97-AF65-F5344CB8AC3E}">
        <p14:creationId xmlns:p14="http://schemas.microsoft.com/office/powerpoint/2010/main" val="1354341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4">
            <a:extLst>
              <a:ext uri="{FF2B5EF4-FFF2-40B4-BE49-F238E27FC236}">
                <a16:creationId xmlns:a16="http://schemas.microsoft.com/office/drawing/2014/main" id="{90A492C6-65A0-746D-5A01-35A7E11C0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2" y="365125"/>
            <a:ext cx="8646845" cy="5485342"/>
          </a:xfrm>
          <a:prstGeom prst="rect">
            <a:avLst/>
          </a:prstGeom>
        </p:spPr>
      </p:pic>
    </p:spTree>
    <p:extLst>
      <p:ext uri="{BB962C8B-B14F-4D97-AF65-F5344CB8AC3E}">
        <p14:creationId xmlns:p14="http://schemas.microsoft.com/office/powerpoint/2010/main" val="2597711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DD2FDE-6193-100C-2196-E56BE5F9A665}"/>
              </a:ext>
            </a:extLst>
          </p:cNvPr>
          <p:cNvSpPr>
            <a:spLocks noGrp="1"/>
          </p:cNvSpPr>
          <p:nvPr>
            <p:ph type="title"/>
          </p:nvPr>
        </p:nvSpPr>
        <p:spPr/>
        <p:txBody>
          <a:bodyPr/>
          <a:lstStyle/>
          <a:p>
            <a:r>
              <a:rPr lang="en-US" altLang="zh-CN" b="0" i="0" dirty="0">
                <a:solidFill>
                  <a:srgbClr val="000000"/>
                </a:solidFill>
                <a:effectLst/>
                <a:latin typeface="-apple-system"/>
              </a:rPr>
              <a:t>C++</a:t>
            </a:r>
            <a:r>
              <a:rPr lang="zh-CN" altLang="en-US" b="0" i="0" dirty="0">
                <a:solidFill>
                  <a:srgbClr val="000000"/>
                </a:solidFill>
                <a:effectLst/>
                <a:latin typeface="-apple-system"/>
              </a:rPr>
              <a:t>的内存管理</a:t>
            </a:r>
            <a:endParaRPr lang="zh-CN" altLang="en-US" dirty="0"/>
          </a:p>
        </p:txBody>
      </p:sp>
      <p:sp>
        <p:nvSpPr>
          <p:cNvPr id="3" name="内容占位符 2">
            <a:extLst>
              <a:ext uri="{FF2B5EF4-FFF2-40B4-BE49-F238E27FC236}">
                <a16:creationId xmlns:a16="http://schemas.microsoft.com/office/drawing/2014/main" id="{D770B03C-CE2E-6EAE-50BA-25E327C74083}"/>
              </a:ext>
            </a:extLst>
          </p:cNvPr>
          <p:cNvSpPr>
            <a:spLocks noGrp="1"/>
          </p:cNvSpPr>
          <p:nvPr>
            <p:ph idx="1"/>
          </p:nvPr>
        </p:nvSpPr>
        <p:spPr/>
        <p:txBody>
          <a:bodyPr/>
          <a:lstStyle/>
          <a:p>
            <a:r>
              <a:rPr lang="zh-CN" altLang="en-US" b="1" i="0" dirty="0">
                <a:solidFill>
                  <a:srgbClr val="000000"/>
                </a:solidFill>
                <a:effectLst/>
                <a:latin typeface="-apple-system"/>
              </a:rPr>
              <a:t>内存分配</a:t>
            </a:r>
            <a:endParaRPr lang="en-US" altLang="zh-CN" b="1" i="0" dirty="0">
              <a:solidFill>
                <a:srgbClr val="000000"/>
              </a:solidFill>
              <a:effectLst/>
              <a:latin typeface="-apple-system"/>
            </a:endParaRPr>
          </a:p>
          <a:p>
            <a:pPr marL="0" indent="0">
              <a:buNone/>
            </a:pPr>
            <a:endParaRPr lang="en-US" altLang="zh-CN" b="1" dirty="0">
              <a:solidFill>
                <a:srgbClr val="000000"/>
              </a:solidFill>
              <a:latin typeface="-apple-system"/>
            </a:endParaRPr>
          </a:p>
          <a:p>
            <a:pPr marL="0" indent="0">
              <a:buNone/>
            </a:pPr>
            <a:endParaRPr lang="zh-CN" altLang="en-US" b="1" i="0" dirty="0">
              <a:solidFill>
                <a:srgbClr val="000000"/>
              </a:solidFill>
              <a:effectLst/>
              <a:latin typeface="-apple-system"/>
            </a:endParaRPr>
          </a:p>
          <a:p>
            <a:r>
              <a:rPr lang="zh-CN" altLang="en-US" b="1" i="0" dirty="0">
                <a:solidFill>
                  <a:srgbClr val="000000"/>
                </a:solidFill>
                <a:effectLst/>
                <a:latin typeface="-apple-system"/>
              </a:rPr>
              <a:t>智能指针</a:t>
            </a:r>
          </a:p>
          <a:p>
            <a:pPr marL="0" indent="0">
              <a:buNone/>
            </a:pPr>
            <a:endParaRPr lang="zh-CN" altLang="en-US" dirty="0"/>
          </a:p>
        </p:txBody>
      </p:sp>
    </p:spTree>
    <p:extLst>
      <p:ext uri="{BB962C8B-B14F-4D97-AF65-F5344CB8AC3E}">
        <p14:creationId xmlns:p14="http://schemas.microsoft.com/office/powerpoint/2010/main" val="2507842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499114-5B68-7E6E-A0DD-F1DFC8304138}"/>
              </a:ext>
            </a:extLst>
          </p:cNvPr>
          <p:cNvSpPr>
            <a:spLocks noGrp="1"/>
          </p:cNvSpPr>
          <p:nvPr>
            <p:ph type="title"/>
          </p:nvPr>
        </p:nvSpPr>
        <p:spPr/>
        <p:txBody>
          <a:bodyPr/>
          <a:lstStyle/>
          <a:p>
            <a:r>
              <a:rPr lang="zh-CN" altLang="en-US" b="1" i="0" dirty="0">
                <a:solidFill>
                  <a:srgbClr val="000000"/>
                </a:solidFill>
                <a:effectLst/>
                <a:latin typeface="-apple-system"/>
              </a:rPr>
              <a:t>内存分配</a:t>
            </a:r>
            <a:endParaRPr lang="zh-CN" altLang="en-US" dirty="0"/>
          </a:p>
        </p:txBody>
      </p:sp>
      <p:pic>
        <p:nvPicPr>
          <p:cNvPr id="5" name="图片 4">
            <a:extLst>
              <a:ext uri="{FF2B5EF4-FFF2-40B4-BE49-F238E27FC236}">
                <a16:creationId xmlns:a16="http://schemas.microsoft.com/office/drawing/2014/main" id="{5C26C023-DBC6-5CF9-6662-B35505851960}"/>
              </a:ext>
            </a:extLst>
          </p:cNvPr>
          <p:cNvPicPr>
            <a:picLocks noChangeAspect="1"/>
          </p:cNvPicPr>
          <p:nvPr/>
        </p:nvPicPr>
        <p:blipFill>
          <a:blip r:embed="rId2"/>
          <a:stretch>
            <a:fillRect/>
          </a:stretch>
        </p:blipFill>
        <p:spPr>
          <a:xfrm>
            <a:off x="838200" y="2178016"/>
            <a:ext cx="9548703" cy="2326251"/>
          </a:xfrm>
          <a:prstGeom prst="rect">
            <a:avLst/>
          </a:prstGeom>
        </p:spPr>
      </p:pic>
    </p:spTree>
    <p:extLst>
      <p:ext uri="{BB962C8B-B14F-4D97-AF65-F5344CB8AC3E}">
        <p14:creationId xmlns:p14="http://schemas.microsoft.com/office/powerpoint/2010/main" val="237233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EDF09F-7559-4D0D-E8F7-73CB3F0729C5}"/>
              </a:ext>
            </a:extLst>
          </p:cNvPr>
          <p:cNvSpPr>
            <a:spLocks noGrp="1"/>
          </p:cNvSpPr>
          <p:nvPr>
            <p:ph type="title"/>
          </p:nvPr>
        </p:nvSpPr>
        <p:spPr/>
        <p:txBody>
          <a:bodyPr/>
          <a:lstStyle/>
          <a:p>
            <a:r>
              <a:rPr lang="zh-CN" altLang="en-US" b="1" i="0" dirty="0">
                <a:solidFill>
                  <a:srgbClr val="000000"/>
                </a:solidFill>
                <a:effectLst/>
                <a:latin typeface="-apple-system"/>
              </a:rPr>
              <a:t>智能指针</a:t>
            </a:r>
            <a:endParaRPr lang="zh-CN" altLang="en-US" dirty="0"/>
          </a:p>
        </p:txBody>
      </p:sp>
      <p:pic>
        <p:nvPicPr>
          <p:cNvPr id="5" name="图片 4">
            <a:extLst>
              <a:ext uri="{FF2B5EF4-FFF2-40B4-BE49-F238E27FC236}">
                <a16:creationId xmlns:a16="http://schemas.microsoft.com/office/drawing/2014/main" id="{2C47C465-8669-C7D9-C98A-A21828FC4BCD}"/>
              </a:ext>
            </a:extLst>
          </p:cNvPr>
          <p:cNvPicPr>
            <a:picLocks noChangeAspect="1"/>
          </p:cNvPicPr>
          <p:nvPr/>
        </p:nvPicPr>
        <p:blipFill>
          <a:blip r:embed="rId2"/>
          <a:stretch>
            <a:fillRect/>
          </a:stretch>
        </p:blipFill>
        <p:spPr>
          <a:xfrm>
            <a:off x="838200" y="1463553"/>
            <a:ext cx="8871406" cy="4743694"/>
          </a:xfrm>
          <a:prstGeom prst="rect">
            <a:avLst/>
          </a:prstGeom>
        </p:spPr>
      </p:pic>
    </p:spTree>
    <p:extLst>
      <p:ext uri="{BB962C8B-B14F-4D97-AF65-F5344CB8AC3E}">
        <p14:creationId xmlns:p14="http://schemas.microsoft.com/office/powerpoint/2010/main" val="1526948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90DA6D-7278-CDB8-924A-0005E8027330}"/>
              </a:ext>
            </a:extLst>
          </p:cNvPr>
          <p:cNvSpPr>
            <a:spLocks noGrp="1"/>
          </p:cNvSpPr>
          <p:nvPr>
            <p:ph type="title"/>
          </p:nvPr>
        </p:nvSpPr>
        <p:spPr/>
        <p:txBody>
          <a:bodyPr/>
          <a:lstStyle/>
          <a:p>
            <a:r>
              <a:rPr lang="zh-CN" altLang="en-US" b="1" i="0" dirty="0">
                <a:solidFill>
                  <a:srgbClr val="000000"/>
                </a:solidFill>
                <a:effectLst/>
                <a:latin typeface="-apple-system"/>
              </a:rPr>
              <a:t>智能指针</a:t>
            </a:r>
            <a:endParaRPr lang="zh-CN" altLang="en-US" dirty="0"/>
          </a:p>
        </p:txBody>
      </p:sp>
      <p:sp>
        <p:nvSpPr>
          <p:cNvPr id="3" name="内容占位符 2">
            <a:extLst>
              <a:ext uri="{FF2B5EF4-FFF2-40B4-BE49-F238E27FC236}">
                <a16:creationId xmlns:a16="http://schemas.microsoft.com/office/drawing/2014/main" id="{C089A979-EF65-6A29-0001-CB8F13E68F28}"/>
              </a:ext>
            </a:extLst>
          </p:cNvPr>
          <p:cNvSpPr>
            <a:spLocks noGrp="1"/>
          </p:cNvSpPr>
          <p:nvPr>
            <p:ph idx="1"/>
          </p:nvPr>
        </p:nvSpPr>
        <p:spPr/>
        <p:txBody>
          <a:bodyPr/>
          <a:lstStyle/>
          <a:p>
            <a:pPr algn="l">
              <a:buFont typeface="Arial" panose="020B0604020202020204" pitchFamily="34" charset="0"/>
              <a:buChar char="•"/>
            </a:pPr>
            <a:r>
              <a:rPr lang="en-US" altLang="zh-CN" b="0" i="0" dirty="0" err="1">
                <a:solidFill>
                  <a:srgbClr val="000000"/>
                </a:solidFill>
                <a:effectLst/>
                <a:latin typeface="-apple-system"/>
              </a:rPr>
              <a:t>auto_ptr</a:t>
            </a:r>
            <a:r>
              <a:rPr lang="zh-CN" altLang="en-US" b="0" i="0" dirty="0">
                <a:solidFill>
                  <a:srgbClr val="000000"/>
                </a:solidFill>
                <a:effectLst/>
                <a:latin typeface="-apple-system"/>
              </a:rPr>
              <a:t>：已经不用了</a:t>
            </a:r>
          </a:p>
          <a:p>
            <a:pPr algn="l">
              <a:buFont typeface="Arial" panose="020B0604020202020204" pitchFamily="34" charset="0"/>
              <a:buChar char="•"/>
            </a:pPr>
            <a:r>
              <a:rPr lang="en-US" altLang="zh-CN" b="0" i="0" dirty="0" err="1">
                <a:solidFill>
                  <a:srgbClr val="000000"/>
                </a:solidFill>
                <a:effectLst/>
                <a:latin typeface="-apple-system"/>
              </a:rPr>
              <a:t>unique_ptr</a:t>
            </a:r>
            <a:r>
              <a:rPr lang="zh-CN" altLang="en-US" b="0" i="0" dirty="0">
                <a:solidFill>
                  <a:srgbClr val="000000"/>
                </a:solidFill>
                <a:effectLst/>
                <a:latin typeface="-apple-system"/>
              </a:rPr>
              <a:t>：独占式指针，同一时刻只能有一个指针指向同一个对象</a:t>
            </a:r>
          </a:p>
          <a:p>
            <a:pPr algn="l">
              <a:buFont typeface="Arial" panose="020B0604020202020204" pitchFamily="34" charset="0"/>
              <a:buChar char="•"/>
            </a:pPr>
            <a:r>
              <a:rPr lang="en-US" altLang="zh-CN" b="0" i="0" dirty="0" err="1">
                <a:solidFill>
                  <a:srgbClr val="000000"/>
                </a:solidFill>
                <a:effectLst/>
                <a:latin typeface="-apple-system"/>
              </a:rPr>
              <a:t>shared_ptr</a:t>
            </a:r>
            <a:r>
              <a:rPr lang="zh-CN" altLang="en-US" b="0" i="0" dirty="0">
                <a:solidFill>
                  <a:srgbClr val="000000"/>
                </a:solidFill>
                <a:effectLst/>
                <a:latin typeface="-apple-system"/>
              </a:rPr>
              <a:t>：共享式指针，同一时刻可以有多个指针指向同一个对象</a:t>
            </a:r>
          </a:p>
          <a:p>
            <a:pPr algn="l">
              <a:buFont typeface="Arial" panose="020B0604020202020204" pitchFamily="34" charset="0"/>
              <a:buChar char="•"/>
            </a:pPr>
            <a:r>
              <a:rPr lang="en-US" altLang="zh-CN" b="0" i="0" dirty="0" err="1">
                <a:solidFill>
                  <a:srgbClr val="000000"/>
                </a:solidFill>
                <a:effectLst/>
                <a:latin typeface="-apple-system"/>
              </a:rPr>
              <a:t>weak_ptr</a:t>
            </a:r>
            <a:r>
              <a:rPr lang="zh-CN" altLang="en-US" b="0" i="0" dirty="0">
                <a:solidFill>
                  <a:srgbClr val="000000"/>
                </a:solidFill>
                <a:effectLst/>
                <a:latin typeface="-apple-system"/>
              </a:rPr>
              <a:t>：用来解决</a:t>
            </a:r>
            <a:r>
              <a:rPr lang="en-US" altLang="zh-CN" b="0" i="0" dirty="0" err="1">
                <a:solidFill>
                  <a:srgbClr val="000000"/>
                </a:solidFill>
                <a:effectLst/>
                <a:latin typeface="-apple-system"/>
              </a:rPr>
              <a:t>shared_ptr</a:t>
            </a:r>
            <a:r>
              <a:rPr lang="zh-CN" altLang="en-US" b="0" i="0" dirty="0">
                <a:solidFill>
                  <a:srgbClr val="000000"/>
                </a:solidFill>
                <a:effectLst/>
                <a:latin typeface="-apple-system"/>
              </a:rPr>
              <a:t>相互引用导致的死锁问题</a:t>
            </a:r>
          </a:p>
          <a:p>
            <a:pPr marL="0" indent="0">
              <a:buNone/>
            </a:pPr>
            <a:endParaRPr lang="zh-CN" altLang="en-US" dirty="0"/>
          </a:p>
        </p:txBody>
      </p:sp>
    </p:spTree>
    <p:extLst>
      <p:ext uri="{BB962C8B-B14F-4D97-AF65-F5344CB8AC3E}">
        <p14:creationId xmlns:p14="http://schemas.microsoft.com/office/powerpoint/2010/main" val="301967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C3A86-DB39-4AD4-BD1C-D5C2E47988A0}"/>
              </a:ext>
            </a:extLst>
          </p:cNvPr>
          <p:cNvSpPr>
            <a:spLocks noGrp="1"/>
          </p:cNvSpPr>
          <p:nvPr>
            <p:ph type="title"/>
          </p:nvPr>
        </p:nvSpPr>
        <p:spPr/>
        <p:txBody>
          <a:bodyPr/>
          <a:lstStyle/>
          <a:p>
            <a:r>
              <a:rPr lang="zh-CN" altLang="en-US" dirty="0"/>
              <a:t>目录</a:t>
            </a:r>
          </a:p>
        </p:txBody>
      </p:sp>
      <p:sp>
        <p:nvSpPr>
          <p:cNvPr id="3" name="内容占位符 2">
            <a:extLst>
              <a:ext uri="{FF2B5EF4-FFF2-40B4-BE49-F238E27FC236}">
                <a16:creationId xmlns:a16="http://schemas.microsoft.com/office/drawing/2014/main" id="{60D06302-C7D6-882B-B60C-3871C9B45B17}"/>
              </a:ext>
            </a:extLst>
          </p:cNvPr>
          <p:cNvSpPr>
            <a:spLocks noGrp="1"/>
          </p:cNvSpPr>
          <p:nvPr>
            <p:ph idx="1"/>
          </p:nvPr>
        </p:nvSpPr>
        <p:spPr/>
        <p:txBody>
          <a:bodyPr/>
          <a:lstStyle/>
          <a:p>
            <a:pPr algn="l">
              <a:buFont typeface="+mj-lt"/>
              <a:buAutoNum type="arabicPeriod"/>
            </a:pPr>
            <a:r>
              <a:rPr lang="zh-CN" altLang="en-US" b="0" i="0" dirty="0">
                <a:solidFill>
                  <a:srgbClr val="1F2328"/>
                </a:solidFill>
                <a:effectLst/>
                <a:latin typeface="-apple-system"/>
              </a:rPr>
              <a:t>研究背景与目标</a:t>
            </a:r>
          </a:p>
          <a:p>
            <a:pPr algn="l">
              <a:buFont typeface="+mj-lt"/>
              <a:buAutoNum type="arabicPeriod"/>
            </a:pPr>
            <a:r>
              <a:rPr lang="en-US" altLang="zh-CN" b="0" i="0" dirty="0">
                <a:solidFill>
                  <a:srgbClr val="1F2328"/>
                </a:solidFill>
                <a:effectLst/>
                <a:latin typeface="-apple-system"/>
              </a:rPr>
              <a:t>C++</a:t>
            </a:r>
            <a:r>
              <a:rPr lang="zh-CN" altLang="en-US" b="0" i="0" dirty="0">
                <a:solidFill>
                  <a:srgbClr val="1F2328"/>
                </a:solidFill>
                <a:effectLst/>
                <a:latin typeface="-apple-system"/>
              </a:rPr>
              <a:t>和</a:t>
            </a:r>
            <a:r>
              <a:rPr lang="en-US" altLang="zh-CN" b="0" i="0" dirty="0">
                <a:solidFill>
                  <a:srgbClr val="1F2328"/>
                </a:solidFill>
                <a:effectLst/>
                <a:latin typeface="-apple-system"/>
              </a:rPr>
              <a:t>Python3</a:t>
            </a:r>
            <a:r>
              <a:rPr lang="zh-CN" altLang="en-US" b="0" i="0" dirty="0">
                <a:solidFill>
                  <a:srgbClr val="1F2328"/>
                </a:solidFill>
                <a:effectLst/>
                <a:latin typeface="-apple-system"/>
              </a:rPr>
              <a:t>内存管理机制</a:t>
            </a:r>
          </a:p>
          <a:p>
            <a:pPr algn="l">
              <a:buFont typeface="+mj-lt"/>
              <a:buAutoNum type="arabicPeriod"/>
            </a:pPr>
            <a:r>
              <a:rPr lang="en-US" altLang="zh-CN" b="0" i="0" dirty="0">
                <a:solidFill>
                  <a:srgbClr val="1F2328"/>
                </a:solidFill>
                <a:effectLst/>
                <a:latin typeface="-apple-system"/>
              </a:rPr>
              <a:t>C++</a:t>
            </a:r>
            <a:r>
              <a:rPr lang="zh-CN" altLang="en-US" b="0" i="0" dirty="0">
                <a:solidFill>
                  <a:srgbClr val="1F2328"/>
                </a:solidFill>
                <a:effectLst/>
                <a:latin typeface="-apple-system"/>
              </a:rPr>
              <a:t>和</a:t>
            </a:r>
            <a:r>
              <a:rPr lang="en-US" altLang="zh-CN" b="0" i="0" dirty="0">
                <a:solidFill>
                  <a:srgbClr val="1F2328"/>
                </a:solidFill>
                <a:effectLst/>
                <a:latin typeface="-apple-system"/>
              </a:rPr>
              <a:t>Python3</a:t>
            </a:r>
            <a:r>
              <a:rPr lang="zh-CN" altLang="en-US" b="0" i="0" dirty="0">
                <a:solidFill>
                  <a:srgbClr val="1F2328"/>
                </a:solidFill>
                <a:effectLst/>
                <a:latin typeface="-apple-system"/>
              </a:rPr>
              <a:t>中常见的内存问题</a:t>
            </a:r>
          </a:p>
          <a:p>
            <a:pPr algn="l">
              <a:buFont typeface="+mj-lt"/>
              <a:buAutoNum type="arabicPeriod"/>
            </a:pPr>
            <a:r>
              <a:rPr lang="zh-CN" altLang="en-US" b="0" i="0" dirty="0">
                <a:solidFill>
                  <a:srgbClr val="1F2328"/>
                </a:solidFill>
                <a:effectLst/>
                <a:latin typeface="-apple-system"/>
              </a:rPr>
              <a:t>结论</a:t>
            </a:r>
          </a:p>
          <a:p>
            <a:pPr algn="l">
              <a:buFont typeface="+mj-lt"/>
              <a:buAutoNum type="arabicPeriod"/>
            </a:pPr>
            <a:r>
              <a:rPr lang="zh-CN" altLang="en-US" b="0" i="0" dirty="0">
                <a:solidFill>
                  <a:srgbClr val="1F2328"/>
                </a:solidFill>
                <a:effectLst/>
                <a:latin typeface="-apple-system"/>
              </a:rPr>
              <a:t>参考文献</a:t>
            </a:r>
          </a:p>
          <a:p>
            <a:endParaRPr lang="zh-CN" altLang="en-US" dirty="0"/>
          </a:p>
        </p:txBody>
      </p:sp>
    </p:spTree>
    <p:extLst>
      <p:ext uri="{BB962C8B-B14F-4D97-AF65-F5344CB8AC3E}">
        <p14:creationId xmlns:p14="http://schemas.microsoft.com/office/powerpoint/2010/main" val="4085811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76CFEC-9781-9206-3E24-831AFAAABADA}"/>
              </a:ext>
            </a:extLst>
          </p:cNvPr>
          <p:cNvSpPr>
            <a:spLocks noGrp="1"/>
          </p:cNvSpPr>
          <p:nvPr>
            <p:ph type="title"/>
          </p:nvPr>
        </p:nvSpPr>
        <p:spPr/>
        <p:txBody>
          <a:bodyPr/>
          <a:lstStyle/>
          <a:p>
            <a:r>
              <a:rPr lang="en-US" altLang="zh-CN" b="0" i="0" dirty="0">
                <a:solidFill>
                  <a:srgbClr val="000000"/>
                </a:solidFill>
                <a:effectLst/>
                <a:latin typeface="-apple-system"/>
              </a:rPr>
              <a:t>C++</a:t>
            </a:r>
            <a:r>
              <a:rPr lang="zh-CN" altLang="en-US" b="0" i="0" dirty="0">
                <a:solidFill>
                  <a:srgbClr val="000000"/>
                </a:solidFill>
                <a:effectLst/>
                <a:latin typeface="-apple-system"/>
              </a:rPr>
              <a:t>中的内存问题</a:t>
            </a:r>
            <a:endParaRPr lang="zh-CN" altLang="en-US" dirty="0"/>
          </a:p>
        </p:txBody>
      </p:sp>
      <p:sp>
        <p:nvSpPr>
          <p:cNvPr id="3" name="内容占位符 2">
            <a:extLst>
              <a:ext uri="{FF2B5EF4-FFF2-40B4-BE49-F238E27FC236}">
                <a16:creationId xmlns:a16="http://schemas.microsoft.com/office/drawing/2014/main" id="{5C499ACC-A041-4239-E3F0-5B3B583254B5}"/>
              </a:ext>
            </a:extLst>
          </p:cNvPr>
          <p:cNvSpPr>
            <a:spLocks noGrp="1"/>
          </p:cNvSpPr>
          <p:nvPr>
            <p:ph idx="1"/>
          </p:nvPr>
        </p:nvSpPr>
        <p:spPr/>
        <p:txBody>
          <a:bodyPr/>
          <a:lstStyle/>
          <a:p>
            <a:pPr algn="l">
              <a:buFont typeface="Arial" panose="020B0604020202020204" pitchFamily="34" charset="0"/>
              <a:buChar char="•"/>
            </a:pPr>
            <a:r>
              <a:rPr lang="zh-CN" altLang="en-US" b="0" i="0" dirty="0">
                <a:solidFill>
                  <a:srgbClr val="000000"/>
                </a:solidFill>
                <a:effectLst/>
                <a:latin typeface="-apple-system"/>
              </a:rPr>
              <a:t>内存泄漏</a:t>
            </a:r>
            <a:endParaRPr lang="en-US" altLang="zh-CN" b="0" i="0" dirty="0">
              <a:solidFill>
                <a:srgbClr val="000000"/>
              </a:solidFill>
              <a:effectLst/>
              <a:latin typeface="-apple-system"/>
            </a:endParaRPr>
          </a:p>
          <a:p>
            <a:pPr marL="0" indent="0" algn="l">
              <a:buNone/>
            </a:pPr>
            <a:endParaRPr lang="zh-CN" altLang="en-US" b="0" i="0" dirty="0">
              <a:solidFill>
                <a:srgbClr val="000000"/>
              </a:solidFill>
              <a:effectLst/>
              <a:latin typeface="-apple-system"/>
            </a:endParaRPr>
          </a:p>
          <a:p>
            <a:pPr algn="l">
              <a:buFont typeface="Arial" panose="020B0604020202020204" pitchFamily="34" charset="0"/>
              <a:buChar char="•"/>
            </a:pPr>
            <a:r>
              <a:rPr lang="zh-CN" altLang="en-US" b="0" i="0" dirty="0">
                <a:solidFill>
                  <a:srgbClr val="000000"/>
                </a:solidFill>
                <a:effectLst/>
                <a:latin typeface="-apple-system"/>
              </a:rPr>
              <a:t>悬空指针</a:t>
            </a:r>
            <a:endParaRPr lang="en-US" altLang="zh-CN" b="0" i="0" dirty="0">
              <a:solidFill>
                <a:srgbClr val="000000"/>
              </a:solidFill>
              <a:effectLst/>
              <a:latin typeface="-apple-system"/>
            </a:endParaRPr>
          </a:p>
          <a:p>
            <a:pPr marL="0" indent="0" algn="l">
              <a:buNone/>
            </a:pPr>
            <a:endParaRPr lang="zh-CN" altLang="en-US" b="0" i="0" dirty="0">
              <a:solidFill>
                <a:srgbClr val="000000"/>
              </a:solidFill>
              <a:effectLst/>
              <a:latin typeface="-apple-system"/>
            </a:endParaRPr>
          </a:p>
          <a:p>
            <a:pPr algn="l">
              <a:buFont typeface="Arial" panose="020B0604020202020204" pitchFamily="34" charset="0"/>
              <a:buChar char="•"/>
            </a:pPr>
            <a:r>
              <a:rPr lang="zh-CN" altLang="en-US" b="0" i="0" dirty="0">
                <a:solidFill>
                  <a:srgbClr val="000000"/>
                </a:solidFill>
                <a:effectLst/>
                <a:latin typeface="-apple-system"/>
              </a:rPr>
              <a:t>缓冲区溢出</a:t>
            </a:r>
          </a:p>
          <a:p>
            <a:endParaRPr lang="zh-CN" altLang="en-US" dirty="0"/>
          </a:p>
        </p:txBody>
      </p:sp>
    </p:spTree>
    <p:extLst>
      <p:ext uri="{BB962C8B-B14F-4D97-AF65-F5344CB8AC3E}">
        <p14:creationId xmlns:p14="http://schemas.microsoft.com/office/powerpoint/2010/main" val="238367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20AB02-C6DF-1A30-8DFB-5A066F6D8DB3}"/>
              </a:ext>
            </a:extLst>
          </p:cNvPr>
          <p:cNvSpPr>
            <a:spLocks noGrp="1"/>
          </p:cNvSpPr>
          <p:nvPr>
            <p:ph type="title"/>
          </p:nvPr>
        </p:nvSpPr>
        <p:spPr/>
        <p:txBody>
          <a:bodyPr/>
          <a:lstStyle/>
          <a:p>
            <a:r>
              <a:rPr lang="zh-CN" altLang="en-US" b="1" i="0" dirty="0">
                <a:solidFill>
                  <a:srgbClr val="000000"/>
                </a:solidFill>
                <a:effectLst/>
                <a:latin typeface="-apple-system"/>
              </a:rPr>
              <a:t>缓冲区溢出</a:t>
            </a:r>
            <a:endParaRPr lang="zh-CN" altLang="en-US" dirty="0"/>
          </a:p>
        </p:txBody>
      </p:sp>
      <p:sp>
        <p:nvSpPr>
          <p:cNvPr id="3" name="内容占位符 2">
            <a:extLst>
              <a:ext uri="{FF2B5EF4-FFF2-40B4-BE49-F238E27FC236}">
                <a16:creationId xmlns:a16="http://schemas.microsoft.com/office/drawing/2014/main" id="{C8E0F229-C929-6304-C694-3D91F2AA060D}"/>
              </a:ext>
            </a:extLst>
          </p:cNvPr>
          <p:cNvSpPr>
            <a:spLocks noGrp="1"/>
          </p:cNvSpPr>
          <p:nvPr>
            <p:ph idx="1"/>
          </p:nvPr>
        </p:nvSpPr>
        <p:spPr/>
        <p:txBody>
          <a:bodyPr/>
          <a:lstStyle/>
          <a:p>
            <a:pPr marL="0" indent="0">
              <a:buNone/>
            </a:pPr>
            <a:r>
              <a:rPr lang="zh-CN" altLang="en-US" b="0" i="0" dirty="0">
                <a:solidFill>
                  <a:srgbClr val="000000"/>
                </a:solidFill>
                <a:effectLst/>
                <a:latin typeface="-apple-system"/>
              </a:rPr>
              <a:t>对于缓冲区溢出，一般可以分为</a:t>
            </a:r>
            <a:r>
              <a:rPr lang="en-US" altLang="zh-CN" b="0" i="0" dirty="0">
                <a:solidFill>
                  <a:srgbClr val="000000"/>
                </a:solidFill>
                <a:effectLst/>
                <a:latin typeface="-apple-system"/>
              </a:rPr>
              <a:t>4</a:t>
            </a:r>
            <a:r>
              <a:rPr lang="zh-CN" altLang="en-US" b="0" i="0" dirty="0">
                <a:solidFill>
                  <a:srgbClr val="000000"/>
                </a:solidFill>
                <a:effectLst/>
                <a:latin typeface="-apple-system"/>
              </a:rPr>
              <a:t>种类型，即栈溢出、堆溢出、</a:t>
            </a:r>
            <a:r>
              <a:rPr lang="en-US" altLang="zh-CN" b="0" i="0" dirty="0">
                <a:solidFill>
                  <a:srgbClr val="000000"/>
                </a:solidFill>
                <a:effectLst/>
                <a:latin typeface="-apple-system"/>
              </a:rPr>
              <a:t>BSS</a:t>
            </a:r>
            <a:r>
              <a:rPr lang="zh-CN" altLang="en-US" b="0" i="0" dirty="0">
                <a:solidFill>
                  <a:srgbClr val="000000"/>
                </a:solidFill>
                <a:effectLst/>
                <a:latin typeface="-apple-system"/>
              </a:rPr>
              <a:t>溢出与格式化串溢出。其中，栈溢出是最简单，也是最为常见的一种溢出方式。</a:t>
            </a:r>
            <a:endParaRPr lang="zh-CN" altLang="en-US" dirty="0"/>
          </a:p>
        </p:txBody>
      </p:sp>
    </p:spTree>
    <p:extLst>
      <p:ext uri="{BB962C8B-B14F-4D97-AF65-F5344CB8AC3E}">
        <p14:creationId xmlns:p14="http://schemas.microsoft.com/office/powerpoint/2010/main" val="3947084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E666C1-9CF1-F0F7-4BEC-C3EC5374EE1F}"/>
              </a:ext>
            </a:extLst>
          </p:cNvPr>
          <p:cNvSpPr>
            <a:spLocks noGrp="1"/>
          </p:cNvSpPr>
          <p:nvPr>
            <p:ph type="title"/>
          </p:nvPr>
        </p:nvSpPr>
        <p:spPr/>
        <p:txBody>
          <a:bodyPr/>
          <a:lstStyle/>
          <a:p>
            <a:r>
              <a:rPr lang="en-US" altLang="zh-CN" b="0" i="0" dirty="0">
                <a:solidFill>
                  <a:srgbClr val="000000"/>
                </a:solidFill>
                <a:effectLst/>
                <a:latin typeface="-apple-system"/>
              </a:rPr>
              <a:t>Python3</a:t>
            </a:r>
            <a:r>
              <a:rPr lang="zh-CN" altLang="en-US" b="0" i="0" dirty="0">
                <a:solidFill>
                  <a:srgbClr val="000000"/>
                </a:solidFill>
                <a:effectLst/>
                <a:latin typeface="-apple-system"/>
              </a:rPr>
              <a:t>中的内存问题</a:t>
            </a:r>
            <a:endParaRPr lang="zh-CN" altLang="en-US" dirty="0"/>
          </a:p>
        </p:txBody>
      </p:sp>
      <p:sp>
        <p:nvSpPr>
          <p:cNvPr id="3" name="内容占位符 2">
            <a:extLst>
              <a:ext uri="{FF2B5EF4-FFF2-40B4-BE49-F238E27FC236}">
                <a16:creationId xmlns:a16="http://schemas.microsoft.com/office/drawing/2014/main" id="{135949DA-0D27-6F08-5CE1-268B5BBC7343}"/>
              </a:ext>
            </a:extLst>
          </p:cNvPr>
          <p:cNvSpPr>
            <a:spLocks noGrp="1"/>
          </p:cNvSpPr>
          <p:nvPr>
            <p:ph idx="1"/>
          </p:nvPr>
        </p:nvSpPr>
        <p:spPr/>
        <p:txBody>
          <a:bodyPr/>
          <a:lstStyle/>
          <a:p>
            <a:pPr algn="l">
              <a:buFont typeface="Arial" panose="020B0604020202020204" pitchFamily="34" charset="0"/>
              <a:buChar char="•"/>
            </a:pPr>
            <a:r>
              <a:rPr lang="zh-CN" altLang="en-US" b="0" i="0" dirty="0">
                <a:solidFill>
                  <a:srgbClr val="000000"/>
                </a:solidFill>
                <a:effectLst/>
                <a:latin typeface="-apple-system"/>
              </a:rPr>
              <a:t>循环引用</a:t>
            </a:r>
            <a:endParaRPr lang="en-US" altLang="zh-CN" b="0" i="0" dirty="0">
              <a:solidFill>
                <a:srgbClr val="000000"/>
              </a:solidFill>
              <a:effectLst/>
              <a:latin typeface="-apple-system"/>
            </a:endParaRPr>
          </a:p>
          <a:p>
            <a:pPr algn="l">
              <a:buFont typeface="Arial" panose="020B0604020202020204" pitchFamily="34" charset="0"/>
              <a:buChar char="•"/>
            </a:pPr>
            <a:endParaRPr lang="en-US" altLang="zh-CN" dirty="0">
              <a:solidFill>
                <a:srgbClr val="000000"/>
              </a:solidFill>
              <a:latin typeface="-apple-system"/>
            </a:endParaRPr>
          </a:p>
          <a:p>
            <a:pPr marL="0" indent="0" algn="l">
              <a:buNone/>
            </a:pPr>
            <a:endParaRPr lang="zh-CN" altLang="en-US" b="0" i="0" dirty="0">
              <a:solidFill>
                <a:srgbClr val="000000"/>
              </a:solidFill>
              <a:effectLst/>
              <a:latin typeface="-apple-system"/>
            </a:endParaRPr>
          </a:p>
          <a:p>
            <a:pPr algn="l">
              <a:buFont typeface="Arial" panose="020B0604020202020204" pitchFamily="34" charset="0"/>
              <a:buChar char="•"/>
            </a:pPr>
            <a:r>
              <a:rPr lang="zh-CN" altLang="en-US" b="0" i="0" dirty="0">
                <a:solidFill>
                  <a:srgbClr val="000000"/>
                </a:solidFill>
                <a:effectLst/>
                <a:latin typeface="-apple-system"/>
              </a:rPr>
              <a:t>性能开销</a:t>
            </a:r>
          </a:p>
          <a:p>
            <a:pPr marL="0" indent="0">
              <a:buNone/>
            </a:pPr>
            <a:endParaRPr lang="zh-CN" altLang="en-US" dirty="0"/>
          </a:p>
        </p:txBody>
      </p:sp>
    </p:spTree>
    <p:extLst>
      <p:ext uri="{BB962C8B-B14F-4D97-AF65-F5344CB8AC3E}">
        <p14:creationId xmlns:p14="http://schemas.microsoft.com/office/powerpoint/2010/main" val="2240967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212B77-669C-2731-439F-8D4FB6A9696E}"/>
              </a:ext>
            </a:extLst>
          </p:cNvPr>
          <p:cNvSpPr>
            <a:spLocks noGrp="1"/>
          </p:cNvSpPr>
          <p:nvPr>
            <p:ph type="title"/>
          </p:nvPr>
        </p:nvSpPr>
        <p:spPr/>
        <p:txBody>
          <a:bodyPr/>
          <a:lstStyle/>
          <a:p>
            <a:r>
              <a:rPr lang="zh-CN" altLang="en-US" b="0" i="0" dirty="0">
                <a:solidFill>
                  <a:srgbClr val="000000"/>
                </a:solidFill>
                <a:effectLst/>
                <a:latin typeface="-apple-system"/>
              </a:rPr>
              <a:t>结论</a:t>
            </a:r>
            <a:endParaRPr lang="zh-CN" altLang="en-US" dirty="0"/>
          </a:p>
        </p:txBody>
      </p:sp>
      <p:sp>
        <p:nvSpPr>
          <p:cNvPr id="3" name="内容占位符 2">
            <a:extLst>
              <a:ext uri="{FF2B5EF4-FFF2-40B4-BE49-F238E27FC236}">
                <a16:creationId xmlns:a16="http://schemas.microsoft.com/office/drawing/2014/main" id="{20CCADB2-CC39-47E6-1881-9B494F75E725}"/>
              </a:ext>
            </a:extLst>
          </p:cNvPr>
          <p:cNvSpPr>
            <a:spLocks noGrp="1"/>
          </p:cNvSpPr>
          <p:nvPr>
            <p:ph idx="1"/>
          </p:nvPr>
        </p:nvSpPr>
        <p:spPr/>
        <p:txBody>
          <a:bodyPr/>
          <a:lstStyle/>
          <a:p>
            <a:pPr marL="0" indent="0">
              <a:buNone/>
            </a:pPr>
            <a:r>
              <a:rPr lang="en-US" altLang="zh-CN" b="0" i="0" dirty="0">
                <a:solidFill>
                  <a:srgbClr val="000000"/>
                </a:solidFill>
                <a:effectLst/>
                <a:latin typeface="-apple-system"/>
              </a:rPr>
              <a:t>C++ </a:t>
            </a:r>
            <a:r>
              <a:rPr lang="zh-CN" altLang="en-US" b="0" i="0" dirty="0">
                <a:solidFill>
                  <a:srgbClr val="000000"/>
                </a:solidFill>
                <a:effectLst/>
                <a:latin typeface="-apple-system"/>
              </a:rPr>
              <a:t>允许更精细的内存控制，适合对性能要求较高的系统开发，但手 动内存管理带来的风险需要开发者谨慎处理。</a:t>
            </a:r>
            <a:r>
              <a:rPr lang="en-US" altLang="zh-CN" b="0" i="0" dirty="0">
                <a:solidFill>
                  <a:srgbClr val="000000"/>
                </a:solidFill>
                <a:effectLst/>
                <a:latin typeface="-apple-system"/>
              </a:rPr>
              <a:t>Python3</a:t>
            </a:r>
            <a:r>
              <a:rPr lang="zh-CN" altLang="en-US" b="0" i="0" dirty="0">
                <a:solidFill>
                  <a:srgbClr val="000000"/>
                </a:solidFill>
                <a:effectLst/>
                <a:latin typeface="-apple-system"/>
              </a:rPr>
              <a:t>和</a:t>
            </a:r>
            <a:r>
              <a:rPr lang="en-US" altLang="zh-CN" b="0" i="0" dirty="0">
                <a:solidFill>
                  <a:srgbClr val="000000"/>
                </a:solidFill>
                <a:effectLst/>
                <a:latin typeface="-apple-system"/>
              </a:rPr>
              <a:t>C++</a:t>
            </a:r>
            <a:r>
              <a:rPr lang="zh-CN" altLang="en-US" b="0" i="0" dirty="0">
                <a:solidFill>
                  <a:srgbClr val="000000"/>
                </a:solidFill>
                <a:effectLst/>
                <a:latin typeface="-apple-system"/>
              </a:rPr>
              <a:t>在内存安全 方面各有优缺点。</a:t>
            </a:r>
            <a:r>
              <a:rPr lang="en-US" altLang="zh-CN" b="0" i="0" dirty="0">
                <a:solidFill>
                  <a:srgbClr val="000000"/>
                </a:solidFill>
                <a:effectLst/>
                <a:latin typeface="-apple-system"/>
              </a:rPr>
              <a:t>Python3 </a:t>
            </a:r>
            <a:r>
              <a:rPr lang="zh-CN" altLang="en-US" b="0" i="0" dirty="0">
                <a:solidFill>
                  <a:srgbClr val="000000"/>
                </a:solidFill>
                <a:effectLst/>
                <a:latin typeface="-apple-system"/>
              </a:rPr>
              <a:t>通过自动内存管理和动态类型系统提供了较高 的内存安全性，而</a:t>
            </a:r>
            <a:r>
              <a:rPr lang="en-US" altLang="zh-CN" b="0" i="0" dirty="0">
                <a:solidFill>
                  <a:srgbClr val="000000"/>
                </a:solidFill>
                <a:effectLst/>
                <a:latin typeface="-apple-system"/>
              </a:rPr>
              <a:t>C++</a:t>
            </a:r>
            <a:r>
              <a:rPr lang="zh-CN" altLang="en-US" b="0" i="0" dirty="0">
                <a:solidFill>
                  <a:srgbClr val="000000"/>
                </a:solidFill>
                <a:effectLst/>
                <a:latin typeface="-apple-system"/>
              </a:rPr>
              <a:t>则提供了更大的灵活性，适用于需要高性能、底层 控制的场景，但也需要开发者特别关注内存管理的问题。</a:t>
            </a:r>
            <a:endParaRPr lang="zh-CN" altLang="en-US" dirty="0"/>
          </a:p>
        </p:txBody>
      </p:sp>
    </p:spTree>
    <p:extLst>
      <p:ext uri="{BB962C8B-B14F-4D97-AF65-F5344CB8AC3E}">
        <p14:creationId xmlns:p14="http://schemas.microsoft.com/office/powerpoint/2010/main" val="2971217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41F9D-4544-70FD-4AF6-BD9FC9E1A74A}"/>
              </a:ext>
            </a:extLst>
          </p:cNvPr>
          <p:cNvSpPr>
            <a:spLocks noGrp="1"/>
          </p:cNvSpPr>
          <p:nvPr>
            <p:ph type="title"/>
          </p:nvPr>
        </p:nvSpPr>
        <p:spPr/>
        <p:txBody>
          <a:bodyPr/>
          <a:lstStyle/>
          <a:p>
            <a:r>
              <a:rPr lang="zh-CN" altLang="en-US" b="0" i="0" dirty="0">
                <a:solidFill>
                  <a:srgbClr val="000000"/>
                </a:solidFill>
                <a:effectLst/>
                <a:latin typeface="-apple-system"/>
              </a:rPr>
              <a:t>参考资料</a:t>
            </a:r>
            <a:endParaRPr lang="zh-CN" altLang="en-US" dirty="0"/>
          </a:p>
        </p:txBody>
      </p:sp>
      <p:sp>
        <p:nvSpPr>
          <p:cNvPr id="3" name="内容占位符 2">
            <a:extLst>
              <a:ext uri="{FF2B5EF4-FFF2-40B4-BE49-F238E27FC236}">
                <a16:creationId xmlns:a16="http://schemas.microsoft.com/office/drawing/2014/main" id="{83F567E3-730F-6B3C-1E97-1BBC88B26529}"/>
              </a:ext>
            </a:extLst>
          </p:cNvPr>
          <p:cNvSpPr>
            <a:spLocks noGrp="1"/>
          </p:cNvSpPr>
          <p:nvPr>
            <p:ph idx="1"/>
          </p:nvPr>
        </p:nvSpPr>
        <p:spPr/>
        <p:txBody>
          <a:bodyPr/>
          <a:lstStyle/>
          <a:p>
            <a:pPr algn="l"/>
            <a:r>
              <a:rPr lang="en-US" altLang="zh-CN" b="0" i="0" dirty="0">
                <a:solidFill>
                  <a:srgbClr val="000000"/>
                </a:solidFill>
                <a:effectLst/>
                <a:latin typeface="-apple-system"/>
              </a:rPr>
              <a:t>Python 3.8 documentation —Memory management https://docs.python.org/3/cpython/memory.html</a:t>
            </a:r>
          </a:p>
          <a:p>
            <a:pPr algn="l"/>
            <a:r>
              <a:rPr lang="en-US" altLang="zh-CN" b="0" i="0" dirty="0">
                <a:solidFill>
                  <a:srgbClr val="000000"/>
                </a:solidFill>
                <a:effectLst/>
                <a:latin typeface="-apple-system"/>
              </a:rPr>
              <a:t>Python developer’s guide- Memory Management https://devguide.python.org/</a:t>
            </a:r>
          </a:p>
          <a:p>
            <a:pPr algn="l"/>
            <a:r>
              <a:rPr lang="en-US" altLang="zh-CN" b="0" i="0" dirty="0">
                <a:solidFill>
                  <a:srgbClr val="000000"/>
                </a:solidFill>
                <a:effectLst/>
                <a:latin typeface="-apple-system"/>
              </a:rPr>
              <a:t>Garbage Collection https://docs.python.org/3/library/gc.html</a:t>
            </a:r>
          </a:p>
          <a:p>
            <a:pPr algn="l"/>
            <a:r>
              <a:rPr lang="en-US" altLang="zh-CN" b="0" i="0" dirty="0">
                <a:solidFill>
                  <a:srgbClr val="000000"/>
                </a:solidFill>
                <a:effectLst/>
                <a:latin typeface="-apple-system"/>
              </a:rPr>
              <a:t>C++ Primer Stanley B. Lippman, Josée Lajoie, Barbara E. Moo</a:t>
            </a:r>
          </a:p>
          <a:p>
            <a:pPr algn="l"/>
            <a:r>
              <a:rPr lang="en-US" altLang="zh-CN" b="0" i="0">
                <a:solidFill>
                  <a:srgbClr val="000000"/>
                </a:solidFill>
                <a:effectLst/>
                <a:latin typeface="-apple-system"/>
              </a:rPr>
              <a:t>C++ Reference https://en.cppreference.com/w/cpp/memor</a:t>
            </a:r>
          </a:p>
          <a:p>
            <a:endParaRPr lang="zh-CN" altLang="en-US"/>
          </a:p>
        </p:txBody>
      </p:sp>
    </p:spTree>
    <p:extLst>
      <p:ext uri="{BB962C8B-B14F-4D97-AF65-F5344CB8AC3E}">
        <p14:creationId xmlns:p14="http://schemas.microsoft.com/office/powerpoint/2010/main" val="26171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70B269-616C-3945-F236-E85EFD72F9CD}"/>
              </a:ext>
            </a:extLst>
          </p:cNvPr>
          <p:cNvSpPr>
            <a:spLocks noGrp="1"/>
          </p:cNvSpPr>
          <p:nvPr>
            <p:ph type="title"/>
          </p:nvPr>
        </p:nvSpPr>
        <p:spPr/>
        <p:txBody>
          <a:bodyPr/>
          <a:lstStyle/>
          <a:p>
            <a:r>
              <a:rPr lang="zh-CN" altLang="en-US" dirty="0"/>
              <a:t>研究背景</a:t>
            </a:r>
          </a:p>
        </p:txBody>
      </p:sp>
      <p:sp>
        <p:nvSpPr>
          <p:cNvPr id="3" name="内容占位符 2">
            <a:extLst>
              <a:ext uri="{FF2B5EF4-FFF2-40B4-BE49-F238E27FC236}">
                <a16:creationId xmlns:a16="http://schemas.microsoft.com/office/drawing/2014/main" id="{88A7121C-7BE0-2E90-AC63-7A240E59C6B9}"/>
              </a:ext>
            </a:extLst>
          </p:cNvPr>
          <p:cNvSpPr>
            <a:spLocks noGrp="1"/>
          </p:cNvSpPr>
          <p:nvPr>
            <p:ph idx="1"/>
          </p:nvPr>
        </p:nvSpPr>
        <p:spPr/>
        <p:txBody>
          <a:bodyPr/>
          <a:lstStyle/>
          <a:p>
            <a:pPr algn="l"/>
            <a:r>
              <a:rPr lang="zh-CN" altLang="en-US" b="1" i="0" dirty="0">
                <a:solidFill>
                  <a:srgbClr val="1F2328"/>
                </a:solidFill>
                <a:effectLst/>
                <a:latin typeface="-apple-system"/>
              </a:rPr>
              <a:t>内存安全</a:t>
            </a:r>
          </a:p>
          <a:p>
            <a:pPr marL="0" indent="0" algn="l">
              <a:buNone/>
            </a:pPr>
            <a:r>
              <a:rPr lang="zh-CN" altLang="en-US" b="0" i="0" dirty="0">
                <a:solidFill>
                  <a:srgbClr val="1F2328"/>
                </a:solidFill>
                <a:effectLst/>
                <a:latin typeface="-apple-system"/>
              </a:rPr>
              <a:t>内存安全</a:t>
            </a:r>
            <a:r>
              <a:rPr lang="en-US" altLang="zh-CN" b="0" i="0" dirty="0">
                <a:solidFill>
                  <a:srgbClr val="1F2328"/>
                </a:solidFill>
                <a:effectLst/>
                <a:latin typeface="-apple-system"/>
              </a:rPr>
              <a:t>(Memory Safety) </a:t>
            </a:r>
            <a:r>
              <a:rPr lang="zh-CN" altLang="en-US" b="0" i="0" dirty="0">
                <a:solidFill>
                  <a:srgbClr val="1F2328"/>
                </a:solidFill>
                <a:effectLst/>
                <a:latin typeface="-apple-system"/>
              </a:rPr>
              <a:t>指的是程序在运行时能够有效地管理内存，避免出现内存相关的错误和漏洞，从而确保程序的稳定性和安全性。</a:t>
            </a:r>
          </a:p>
          <a:p>
            <a:pPr algn="l"/>
            <a:r>
              <a:rPr lang="zh-CN" altLang="en-US" b="1" i="0" dirty="0">
                <a:solidFill>
                  <a:srgbClr val="1F2328"/>
                </a:solidFill>
                <a:effectLst/>
                <a:latin typeface="-apple-system"/>
              </a:rPr>
              <a:t>为什么选择</a:t>
            </a:r>
            <a:r>
              <a:rPr lang="en-US" altLang="zh-CN" b="1" i="0" dirty="0">
                <a:solidFill>
                  <a:srgbClr val="1F2328"/>
                </a:solidFill>
                <a:effectLst/>
                <a:latin typeface="-apple-system"/>
              </a:rPr>
              <a:t>C++</a:t>
            </a:r>
            <a:r>
              <a:rPr lang="zh-CN" altLang="en-US" b="1" i="0" dirty="0">
                <a:solidFill>
                  <a:srgbClr val="1F2328"/>
                </a:solidFill>
                <a:effectLst/>
                <a:latin typeface="-apple-system"/>
              </a:rPr>
              <a:t>和</a:t>
            </a:r>
            <a:r>
              <a:rPr lang="en-US" altLang="zh-CN" b="1" i="0" dirty="0">
                <a:solidFill>
                  <a:srgbClr val="1F2328"/>
                </a:solidFill>
                <a:effectLst/>
                <a:latin typeface="-apple-system"/>
              </a:rPr>
              <a:t>Python</a:t>
            </a:r>
            <a:r>
              <a:rPr lang="zh-CN" altLang="en-US" b="1" i="0" dirty="0">
                <a:solidFill>
                  <a:srgbClr val="1F2328"/>
                </a:solidFill>
                <a:effectLst/>
                <a:latin typeface="-apple-system"/>
              </a:rPr>
              <a:t>作为研究对象</a:t>
            </a:r>
          </a:p>
          <a:p>
            <a:pPr marL="0" indent="0" algn="l">
              <a:buNone/>
            </a:pPr>
            <a:r>
              <a:rPr lang="en-US" altLang="zh-CN" b="0" i="0" dirty="0">
                <a:solidFill>
                  <a:srgbClr val="1F2328"/>
                </a:solidFill>
                <a:effectLst/>
                <a:latin typeface="-apple-system"/>
              </a:rPr>
              <a:t>Python3</a:t>
            </a:r>
            <a:r>
              <a:rPr lang="zh-CN" altLang="en-US" b="0" i="0" dirty="0">
                <a:solidFill>
                  <a:srgbClr val="1F2328"/>
                </a:solidFill>
                <a:effectLst/>
                <a:latin typeface="-apple-system"/>
              </a:rPr>
              <a:t>和</a:t>
            </a:r>
            <a:r>
              <a:rPr lang="en-US" altLang="zh-CN" b="0" i="0" dirty="0">
                <a:solidFill>
                  <a:srgbClr val="1F2328"/>
                </a:solidFill>
                <a:effectLst/>
                <a:latin typeface="-apple-system"/>
              </a:rPr>
              <a:t>C++</a:t>
            </a:r>
            <a:r>
              <a:rPr lang="zh-CN" altLang="en-US" b="0" i="0" dirty="0">
                <a:solidFill>
                  <a:srgbClr val="1F2328"/>
                </a:solidFill>
                <a:effectLst/>
                <a:latin typeface="-apple-system"/>
              </a:rPr>
              <a:t>是两种广泛使用的编程语言，但是它们在内存管理和安全性方面的设计理念不同。</a:t>
            </a:r>
          </a:p>
          <a:p>
            <a:endParaRPr lang="zh-CN" altLang="en-US" dirty="0"/>
          </a:p>
        </p:txBody>
      </p:sp>
    </p:spTree>
    <p:extLst>
      <p:ext uri="{BB962C8B-B14F-4D97-AF65-F5344CB8AC3E}">
        <p14:creationId xmlns:p14="http://schemas.microsoft.com/office/powerpoint/2010/main" val="3294230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C998EB-7262-A764-0B86-C953988D6326}"/>
              </a:ext>
            </a:extLst>
          </p:cNvPr>
          <p:cNvSpPr>
            <a:spLocks noGrp="1"/>
          </p:cNvSpPr>
          <p:nvPr>
            <p:ph type="title"/>
          </p:nvPr>
        </p:nvSpPr>
        <p:spPr/>
        <p:txBody>
          <a:bodyPr/>
          <a:lstStyle/>
          <a:p>
            <a:r>
              <a:rPr lang="zh-CN" altLang="en-US" b="1" i="0" dirty="0">
                <a:solidFill>
                  <a:srgbClr val="1F2328"/>
                </a:solidFill>
                <a:effectLst/>
                <a:latin typeface="-apple-system"/>
              </a:rPr>
              <a:t>内存管理机制</a:t>
            </a:r>
            <a:endParaRPr lang="zh-CN" altLang="en-US" dirty="0"/>
          </a:p>
        </p:txBody>
      </p:sp>
      <p:sp>
        <p:nvSpPr>
          <p:cNvPr id="3" name="内容占位符 2">
            <a:extLst>
              <a:ext uri="{FF2B5EF4-FFF2-40B4-BE49-F238E27FC236}">
                <a16:creationId xmlns:a16="http://schemas.microsoft.com/office/drawing/2014/main" id="{A52D5213-621C-E3AD-F4B6-8D83E64C0CC5}"/>
              </a:ext>
            </a:extLst>
          </p:cNvPr>
          <p:cNvSpPr>
            <a:spLocks noGrp="1"/>
          </p:cNvSpPr>
          <p:nvPr>
            <p:ph idx="1"/>
          </p:nvPr>
        </p:nvSpPr>
        <p:spPr/>
        <p:txBody>
          <a:bodyPr/>
          <a:lstStyle/>
          <a:p>
            <a:pPr algn="l"/>
            <a:r>
              <a:rPr lang="zh-CN" altLang="en-US" b="0" i="0" dirty="0">
                <a:solidFill>
                  <a:srgbClr val="1F2328"/>
                </a:solidFill>
                <a:effectLst/>
                <a:latin typeface="-apple-system"/>
              </a:rPr>
              <a:t>两者有许多相同之处</a:t>
            </a:r>
            <a:r>
              <a:rPr lang="en-US" altLang="zh-CN" b="0" i="0" dirty="0">
                <a:solidFill>
                  <a:srgbClr val="1F2328"/>
                </a:solidFill>
                <a:effectLst/>
                <a:latin typeface="-apple-system"/>
              </a:rPr>
              <a:t>,</a:t>
            </a:r>
            <a:r>
              <a:rPr lang="zh-CN" altLang="en-US" b="0" i="0" dirty="0">
                <a:solidFill>
                  <a:srgbClr val="1F2328"/>
                </a:solidFill>
                <a:effectLst/>
                <a:latin typeface="-apple-system"/>
              </a:rPr>
              <a:t>如均使用了内存池</a:t>
            </a:r>
            <a:r>
              <a:rPr lang="en-US" altLang="zh-CN" b="0" i="0" dirty="0">
                <a:solidFill>
                  <a:srgbClr val="1F2328"/>
                </a:solidFill>
                <a:effectLst/>
                <a:latin typeface="-apple-system"/>
              </a:rPr>
              <a:t>(Memory Pool)</a:t>
            </a:r>
            <a:r>
              <a:rPr lang="zh-CN" altLang="en-US" b="0" i="0" dirty="0">
                <a:solidFill>
                  <a:srgbClr val="1F2328"/>
                </a:solidFill>
                <a:effectLst/>
                <a:latin typeface="-apple-system"/>
              </a:rPr>
              <a:t>这一技术</a:t>
            </a:r>
            <a:r>
              <a:rPr lang="en-US" altLang="zh-CN" b="0" i="0" dirty="0">
                <a:solidFill>
                  <a:srgbClr val="1F2328"/>
                </a:solidFill>
                <a:effectLst/>
                <a:latin typeface="-apple-system"/>
              </a:rPr>
              <a:t>.</a:t>
            </a:r>
            <a:r>
              <a:rPr lang="zh-CN" altLang="en-US" b="0" dirty="0">
                <a:solidFill>
                  <a:srgbClr val="1F2328"/>
                </a:solidFill>
                <a:effectLst/>
                <a:latin typeface="-apple-system"/>
              </a:rPr>
              <a:t> </a:t>
            </a:r>
            <a:endParaRPr lang="en-US" altLang="zh-CN" b="0" dirty="0">
              <a:solidFill>
                <a:srgbClr val="1F2328"/>
              </a:solidFill>
              <a:effectLst/>
              <a:latin typeface="-apple-system"/>
            </a:endParaRPr>
          </a:p>
          <a:p>
            <a:pPr algn="l"/>
            <a:endParaRPr lang="en-US" altLang="zh-CN" i="0" dirty="0">
              <a:solidFill>
                <a:srgbClr val="1F2328"/>
              </a:solidFill>
              <a:latin typeface="-apple-system"/>
            </a:endParaRPr>
          </a:p>
          <a:p>
            <a:pPr algn="l"/>
            <a:endParaRPr lang="en-US" altLang="zh-CN" b="0" dirty="0">
              <a:solidFill>
                <a:srgbClr val="1F2328"/>
              </a:solidFill>
              <a:effectLst/>
              <a:latin typeface="-apple-system"/>
            </a:endParaRPr>
          </a:p>
          <a:p>
            <a:pPr algn="l"/>
            <a:r>
              <a:rPr lang="zh-CN" altLang="en-US" b="0" i="0" dirty="0">
                <a:solidFill>
                  <a:srgbClr val="1F2328"/>
                </a:solidFill>
                <a:effectLst/>
                <a:latin typeface="-apple-system"/>
              </a:rPr>
              <a:t>我们更多关注两者的不同之处</a:t>
            </a:r>
            <a:r>
              <a:rPr lang="en-US" altLang="zh-CN" b="0" i="0" dirty="0">
                <a:solidFill>
                  <a:srgbClr val="1F2328"/>
                </a:solidFill>
                <a:effectLst/>
                <a:latin typeface="-apple-system"/>
              </a:rPr>
              <a:t>,</a:t>
            </a:r>
            <a:r>
              <a:rPr lang="zh-CN" altLang="en-US" b="0" i="0" dirty="0">
                <a:solidFill>
                  <a:srgbClr val="1F2328"/>
                </a:solidFill>
                <a:effectLst/>
                <a:latin typeface="-apple-system"/>
              </a:rPr>
              <a:t>这样有利于我们比较出它们的差异</a:t>
            </a:r>
            <a:r>
              <a:rPr lang="en-US" altLang="zh-CN" b="0" i="0" dirty="0">
                <a:solidFill>
                  <a:srgbClr val="1F2328"/>
                </a:solidFill>
                <a:effectLst/>
                <a:latin typeface="-apple-system"/>
              </a:rPr>
              <a:t>.</a:t>
            </a:r>
          </a:p>
          <a:p>
            <a:endParaRPr lang="zh-CN" altLang="en-US" dirty="0"/>
          </a:p>
        </p:txBody>
      </p:sp>
    </p:spTree>
    <p:extLst>
      <p:ext uri="{BB962C8B-B14F-4D97-AF65-F5344CB8AC3E}">
        <p14:creationId xmlns:p14="http://schemas.microsoft.com/office/powerpoint/2010/main" val="51251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0323D8-7F1F-F47D-64E6-8FBE6F8B5E1D}"/>
              </a:ext>
            </a:extLst>
          </p:cNvPr>
          <p:cNvSpPr>
            <a:spLocks noGrp="1"/>
          </p:cNvSpPr>
          <p:nvPr>
            <p:ph type="title"/>
          </p:nvPr>
        </p:nvSpPr>
        <p:spPr/>
        <p:txBody>
          <a:bodyPr/>
          <a:lstStyle/>
          <a:p>
            <a:r>
              <a:rPr lang="zh-CN" altLang="en-US" dirty="0"/>
              <a:t>总体比较</a:t>
            </a:r>
          </a:p>
        </p:txBody>
      </p:sp>
      <p:graphicFrame>
        <p:nvGraphicFramePr>
          <p:cNvPr id="4" name="内容占位符 3">
            <a:extLst>
              <a:ext uri="{FF2B5EF4-FFF2-40B4-BE49-F238E27FC236}">
                <a16:creationId xmlns:a16="http://schemas.microsoft.com/office/drawing/2014/main" id="{008D2E75-8516-15AD-CF6A-43ADE9D7ABCE}"/>
              </a:ext>
            </a:extLst>
          </p:cNvPr>
          <p:cNvGraphicFramePr>
            <a:graphicFrameLocks noGrp="1"/>
          </p:cNvGraphicFramePr>
          <p:nvPr>
            <p:ph idx="1"/>
            <p:extLst>
              <p:ext uri="{D42A27DB-BD31-4B8C-83A1-F6EECF244321}">
                <p14:modId xmlns:p14="http://schemas.microsoft.com/office/powerpoint/2010/main" val="2431392221"/>
              </p:ext>
            </p:extLst>
          </p:nvPr>
        </p:nvGraphicFramePr>
        <p:xfrm>
          <a:off x="838200" y="1825624"/>
          <a:ext cx="10515597" cy="3908112"/>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189678988"/>
                    </a:ext>
                  </a:extLst>
                </a:gridCol>
                <a:gridCol w="3505199">
                  <a:extLst>
                    <a:ext uri="{9D8B030D-6E8A-4147-A177-3AD203B41FA5}">
                      <a16:colId xmlns:a16="http://schemas.microsoft.com/office/drawing/2014/main" val="1958111123"/>
                    </a:ext>
                  </a:extLst>
                </a:gridCol>
                <a:gridCol w="3505199">
                  <a:extLst>
                    <a:ext uri="{9D8B030D-6E8A-4147-A177-3AD203B41FA5}">
                      <a16:colId xmlns:a16="http://schemas.microsoft.com/office/drawing/2014/main" val="2058659425"/>
                    </a:ext>
                  </a:extLst>
                </a:gridCol>
              </a:tblGrid>
              <a:tr h="727786">
                <a:tc>
                  <a:txBody>
                    <a:bodyPr/>
                    <a:lstStyle/>
                    <a:p>
                      <a:pPr algn="l"/>
                      <a:r>
                        <a:rPr lang="zh-CN" altLang="en-US" dirty="0">
                          <a:effectLst/>
                        </a:rPr>
                        <a:t>语言类别</a:t>
                      </a:r>
                    </a:p>
                  </a:txBody>
                  <a:tcPr marL="82550" marR="82550" marT="38100" marB="38100" anchor="ctr"/>
                </a:tc>
                <a:tc>
                  <a:txBody>
                    <a:bodyPr/>
                    <a:lstStyle/>
                    <a:p>
                      <a:pPr algn="l"/>
                      <a:r>
                        <a:rPr lang="en-US">
                          <a:effectLst/>
                        </a:rPr>
                        <a:t>Python</a:t>
                      </a:r>
                    </a:p>
                  </a:txBody>
                  <a:tcPr marL="82550" marR="82550" marT="38100" marB="38100" anchor="ctr"/>
                </a:tc>
                <a:tc>
                  <a:txBody>
                    <a:bodyPr/>
                    <a:lstStyle/>
                    <a:p>
                      <a:pPr algn="l"/>
                      <a:r>
                        <a:rPr lang="en-US">
                          <a:effectLst/>
                        </a:rPr>
                        <a:t>C++</a:t>
                      </a:r>
                    </a:p>
                  </a:txBody>
                  <a:tcPr marL="82550" marR="82550" marT="38100" marB="38100" anchor="ctr"/>
                </a:tc>
                <a:extLst>
                  <a:ext uri="{0D108BD9-81ED-4DB2-BD59-A6C34878D82A}">
                    <a16:rowId xmlns:a16="http://schemas.microsoft.com/office/drawing/2014/main" val="3898898425"/>
                  </a:ext>
                </a:extLst>
              </a:tr>
              <a:tr h="727786">
                <a:tc>
                  <a:txBody>
                    <a:bodyPr/>
                    <a:lstStyle/>
                    <a:p>
                      <a:r>
                        <a:rPr lang="zh-CN" altLang="en-US">
                          <a:effectLst/>
                        </a:rPr>
                        <a:t>内存分配与释放</a:t>
                      </a:r>
                    </a:p>
                  </a:txBody>
                  <a:tcPr marL="82550" marR="82550" marT="38100" marB="38100" anchor="ctr"/>
                </a:tc>
                <a:tc>
                  <a:txBody>
                    <a:bodyPr/>
                    <a:lstStyle/>
                    <a:p>
                      <a:r>
                        <a:rPr lang="en-US" altLang="zh-CN">
                          <a:effectLst/>
                        </a:rPr>
                        <a:t>C++</a:t>
                      </a:r>
                      <a:r>
                        <a:rPr lang="zh-CN" altLang="en-US">
                          <a:effectLst/>
                        </a:rPr>
                        <a:t>需要手动管理内存</a:t>
                      </a:r>
                    </a:p>
                  </a:txBody>
                  <a:tcPr marL="82550" marR="82550" marT="38100" marB="38100" anchor="ctr"/>
                </a:tc>
                <a:tc>
                  <a:txBody>
                    <a:bodyPr/>
                    <a:lstStyle/>
                    <a:p>
                      <a:r>
                        <a:rPr lang="en-US" altLang="zh-CN">
                          <a:effectLst/>
                        </a:rPr>
                        <a:t>Python</a:t>
                      </a:r>
                      <a:r>
                        <a:rPr lang="zh-CN" altLang="en-US">
                          <a:effectLst/>
                        </a:rPr>
                        <a:t>使用内置的内存管理机制</a:t>
                      </a:r>
                    </a:p>
                  </a:txBody>
                  <a:tcPr marL="82550" marR="82550" marT="38100" marB="38100" anchor="ctr"/>
                </a:tc>
                <a:extLst>
                  <a:ext uri="{0D108BD9-81ED-4DB2-BD59-A6C34878D82A}">
                    <a16:rowId xmlns:a16="http://schemas.microsoft.com/office/drawing/2014/main" val="135794681"/>
                  </a:ext>
                </a:extLst>
              </a:tr>
              <a:tr h="1226270">
                <a:tc>
                  <a:txBody>
                    <a:bodyPr/>
                    <a:lstStyle/>
                    <a:p>
                      <a:r>
                        <a:rPr lang="zh-CN" altLang="en-US">
                          <a:effectLst/>
                        </a:rPr>
                        <a:t>垃圾回收</a:t>
                      </a:r>
                    </a:p>
                  </a:txBody>
                  <a:tcPr marL="82550" marR="82550" marT="38100" marB="38100" anchor="ctr"/>
                </a:tc>
                <a:tc>
                  <a:txBody>
                    <a:bodyPr/>
                    <a:lstStyle/>
                    <a:p>
                      <a:r>
                        <a:rPr lang="en-US" altLang="zh-CN">
                          <a:effectLst/>
                        </a:rPr>
                        <a:t>C++</a:t>
                      </a:r>
                      <a:r>
                        <a:rPr lang="zh-CN" altLang="en-US">
                          <a:effectLst/>
                        </a:rPr>
                        <a:t>没有内置的垃圾回收机制</a:t>
                      </a:r>
                    </a:p>
                  </a:txBody>
                  <a:tcPr marL="82550" marR="82550" marT="38100" marB="38100" anchor="ctr"/>
                </a:tc>
                <a:tc>
                  <a:txBody>
                    <a:bodyPr/>
                    <a:lstStyle/>
                    <a:p>
                      <a:r>
                        <a:rPr lang="en-US" altLang="zh-CN">
                          <a:effectLst/>
                        </a:rPr>
                        <a:t>Python</a:t>
                      </a:r>
                      <a:r>
                        <a:rPr lang="zh-CN" altLang="en-US">
                          <a:effectLst/>
                        </a:rPr>
                        <a:t>使用引用计数和循环垃圾回收机制</a:t>
                      </a:r>
                    </a:p>
                  </a:txBody>
                  <a:tcPr marL="82550" marR="82550" marT="38100" marB="38100" anchor="ctr"/>
                </a:tc>
                <a:extLst>
                  <a:ext uri="{0D108BD9-81ED-4DB2-BD59-A6C34878D82A}">
                    <a16:rowId xmlns:a16="http://schemas.microsoft.com/office/drawing/2014/main" val="944834533"/>
                  </a:ext>
                </a:extLst>
              </a:tr>
              <a:tr h="1226270">
                <a:tc>
                  <a:txBody>
                    <a:bodyPr/>
                    <a:lstStyle/>
                    <a:p>
                      <a:r>
                        <a:rPr lang="zh-CN" altLang="en-US" dirty="0">
                          <a:effectLst/>
                        </a:rPr>
                        <a:t>开发者控制</a:t>
                      </a:r>
                    </a:p>
                  </a:txBody>
                  <a:tcPr marL="82550" marR="82550" marT="38100" marB="38100" anchor="ctr"/>
                </a:tc>
                <a:tc>
                  <a:txBody>
                    <a:bodyPr/>
                    <a:lstStyle/>
                    <a:p>
                      <a:r>
                        <a:rPr lang="en-US" altLang="zh-CN">
                          <a:effectLst/>
                        </a:rPr>
                        <a:t>C++</a:t>
                      </a:r>
                      <a:r>
                        <a:rPr lang="zh-CN" altLang="en-US">
                          <a:effectLst/>
                        </a:rPr>
                        <a:t>允许使用指针</a:t>
                      </a:r>
                      <a:r>
                        <a:rPr lang="en-US" altLang="zh-CN">
                          <a:effectLst/>
                        </a:rPr>
                        <a:t>,</a:t>
                      </a:r>
                      <a:r>
                        <a:rPr lang="zh-CN" altLang="en-US">
                          <a:effectLst/>
                        </a:rPr>
                        <a:t>可以优化内存使用</a:t>
                      </a:r>
                    </a:p>
                  </a:txBody>
                  <a:tcPr marL="82550" marR="82550" marT="38100" marB="38100" anchor="ctr"/>
                </a:tc>
                <a:tc>
                  <a:txBody>
                    <a:bodyPr/>
                    <a:lstStyle/>
                    <a:p>
                      <a:r>
                        <a:rPr lang="en-US" altLang="zh-CN" dirty="0">
                          <a:effectLst/>
                        </a:rPr>
                        <a:t>Python</a:t>
                      </a:r>
                      <a:r>
                        <a:rPr lang="zh-CN" altLang="en-US" dirty="0">
                          <a:effectLst/>
                        </a:rPr>
                        <a:t>在创建和销毁大量对象时会有额外的性能开销</a:t>
                      </a:r>
                    </a:p>
                  </a:txBody>
                  <a:tcPr marL="82550" marR="82550" marT="38100" marB="38100" anchor="ctr"/>
                </a:tc>
                <a:extLst>
                  <a:ext uri="{0D108BD9-81ED-4DB2-BD59-A6C34878D82A}">
                    <a16:rowId xmlns:a16="http://schemas.microsoft.com/office/drawing/2014/main" val="1087625865"/>
                  </a:ext>
                </a:extLst>
              </a:tr>
            </a:tbl>
          </a:graphicData>
        </a:graphic>
      </p:graphicFrame>
    </p:spTree>
    <p:extLst>
      <p:ext uri="{BB962C8B-B14F-4D97-AF65-F5344CB8AC3E}">
        <p14:creationId xmlns:p14="http://schemas.microsoft.com/office/powerpoint/2010/main" val="4223281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6ACBCE-40A8-3871-1D29-B166989A0D23}"/>
              </a:ext>
            </a:extLst>
          </p:cNvPr>
          <p:cNvSpPr>
            <a:spLocks noGrp="1"/>
          </p:cNvSpPr>
          <p:nvPr>
            <p:ph type="title"/>
          </p:nvPr>
        </p:nvSpPr>
        <p:spPr/>
        <p:txBody>
          <a:bodyPr/>
          <a:lstStyle/>
          <a:p>
            <a:r>
              <a:rPr lang="en-US" altLang="zh-CN" b="1" i="0" dirty="0">
                <a:solidFill>
                  <a:srgbClr val="1F2328"/>
                </a:solidFill>
                <a:effectLst/>
                <a:latin typeface="-apple-system"/>
              </a:rPr>
              <a:t>Python</a:t>
            </a:r>
            <a:r>
              <a:rPr lang="zh-CN" altLang="en-US" b="1" i="0" dirty="0">
                <a:solidFill>
                  <a:srgbClr val="1F2328"/>
                </a:solidFill>
                <a:effectLst/>
                <a:latin typeface="-apple-system"/>
              </a:rPr>
              <a:t>的内存管理</a:t>
            </a:r>
            <a:endParaRPr lang="zh-CN" altLang="en-US" dirty="0"/>
          </a:p>
        </p:txBody>
      </p:sp>
      <p:sp>
        <p:nvSpPr>
          <p:cNvPr id="3" name="内容占位符 2">
            <a:extLst>
              <a:ext uri="{FF2B5EF4-FFF2-40B4-BE49-F238E27FC236}">
                <a16:creationId xmlns:a16="http://schemas.microsoft.com/office/drawing/2014/main" id="{D1420634-35EE-282B-B575-126B6F297048}"/>
              </a:ext>
            </a:extLst>
          </p:cNvPr>
          <p:cNvSpPr>
            <a:spLocks noGrp="1"/>
          </p:cNvSpPr>
          <p:nvPr>
            <p:ph idx="1"/>
          </p:nvPr>
        </p:nvSpPr>
        <p:spPr/>
        <p:txBody>
          <a:bodyPr/>
          <a:lstStyle/>
          <a:p>
            <a:pPr marL="0" indent="0">
              <a:buNone/>
            </a:pPr>
            <a:r>
              <a:rPr lang="en-US" altLang="zh-CN" b="0" i="0" dirty="0">
                <a:solidFill>
                  <a:srgbClr val="1F2328"/>
                </a:solidFill>
                <a:effectLst/>
                <a:latin typeface="-apple-system"/>
              </a:rPr>
              <a:t>Python </a:t>
            </a:r>
            <a:r>
              <a:rPr lang="zh-CN" altLang="en-US" b="0" i="0" dirty="0">
                <a:solidFill>
                  <a:srgbClr val="1F2328"/>
                </a:solidFill>
                <a:effectLst/>
                <a:latin typeface="-apple-system"/>
              </a:rPr>
              <a:t>的垃圾回收机制以</a:t>
            </a:r>
            <a:r>
              <a:rPr lang="zh-CN" altLang="en-US" b="1" i="0" dirty="0">
                <a:solidFill>
                  <a:srgbClr val="1F2328"/>
                </a:solidFill>
                <a:effectLst/>
                <a:latin typeface="-apple-system"/>
              </a:rPr>
              <a:t>引用计数</a:t>
            </a:r>
            <a:r>
              <a:rPr lang="zh-CN" altLang="en-US" b="0" i="0" dirty="0">
                <a:solidFill>
                  <a:srgbClr val="1F2328"/>
                </a:solidFill>
                <a:effectLst/>
                <a:latin typeface="-apple-system"/>
              </a:rPr>
              <a:t>（</a:t>
            </a:r>
            <a:r>
              <a:rPr lang="en-US" altLang="zh-CN" b="0" i="0" dirty="0">
                <a:solidFill>
                  <a:srgbClr val="1F2328"/>
                </a:solidFill>
                <a:effectLst/>
                <a:latin typeface="-apple-system"/>
              </a:rPr>
              <a:t>Reference Counting</a:t>
            </a:r>
            <a:r>
              <a:rPr lang="zh-CN" altLang="en-US" b="0" i="0" dirty="0">
                <a:solidFill>
                  <a:srgbClr val="1F2328"/>
                </a:solidFill>
                <a:effectLst/>
                <a:latin typeface="-apple-system"/>
              </a:rPr>
              <a:t>）为主，在此基础上，通过</a:t>
            </a:r>
            <a:r>
              <a:rPr lang="zh-CN" altLang="en-US" b="1" i="0" dirty="0">
                <a:solidFill>
                  <a:srgbClr val="1F2328"/>
                </a:solidFill>
                <a:effectLst/>
                <a:latin typeface="-apple-system"/>
              </a:rPr>
              <a:t>标记</a:t>
            </a:r>
            <a:r>
              <a:rPr lang="en-US" altLang="zh-CN" b="1" i="0" dirty="0">
                <a:solidFill>
                  <a:srgbClr val="1F2328"/>
                </a:solidFill>
                <a:effectLst/>
                <a:latin typeface="-apple-system"/>
              </a:rPr>
              <a:t>-</a:t>
            </a:r>
            <a:r>
              <a:rPr lang="zh-CN" altLang="en-US" b="1" i="0" dirty="0">
                <a:solidFill>
                  <a:srgbClr val="1F2328"/>
                </a:solidFill>
                <a:effectLst/>
                <a:latin typeface="-apple-system"/>
              </a:rPr>
              <a:t>清除</a:t>
            </a:r>
            <a:r>
              <a:rPr lang="zh-CN" altLang="en-US" b="0" i="0" dirty="0">
                <a:solidFill>
                  <a:srgbClr val="1F2328"/>
                </a:solidFill>
                <a:effectLst/>
                <a:latin typeface="-apple-system"/>
              </a:rPr>
              <a:t>（</a:t>
            </a:r>
            <a:r>
              <a:rPr lang="en-US" altLang="zh-CN" b="0" i="0" dirty="0">
                <a:solidFill>
                  <a:srgbClr val="1F2328"/>
                </a:solidFill>
                <a:effectLst/>
                <a:latin typeface="-apple-system"/>
              </a:rPr>
              <a:t>mark and sweep</a:t>
            </a:r>
            <a:r>
              <a:rPr lang="zh-CN" altLang="en-US" b="0" i="0" dirty="0">
                <a:solidFill>
                  <a:srgbClr val="1F2328"/>
                </a:solidFill>
                <a:effectLst/>
                <a:latin typeface="-apple-system"/>
              </a:rPr>
              <a:t>）解决容器对象可能会产生的循环引用问题，通过</a:t>
            </a:r>
            <a:r>
              <a:rPr lang="zh-CN" altLang="en-US" b="1" i="0" dirty="0">
                <a:solidFill>
                  <a:srgbClr val="1F2328"/>
                </a:solidFill>
                <a:effectLst/>
                <a:latin typeface="-apple-system"/>
              </a:rPr>
              <a:t>分代回收</a:t>
            </a:r>
            <a:r>
              <a:rPr lang="zh-CN" altLang="en-US" b="0" i="0" dirty="0">
                <a:solidFill>
                  <a:srgbClr val="1F2328"/>
                </a:solidFill>
                <a:effectLst/>
                <a:latin typeface="-apple-system"/>
              </a:rPr>
              <a:t>（</a:t>
            </a:r>
            <a:r>
              <a:rPr lang="en-US" altLang="zh-CN" b="0" i="0" dirty="0">
                <a:solidFill>
                  <a:srgbClr val="1F2328"/>
                </a:solidFill>
                <a:effectLst/>
                <a:latin typeface="-apple-system"/>
              </a:rPr>
              <a:t>generation collection</a:t>
            </a:r>
            <a:r>
              <a:rPr lang="zh-CN" altLang="en-US" b="0" i="0" dirty="0">
                <a:solidFill>
                  <a:srgbClr val="1F2328"/>
                </a:solidFill>
                <a:effectLst/>
                <a:latin typeface="-apple-system"/>
              </a:rPr>
              <a:t>）以空间换时间的方法来提高垃圾回收效率</a:t>
            </a:r>
            <a:endParaRPr lang="zh-CN" altLang="en-US" dirty="0"/>
          </a:p>
        </p:txBody>
      </p:sp>
    </p:spTree>
    <p:extLst>
      <p:ext uri="{BB962C8B-B14F-4D97-AF65-F5344CB8AC3E}">
        <p14:creationId xmlns:p14="http://schemas.microsoft.com/office/powerpoint/2010/main" val="2845608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67E719-7F31-6D06-716B-B549323ED1BC}"/>
              </a:ext>
            </a:extLst>
          </p:cNvPr>
          <p:cNvSpPr>
            <a:spLocks noGrp="1"/>
          </p:cNvSpPr>
          <p:nvPr>
            <p:ph type="title"/>
          </p:nvPr>
        </p:nvSpPr>
        <p:spPr/>
        <p:txBody>
          <a:bodyPr/>
          <a:lstStyle/>
          <a:p>
            <a:r>
              <a:rPr lang="zh-CN" altLang="en-US" b="1" i="0" dirty="0">
                <a:solidFill>
                  <a:srgbClr val="1F2328"/>
                </a:solidFill>
                <a:effectLst/>
                <a:latin typeface="-apple-system"/>
              </a:rPr>
              <a:t>引用计数</a:t>
            </a:r>
            <a:endParaRPr lang="zh-CN" altLang="en-US" dirty="0"/>
          </a:p>
        </p:txBody>
      </p:sp>
      <p:sp>
        <p:nvSpPr>
          <p:cNvPr id="3" name="内容占位符 2">
            <a:extLst>
              <a:ext uri="{FF2B5EF4-FFF2-40B4-BE49-F238E27FC236}">
                <a16:creationId xmlns:a16="http://schemas.microsoft.com/office/drawing/2014/main" id="{473CE7B3-E6D3-70D0-2D96-04B055FA313C}"/>
              </a:ext>
            </a:extLst>
          </p:cNvPr>
          <p:cNvSpPr>
            <a:spLocks noGrp="1"/>
          </p:cNvSpPr>
          <p:nvPr>
            <p:ph idx="1"/>
          </p:nvPr>
        </p:nvSpPr>
        <p:spPr>
          <a:xfrm>
            <a:off x="838200" y="1825625"/>
            <a:ext cx="10515600" cy="1074972"/>
          </a:xfrm>
        </p:spPr>
        <p:txBody>
          <a:bodyPr/>
          <a:lstStyle/>
          <a:p>
            <a:pPr marL="0" indent="0">
              <a:buNone/>
            </a:pPr>
            <a:r>
              <a:rPr lang="zh-CN" altLang="en-US" b="0" i="0" dirty="0">
                <a:solidFill>
                  <a:srgbClr val="1F2328"/>
                </a:solidFill>
                <a:effectLst/>
                <a:latin typeface="-apple-system"/>
              </a:rPr>
              <a:t>引用计数器（</a:t>
            </a:r>
            <a:r>
              <a:rPr lang="en-US" altLang="zh-CN" b="0" i="0" dirty="0">
                <a:solidFill>
                  <a:srgbClr val="1F2328"/>
                </a:solidFill>
                <a:effectLst/>
                <a:latin typeface="-apple-system"/>
              </a:rPr>
              <a:t>Reference Counting</a:t>
            </a:r>
            <a:r>
              <a:rPr lang="zh-CN" altLang="en-US" b="0" i="0" dirty="0">
                <a:solidFill>
                  <a:srgbClr val="1F2328"/>
                </a:solidFill>
                <a:effectLst/>
                <a:latin typeface="-apple-system"/>
              </a:rPr>
              <a:t>）是 </a:t>
            </a:r>
            <a:r>
              <a:rPr lang="en-US" altLang="zh-CN" b="0" i="0" dirty="0">
                <a:solidFill>
                  <a:srgbClr val="1F2328"/>
                </a:solidFill>
                <a:effectLst/>
                <a:latin typeface="-apple-system"/>
              </a:rPr>
              <a:t>Python3 </a:t>
            </a:r>
            <a:r>
              <a:rPr lang="zh-CN" altLang="en-US" b="0" i="0" dirty="0">
                <a:solidFill>
                  <a:srgbClr val="1F2328"/>
                </a:solidFill>
                <a:effectLst/>
                <a:latin typeface="-apple-system"/>
              </a:rPr>
              <a:t>内存管理机制最核心的部分，它通过跟踪每个对象的引用数量来管理内存。 </a:t>
            </a:r>
            <a:endParaRPr lang="zh-CN" altLang="en-US" dirty="0"/>
          </a:p>
        </p:txBody>
      </p:sp>
      <p:pic>
        <p:nvPicPr>
          <p:cNvPr id="7" name="图片 6">
            <a:extLst>
              <a:ext uri="{FF2B5EF4-FFF2-40B4-BE49-F238E27FC236}">
                <a16:creationId xmlns:a16="http://schemas.microsoft.com/office/drawing/2014/main" id="{95D7D43A-4287-CAD6-134E-EB5C6BEBBB88}"/>
              </a:ext>
            </a:extLst>
          </p:cNvPr>
          <p:cNvPicPr>
            <a:picLocks noChangeAspect="1"/>
          </p:cNvPicPr>
          <p:nvPr/>
        </p:nvPicPr>
        <p:blipFill>
          <a:blip r:embed="rId2"/>
          <a:stretch>
            <a:fillRect/>
          </a:stretch>
        </p:blipFill>
        <p:spPr>
          <a:xfrm>
            <a:off x="1245279" y="3429000"/>
            <a:ext cx="10046216" cy="2406774"/>
          </a:xfrm>
          <a:prstGeom prst="rect">
            <a:avLst/>
          </a:prstGeom>
        </p:spPr>
      </p:pic>
    </p:spTree>
    <p:extLst>
      <p:ext uri="{BB962C8B-B14F-4D97-AF65-F5344CB8AC3E}">
        <p14:creationId xmlns:p14="http://schemas.microsoft.com/office/powerpoint/2010/main" val="4274052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59CEAA-4864-4E41-7D01-595A49DF5EC4}"/>
              </a:ext>
            </a:extLst>
          </p:cNvPr>
          <p:cNvSpPr>
            <a:spLocks noGrp="1"/>
          </p:cNvSpPr>
          <p:nvPr>
            <p:ph type="title"/>
          </p:nvPr>
        </p:nvSpPr>
        <p:spPr/>
        <p:txBody>
          <a:bodyPr/>
          <a:lstStyle/>
          <a:p>
            <a:r>
              <a:rPr lang="zh-CN" altLang="en-US" dirty="0"/>
              <a:t>引用计数</a:t>
            </a:r>
          </a:p>
        </p:txBody>
      </p:sp>
      <p:pic>
        <p:nvPicPr>
          <p:cNvPr id="7" name="图片 6">
            <a:extLst>
              <a:ext uri="{FF2B5EF4-FFF2-40B4-BE49-F238E27FC236}">
                <a16:creationId xmlns:a16="http://schemas.microsoft.com/office/drawing/2014/main" id="{246D4E8A-9EA1-8A28-E968-490E8C74FCF9}"/>
              </a:ext>
            </a:extLst>
          </p:cNvPr>
          <p:cNvPicPr>
            <a:picLocks noChangeAspect="1"/>
          </p:cNvPicPr>
          <p:nvPr/>
        </p:nvPicPr>
        <p:blipFill>
          <a:blip r:embed="rId2"/>
          <a:stretch>
            <a:fillRect/>
          </a:stretch>
        </p:blipFill>
        <p:spPr>
          <a:xfrm>
            <a:off x="5346391" y="365125"/>
            <a:ext cx="6007409" cy="5721644"/>
          </a:xfrm>
          <a:prstGeom prst="rect">
            <a:avLst/>
          </a:prstGeom>
        </p:spPr>
      </p:pic>
      <p:pic>
        <p:nvPicPr>
          <p:cNvPr id="9" name="图片 8">
            <a:extLst>
              <a:ext uri="{FF2B5EF4-FFF2-40B4-BE49-F238E27FC236}">
                <a16:creationId xmlns:a16="http://schemas.microsoft.com/office/drawing/2014/main" id="{77BD43F9-6659-9377-814A-27FDA83B1D64}"/>
              </a:ext>
            </a:extLst>
          </p:cNvPr>
          <p:cNvPicPr>
            <a:picLocks noChangeAspect="1"/>
          </p:cNvPicPr>
          <p:nvPr/>
        </p:nvPicPr>
        <p:blipFill>
          <a:blip r:embed="rId3"/>
          <a:stretch>
            <a:fillRect/>
          </a:stretch>
        </p:blipFill>
        <p:spPr>
          <a:xfrm>
            <a:off x="838200" y="2829051"/>
            <a:ext cx="2781443" cy="793791"/>
          </a:xfrm>
          <a:prstGeom prst="rect">
            <a:avLst/>
          </a:prstGeom>
        </p:spPr>
      </p:pic>
      <p:sp>
        <p:nvSpPr>
          <p:cNvPr id="10" name="文本框 9">
            <a:extLst>
              <a:ext uri="{FF2B5EF4-FFF2-40B4-BE49-F238E27FC236}">
                <a16:creationId xmlns:a16="http://schemas.microsoft.com/office/drawing/2014/main" id="{D11D1B05-396A-FDD4-3B06-3BEF473710BE}"/>
              </a:ext>
            </a:extLst>
          </p:cNvPr>
          <p:cNvSpPr txBox="1"/>
          <p:nvPr/>
        </p:nvSpPr>
        <p:spPr>
          <a:xfrm>
            <a:off x="897776" y="1924415"/>
            <a:ext cx="2684873" cy="369332"/>
          </a:xfrm>
          <a:prstGeom prst="rect">
            <a:avLst/>
          </a:prstGeom>
          <a:noFill/>
        </p:spPr>
        <p:txBody>
          <a:bodyPr wrap="square" rtlCol="0">
            <a:spAutoFit/>
          </a:bodyPr>
          <a:lstStyle/>
          <a:p>
            <a:r>
              <a:rPr lang="zh-CN" altLang="en-US" dirty="0"/>
              <a:t>输出结果</a:t>
            </a:r>
            <a:r>
              <a:rPr lang="en-US" altLang="zh-CN" dirty="0"/>
              <a:t>:</a:t>
            </a:r>
            <a:endParaRPr lang="zh-CN" altLang="en-US" dirty="0"/>
          </a:p>
        </p:txBody>
      </p:sp>
      <p:sp>
        <p:nvSpPr>
          <p:cNvPr id="11" name="文本框 10">
            <a:extLst>
              <a:ext uri="{FF2B5EF4-FFF2-40B4-BE49-F238E27FC236}">
                <a16:creationId xmlns:a16="http://schemas.microsoft.com/office/drawing/2014/main" id="{EB6301A4-E35A-9B73-DCAA-C4BC8C069014}"/>
              </a:ext>
            </a:extLst>
          </p:cNvPr>
          <p:cNvSpPr txBox="1"/>
          <p:nvPr/>
        </p:nvSpPr>
        <p:spPr>
          <a:xfrm>
            <a:off x="725774" y="4437088"/>
            <a:ext cx="3651354" cy="1200329"/>
          </a:xfrm>
          <a:prstGeom prst="rect">
            <a:avLst/>
          </a:prstGeom>
          <a:noFill/>
        </p:spPr>
        <p:txBody>
          <a:bodyPr wrap="square" rtlCol="0">
            <a:spAutoFit/>
          </a:bodyPr>
          <a:lstStyle/>
          <a:p>
            <a:r>
              <a:rPr lang="zh-CN" altLang="en-US" b="0" i="0" dirty="0">
                <a:solidFill>
                  <a:srgbClr val="000000"/>
                </a:solidFill>
                <a:effectLst/>
                <a:latin typeface="-apple-system"/>
              </a:rPr>
              <a:t>在程序的最后，</a:t>
            </a:r>
            <a:r>
              <a:rPr lang="en-US" altLang="zh-CN" b="0" i="0" dirty="0">
                <a:solidFill>
                  <a:srgbClr val="000000"/>
                </a:solidFill>
                <a:effectLst/>
                <a:latin typeface="-apple-system"/>
              </a:rPr>
              <a:t>node1 </a:t>
            </a:r>
            <a:r>
              <a:rPr lang="zh-CN" altLang="en-US" b="0" i="0" dirty="0">
                <a:solidFill>
                  <a:srgbClr val="000000"/>
                </a:solidFill>
                <a:effectLst/>
                <a:latin typeface="-apple-system"/>
              </a:rPr>
              <a:t>和 </a:t>
            </a:r>
            <a:r>
              <a:rPr lang="en-US" altLang="zh-CN" b="0" i="0" dirty="0">
                <a:solidFill>
                  <a:srgbClr val="000000"/>
                </a:solidFill>
                <a:effectLst/>
                <a:latin typeface="-apple-system"/>
              </a:rPr>
              <a:t>node2 </a:t>
            </a:r>
            <a:r>
              <a:rPr lang="zh-CN" altLang="en-US" b="0" i="0" dirty="0">
                <a:solidFill>
                  <a:srgbClr val="000000"/>
                </a:solidFill>
                <a:effectLst/>
                <a:latin typeface="-apple-system"/>
              </a:rPr>
              <a:t>的引用计数并没有降为</a:t>
            </a:r>
            <a:r>
              <a:rPr lang="en-US" altLang="zh-CN" b="0" i="0" dirty="0">
                <a:solidFill>
                  <a:srgbClr val="000000"/>
                </a:solidFill>
                <a:effectLst/>
                <a:latin typeface="-apple-system"/>
              </a:rPr>
              <a:t>0.</a:t>
            </a:r>
            <a:r>
              <a:rPr lang="zh-CN" altLang="en-US" b="0" i="0" dirty="0">
                <a:solidFill>
                  <a:srgbClr val="000000"/>
                </a:solidFill>
                <a:effectLst/>
                <a:latin typeface="-apple-system"/>
              </a:rPr>
              <a:t>因为它们之间存在循环引用，</a:t>
            </a:r>
            <a:r>
              <a:rPr lang="en-US" altLang="zh-CN" b="0" i="0" dirty="0">
                <a:solidFill>
                  <a:srgbClr val="000000"/>
                </a:solidFill>
                <a:effectLst/>
                <a:latin typeface="-apple-system"/>
              </a:rPr>
              <a:t>node1 </a:t>
            </a:r>
            <a:r>
              <a:rPr lang="zh-CN" altLang="en-US" b="0" i="0" dirty="0">
                <a:solidFill>
                  <a:srgbClr val="000000"/>
                </a:solidFill>
                <a:effectLst/>
                <a:latin typeface="-apple-system"/>
              </a:rPr>
              <a:t>引用 </a:t>
            </a:r>
            <a:r>
              <a:rPr lang="en-US" altLang="zh-CN" b="0" i="0" dirty="0">
                <a:solidFill>
                  <a:srgbClr val="000000"/>
                </a:solidFill>
                <a:effectLst/>
                <a:latin typeface="-apple-system"/>
              </a:rPr>
              <a:t>node2</a:t>
            </a:r>
            <a:r>
              <a:rPr lang="zh-CN" altLang="en-US" b="0" i="0" dirty="0">
                <a:solidFill>
                  <a:srgbClr val="000000"/>
                </a:solidFill>
                <a:effectLst/>
                <a:latin typeface="-apple-system"/>
              </a:rPr>
              <a:t>，</a:t>
            </a:r>
            <a:r>
              <a:rPr lang="en-US" altLang="zh-CN" b="0" i="0" dirty="0">
                <a:solidFill>
                  <a:srgbClr val="000000"/>
                </a:solidFill>
                <a:effectLst/>
                <a:latin typeface="-apple-system"/>
              </a:rPr>
              <a:t>node2 </a:t>
            </a:r>
            <a:r>
              <a:rPr lang="zh-CN" altLang="en-US" b="0" i="0" dirty="0">
                <a:solidFill>
                  <a:srgbClr val="000000"/>
                </a:solidFill>
                <a:effectLst/>
                <a:latin typeface="-apple-system"/>
              </a:rPr>
              <a:t>又引用 </a:t>
            </a:r>
            <a:r>
              <a:rPr lang="en-US" altLang="zh-CN" b="0" i="0" dirty="0">
                <a:solidFill>
                  <a:srgbClr val="000000"/>
                </a:solidFill>
                <a:effectLst/>
                <a:latin typeface="-apple-system"/>
              </a:rPr>
              <a:t>node1</a:t>
            </a:r>
            <a:endParaRPr lang="zh-CN" altLang="en-US" dirty="0"/>
          </a:p>
        </p:txBody>
      </p:sp>
    </p:spTree>
    <p:extLst>
      <p:ext uri="{BB962C8B-B14F-4D97-AF65-F5344CB8AC3E}">
        <p14:creationId xmlns:p14="http://schemas.microsoft.com/office/powerpoint/2010/main" val="3781914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9526A-795B-20D4-42B6-8CEC48C327D5}"/>
              </a:ext>
            </a:extLst>
          </p:cNvPr>
          <p:cNvSpPr>
            <a:spLocks noGrp="1"/>
          </p:cNvSpPr>
          <p:nvPr>
            <p:ph type="title"/>
          </p:nvPr>
        </p:nvSpPr>
        <p:spPr/>
        <p:txBody>
          <a:bodyPr/>
          <a:lstStyle/>
          <a:p>
            <a:r>
              <a:rPr lang="zh-CN" altLang="en-US" b="1" i="0" dirty="0">
                <a:solidFill>
                  <a:srgbClr val="000000"/>
                </a:solidFill>
                <a:effectLst/>
                <a:latin typeface="-apple-system"/>
              </a:rPr>
              <a:t>垃圾回收触发条件</a:t>
            </a:r>
            <a:endParaRPr lang="zh-CN" altLang="en-US" dirty="0"/>
          </a:p>
        </p:txBody>
      </p:sp>
      <p:sp>
        <p:nvSpPr>
          <p:cNvPr id="4" name="Rectangle 1">
            <a:extLst>
              <a:ext uri="{FF2B5EF4-FFF2-40B4-BE49-F238E27FC236}">
                <a16:creationId xmlns:a16="http://schemas.microsoft.com/office/drawing/2014/main" id="{5AB512A8-B72C-5BA9-4F41-3D2416B5B0F7}"/>
              </a:ext>
            </a:extLst>
          </p:cNvPr>
          <p:cNvSpPr>
            <a:spLocks noGrp="1" noChangeArrowheads="1"/>
          </p:cNvSpPr>
          <p:nvPr>
            <p:ph idx="1"/>
          </p:nvPr>
        </p:nvSpPr>
        <p:spPr bwMode="auto">
          <a:xfrm>
            <a:off x="838200" y="1690688"/>
            <a:ext cx="6413935"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a:ln>
                  <a:noFill/>
                </a:ln>
                <a:solidFill>
                  <a:srgbClr val="000000"/>
                </a:solidFill>
                <a:effectLst/>
                <a:latin typeface="Arial" panose="020B0604020202020204" pitchFamily="34" charset="0"/>
                <a:ea typeface="-apple-system"/>
              </a:rPr>
              <a:t>垃圾回收器会在以下情况触发:</a:t>
            </a:r>
            <a:endParaRPr kumimoji="0" lang="zh-CN" altLang="zh-CN"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zh-CN" b="0" i="0" u="none" strike="noStrike" cap="none" normalizeH="0" baseline="0" dirty="0">
                <a:ln>
                  <a:noFill/>
                </a:ln>
                <a:solidFill>
                  <a:srgbClr val="000000"/>
                </a:solidFill>
                <a:effectLst/>
                <a:latin typeface="Arial" panose="020B0604020202020204" pitchFamily="34" charset="0"/>
                <a:ea typeface="-apple-system"/>
              </a:rPr>
              <a:t>当第一代的对象数量达到一定阈值时。</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zh-CN" b="0" i="0" u="none" strike="noStrike" cap="none" normalizeH="0" baseline="0" dirty="0">
                <a:ln>
                  <a:noFill/>
                </a:ln>
                <a:solidFill>
                  <a:srgbClr val="000000"/>
                </a:solidFill>
                <a:effectLst/>
                <a:latin typeface="Arial" panose="020B0604020202020204" pitchFamily="34" charset="0"/>
                <a:ea typeface="-apple-system"/>
              </a:rPr>
              <a:t>当系统内存不足时。</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zh-CN" b="0" i="0" u="none" strike="noStrike" cap="none" normalizeH="0" baseline="0" dirty="0">
                <a:ln>
                  <a:noFill/>
                </a:ln>
                <a:solidFill>
                  <a:srgbClr val="000000"/>
                </a:solidFill>
                <a:effectLst/>
                <a:latin typeface="Arial" panose="020B0604020202020204" pitchFamily="34" charset="0"/>
                <a:ea typeface="-apple-system"/>
              </a:rPr>
              <a:t>手动触发（例如使用</a:t>
            </a:r>
            <a:r>
              <a:rPr kumimoji="0" lang="zh-CN" altLang="zh-CN" b="0" i="0" u="none" strike="noStrike" cap="none" normalizeH="0" baseline="0" dirty="0">
                <a:ln>
                  <a:noFill/>
                </a:ln>
                <a:solidFill>
                  <a:srgbClr val="C9AE75"/>
                </a:solidFill>
                <a:effectLst/>
                <a:latin typeface="Arial Unicode MS"/>
                <a:ea typeface="Menlo"/>
              </a:rPr>
              <a:t>gc.collect()</a:t>
            </a:r>
            <a:r>
              <a:rPr kumimoji="0" lang="zh-CN" altLang="zh-CN" b="0" i="0" u="none" strike="noStrike" cap="none" normalizeH="0" baseline="0" dirty="0">
                <a:ln>
                  <a:noFill/>
                </a:ln>
                <a:solidFill>
                  <a:srgbClr val="000000"/>
                </a:solidFill>
                <a:effectLst/>
                <a:ea typeface="-apple-system"/>
              </a:rPr>
              <a:t>）。</a:t>
            </a:r>
            <a:endParaRPr kumimoji="0" lang="zh-CN" altLang="zh-CN" b="0" i="0" u="none" strike="noStrike" cap="none" normalizeH="0" baseline="0" dirty="0">
              <a:ln>
                <a:noFill/>
              </a:ln>
              <a:solidFill>
                <a:srgbClr val="000000"/>
              </a:solidFill>
              <a:effectLst/>
              <a:latin typeface="Arial" panose="020B0604020202020204" pitchFamily="34" charset="0"/>
              <a:ea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5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3079845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TotalTime>
  <Words>988</Words>
  <Application>Microsoft Office PowerPoint</Application>
  <PresentationFormat>宽屏</PresentationFormat>
  <Paragraphs>96</Paragraphs>
  <Slides>24</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-apple-system</vt:lpstr>
      <vt:lpstr>Arial Unicode MS</vt:lpstr>
      <vt:lpstr>等线</vt:lpstr>
      <vt:lpstr>等线 Light</vt:lpstr>
      <vt:lpstr>Arial</vt:lpstr>
      <vt:lpstr>Office 主题​​</vt:lpstr>
      <vt:lpstr>C++和Python3内存安全性比较 </vt:lpstr>
      <vt:lpstr>目录</vt:lpstr>
      <vt:lpstr>研究背景</vt:lpstr>
      <vt:lpstr>内存管理机制</vt:lpstr>
      <vt:lpstr>总体比较</vt:lpstr>
      <vt:lpstr>Python的内存管理</vt:lpstr>
      <vt:lpstr>引用计数</vt:lpstr>
      <vt:lpstr>引用计数</vt:lpstr>
      <vt:lpstr>垃圾回收触发条件</vt:lpstr>
      <vt:lpstr>标记-清除算法(Mark-and-Sweep)</vt:lpstr>
      <vt:lpstr>标记清除算法</vt:lpstr>
      <vt:lpstr>分代收集(Generational Collection)</vt:lpstr>
      <vt:lpstr>分代收集</vt:lpstr>
      <vt:lpstr>复制(Copying)</vt:lpstr>
      <vt:lpstr>PowerPoint 演示文稿</vt:lpstr>
      <vt:lpstr>C++的内存管理</vt:lpstr>
      <vt:lpstr>内存分配</vt:lpstr>
      <vt:lpstr>智能指针</vt:lpstr>
      <vt:lpstr>智能指针</vt:lpstr>
      <vt:lpstr>C++中的内存问题</vt:lpstr>
      <vt:lpstr>缓冲区溢出</vt:lpstr>
      <vt:lpstr>Python3中的内存问题</vt:lpstr>
      <vt:lpstr>结论</vt:lpstr>
      <vt:lpstr>参考资料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wsy_mustard@163.com</dc:creator>
  <cp:lastModifiedBy>wsy_mustard@163.com</cp:lastModifiedBy>
  <cp:revision>1</cp:revision>
  <dcterms:created xsi:type="dcterms:W3CDTF">2024-12-16T15:45:07Z</dcterms:created>
  <dcterms:modified xsi:type="dcterms:W3CDTF">2024-12-16T16:05:48Z</dcterms:modified>
</cp:coreProperties>
</file>