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57" r:id="rId6"/>
    <p:sldId id="262" r:id="rId7"/>
    <p:sldId id="263" r:id="rId8"/>
    <p:sldId id="264" r:id="rId9"/>
    <p:sldId id="258" r:id="rId10"/>
    <p:sldId id="265" r:id="rId11"/>
    <p:sldId id="266" r:id="rId1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63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4572153402279554E-2"/>
          <c:y val="3.1220950415545876E-2"/>
          <c:w val="0.83318108634182675"/>
          <c:h val="0.8820624828501026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0.异或</c:v>
                </c:pt>
                <c:pt idx="1">
                  <c:v>1.加</c:v>
                </c:pt>
                <c:pt idx="2">
                  <c:v>2.减</c:v>
                </c:pt>
                <c:pt idx="3">
                  <c:v>3.乘</c:v>
                </c:pt>
                <c:pt idx="4">
                  <c:v>4.整除</c:v>
                </c:pt>
                <c:pt idx="5">
                  <c:v>5.取模</c:v>
                </c:pt>
                <c:pt idx="6">
                  <c:v>6.整除、取模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28</c:v>
                </c:pt>
                <c:pt idx="1">
                  <c:v>28</c:v>
                </c:pt>
                <c:pt idx="2">
                  <c:v>28</c:v>
                </c:pt>
                <c:pt idx="3">
                  <c:v>83</c:v>
                </c:pt>
                <c:pt idx="4">
                  <c:v>678</c:v>
                </c:pt>
                <c:pt idx="5">
                  <c:v>704</c:v>
                </c:pt>
                <c:pt idx="6">
                  <c:v>787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548-4232-A0E3-11E9886572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919145551"/>
        <c:axId val="1919151311"/>
      </c:barChart>
      <c:catAx>
        <c:axId val="1919145551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1919151311"/>
        <c:crosses val="autoZero"/>
        <c:auto val="1"/>
        <c:lblAlgn val="ctr"/>
        <c:lblOffset val="100"/>
        <c:noMultiLvlLbl val="0"/>
      </c:catAx>
      <c:valAx>
        <c:axId val="191915131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191914555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>
        <c:manualLayout>
          <c:layoutTarget val="inner"/>
          <c:xMode val="edge"/>
          <c:yMode val="edge"/>
          <c:x val="5.4502829724409452E-2"/>
          <c:y val="0.12290535736334102"/>
          <c:w val="0.89393467027559059"/>
          <c:h val="0.798222017856458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0.乘法对照</c:v>
                </c:pt>
                <c:pt idx="1">
                  <c:v>1.普通整除</c:v>
                </c:pt>
                <c:pt idx="2">
                  <c:v>2.编译器优化</c:v>
                </c:pt>
                <c:pt idx="3">
                  <c:v>3.优化版本二</c:v>
                </c:pt>
                <c:pt idx="4">
                  <c:v>4.优化版本三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83</c:v>
                </c:pt>
                <c:pt idx="1">
                  <c:v>729</c:v>
                </c:pt>
                <c:pt idx="2">
                  <c:v>251</c:v>
                </c:pt>
                <c:pt idx="3">
                  <c:v>139</c:v>
                </c:pt>
                <c:pt idx="4">
                  <c:v>278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A88-4140-A664-C2B6D8E7E54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54227855"/>
        <c:axId val="454236015"/>
      </c:barChart>
      <c:catAx>
        <c:axId val="45422785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454236015"/>
        <c:crosses val="autoZero"/>
        <c:auto val="1"/>
        <c:lblAlgn val="ctr"/>
        <c:lblOffset val="100"/>
        <c:noMultiLvlLbl val="0"/>
      </c:catAx>
      <c:valAx>
        <c:axId val="45423601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45422785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3E81413-9E1C-218A-BCEA-D4306396AE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5CC799AB-4D2B-1C58-A88A-582E998AF3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AAB992D-C4AB-1360-5A22-A7FBB3F91F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87D46-7E99-4FF9-BADB-29C44F536806}" type="datetimeFigureOut">
              <a:rPr lang="zh-CN" altLang="en-US" smtClean="0"/>
              <a:t>2024/12/20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6D55744-FFF6-C546-33AD-6096D33D15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45139E5-A501-CA4D-FA53-069A2659FE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D3B28-57CF-4202-80A0-598B81B367A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43809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44EB9AF-D3D7-BD4F-8A83-95D1B169A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781E59B6-BD93-2329-92B2-00C50432BA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320B6B5-35D4-1933-F385-48BCD233BE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87D46-7E99-4FF9-BADB-29C44F536806}" type="datetimeFigureOut">
              <a:rPr lang="zh-CN" altLang="en-US" smtClean="0"/>
              <a:t>2024/12/20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0882290-45FE-69F7-8B66-AB7C9BFFF5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39B761C-832D-DC42-E803-21BF9CB46D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D3B28-57CF-4202-80A0-598B81B367A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85020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A779C1F5-A891-2FE2-AEC8-3FD3FF6445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485138FB-39CD-84D8-59D5-70940C18A2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0444913-A5C5-0B02-2236-15719C32B0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87D46-7E99-4FF9-BADB-29C44F536806}" type="datetimeFigureOut">
              <a:rPr lang="zh-CN" altLang="en-US" smtClean="0"/>
              <a:t>2024/12/20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F4ADB8B-0D2C-A812-D6DA-D537A1106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F700FD1-166C-77DC-5D0D-5542B3953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D3B28-57CF-4202-80A0-598B81B367A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809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840E0AD-46D5-6339-AED1-A80ACFDAB7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97F8BEC-822D-3049-626F-7AB9A8A0E4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23E434F-F9AF-584D-5E69-17F9D270D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87D46-7E99-4FF9-BADB-29C44F536806}" type="datetimeFigureOut">
              <a:rPr lang="zh-CN" altLang="en-US" smtClean="0"/>
              <a:t>2024/12/20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AA1BBED-FADF-8204-EE85-B6AA7988A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ED0267C-8AF5-F9BA-EA4F-9842B2F42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D3B28-57CF-4202-80A0-598B81B367A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35990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5CAA164-2BE5-4159-B455-292B881320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B3E59CE-4817-F1D5-3DF9-383F4A4EF5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3E0A191-E08B-909F-443F-A8A07A8C9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87D46-7E99-4FF9-BADB-29C44F536806}" type="datetimeFigureOut">
              <a:rPr lang="zh-CN" altLang="en-US" smtClean="0"/>
              <a:t>2024/12/20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1FDDD7A-6629-E53D-F122-504C752928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2ED5AA2-0382-9D5D-661A-B57AD8C565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D3B28-57CF-4202-80A0-598B81B367A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58944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C7B4782-9CED-B564-BD68-71E464C49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13C5A83-E075-737C-C2FB-300F3952E5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A0463A72-311F-280D-A5BE-BD0740F861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4A2FE30E-513F-4394-C79E-1760F38E8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87D46-7E99-4FF9-BADB-29C44F536806}" type="datetimeFigureOut">
              <a:rPr lang="zh-CN" altLang="en-US" smtClean="0"/>
              <a:t>2024/12/20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34DF1532-BA80-C1A6-79BD-F7EDF62A2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F816FB5-7AA1-B99D-822C-BA94E0573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D3B28-57CF-4202-80A0-598B81B367A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24083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B8FC5E1-CDCC-0B7F-DB7F-7B94D7187F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2E13D4EB-2CC3-F26B-B2BB-85236EE63F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2AFAA8CC-8E3C-E805-6102-A796CC9CAA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79B6D93D-C300-B226-9BD1-DEFCFAB379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8A540A8D-A84A-5544-3F57-9127940AD2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5BFC18E5-C7F3-B47E-6135-FC0BBFDA25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87D46-7E99-4FF9-BADB-29C44F536806}" type="datetimeFigureOut">
              <a:rPr lang="zh-CN" altLang="en-US" smtClean="0"/>
              <a:t>2024/12/20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63B27A1F-C780-E97D-09CA-34AAC5ABAD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0C0C7BA8-43C5-55EB-A57B-FC9C269A2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D3B28-57CF-4202-80A0-598B81B367A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37530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B9B2A29-1BB4-816A-5CD4-82CCF12CF2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9624424F-ADA5-50F5-8BD3-8D6BC8746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87D46-7E99-4FF9-BADB-29C44F536806}" type="datetimeFigureOut">
              <a:rPr lang="zh-CN" altLang="en-US" smtClean="0"/>
              <a:t>2024/12/20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3ECA04FC-B1DF-D17B-E5FB-DC2141AA8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F2E4771D-46DE-8067-18BF-1F8825C2D2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D3B28-57CF-4202-80A0-598B81B367A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06184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34E5ED95-981C-4713-80C3-B91006AA3D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87D46-7E99-4FF9-BADB-29C44F536806}" type="datetimeFigureOut">
              <a:rPr lang="zh-CN" altLang="en-US" smtClean="0"/>
              <a:t>2024/12/20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18C038E3-1716-377A-BA41-08B5F236CB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32A3A66A-523B-048D-8DDA-39FEC69A1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D3B28-57CF-4202-80A0-598B81B367A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53057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B78BD26-4909-C705-63A1-150E7E000E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924C72C-2FDD-7E9D-DFC7-00C8B98D78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433989A9-ADDF-9D22-83EE-5FB934E539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08429B80-8DB0-5F45-3A3B-F33CE74EC1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87D46-7E99-4FF9-BADB-29C44F536806}" type="datetimeFigureOut">
              <a:rPr lang="zh-CN" altLang="en-US" smtClean="0"/>
              <a:t>2024/12/20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AE20C99E-9258-4853-D956-C2225ECC7B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F6BC6F55-8B82-3639-031E-439C4FCA15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D3B28-57CF-4202-80A0-598B81B367A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46822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FEB82C2-F1AB-DD6E-0F28-78170B2828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EED2E367-D7ED-4057-FE61-3FD6BCD720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50BE8911-46ED-DCE5-5B01-19301BDDCF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CF2FE022-F0B2-C33A-A392-73BEA5CE5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87D46-7E99-4FF9-BADB-29C44F536806}" type="datetimeFigureOut">
              <a:rPr lang="zh-CN" altLang="en-US" smtClean="0"/>
              <a:t>2024/12/20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0445FB84-0D59-3D09-E58D-92C5323380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CB2EAA02-8A9E-A5FF-F6F0-17A1F16770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D3B28-57CF-4202-80A0-598B81B367A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8555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D4C951D5-2A59-1344-D717-B6BDBDD7D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9017EA25-644A-1108-C91A-CF452A69DF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ED12E79-7DA7-7B12-FBC1-59F6BB315E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F87D46-7E99-4FF9-BADB-29C44F536806}" type="datetimeFigureOut">
              <a:rPr lang="zh-CN" altLang="en-US" smtClean="0"/>
              <a:t>2024/12/20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07F4B15-AAB4-1AA4-D1C8-97C27990E7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B502FD3-7E44-0D79-D586-B3EF1F3D5C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7D3B28-57CF-4202-80A0-598B81B367A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7344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CD83E67-3853-797D-63DF-6D2EFA50B0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088682"/>
            <a:ext cx="9144000" cy="1340318"/>
          </a:xfrm>
        </p:spPr>
        <p:txBody>
          <a:bodyPr>
            <a:normAutofit/>
          </a:bodyPr>
          <a:lstStyle/>
          <a:p>
            <a:pPr algn="ctr"/>
            <a:r>
              <a:rPr lang="en-US" altLang="zh-CN" sz="4200" dirty="0"/>
              <a:t>Barrett </a:t>
            </a:r>
            <a:r>
              <a:rPr lang="zh-CN" altLang="en-US" sz="4200" dirty="0"/>
              <a:t>模乘算法：</a:t>
            </a:r>
            <a:br>
              <a:rPr lang="en-US" altLang="zh-CN" sz="4200" dirty="0"/>
            </a:br>
            <a:r>
              <a:rPr lang="en-US" altLang="zh-CN" sz="4200" dirty="0"/>
              <a:t>C/C++</a:t>
            </a:r>
            <a:r>
              <a:rPr lang="zh-CN" altLang="en-US" sz="4200" dirty="0"/>
              <a:t>中整数除法的高效实现</a:t>
            </a:r>
          </a:p>
        </p:txBody>
      </p:sp>
      <p:sp>
        <p:nvSpPr>
          <p:cNvPr id="4" name="副标题 3">
            <a:extLst>
              <a:ext uri="{FF2B5EF4-FFF2-40B4-BE49-F238E27FC236}">
                <a16:creationId xmlns:a16="http://schemas.microsoft.com/office/drawing/2014/main" id="{095E2936-586B-8CD0-A893-D67CCB188C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97602"/>
            <a:ext cx="9144000" cy="1655762"/>
          </a:xfrm>
        </p:spPr>
        <p:txBody>
          <a:bodyPr>
            <a:normAutofit/>
          </a:bodyPr>
          <a:lstStyle/>
          <a:p>
            <a:r>
              <a:rPr lang="zh-CN" altLang="en-US" sz="2200" dirty="0"/>
              <a:t>南京大学   鲍辰睿</a:t>
            </a:r>
            <a:endParaRPr lang="en-US" altLang="zh-CN" sz="2200" dirty="0"/>
          </a:p>
          <a:p>
            <a:r>
              <a:rPr lang="en-US" altLang="zh-CN" sz="2200" dirty="0"/>
              <a:t>2024 </a:t>
            </a:r>
            <a:r>
              <a:rPr lang="zh-CN" altLang="en-US" sz="2200" dirty="0"/>
              <a:t>年 </a:t>
            </a:r>
            <a:r>
              <a:rPr lang="en-US" altLang="zh-CN" sz="2200" dirty="0"/>
              <a:t>12 </a:t>
            </a:r>
            <a:r>
              <a:rPr lang="zh-CN" altLang="en-US" sz="2200" dirty="0"/>
              <a:t>月</a:t>
            </a:r>
          </a:p>
        </p:txBody>
      </p:sp>
    </p:spTree>
    <p:extLst>
      <p:ext uri="{BB962C8B-B14F-4D97-AF65-F5344CB8AC3E}">
        <p14:creationId xmlns:p14="http://schemas.microsoft.com/office/powerpoint/2010/main" val="7854674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3579EA2-D20B-3530-FA42-534E1FB6DA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3200" b="1" dirty="0"/>
              <a:t>5. </a:t>
            </a:r>
            <a:r>
              <a:rPr lang="zh-CN" altLang="en-US" sz="3200" b="1" dirty="0"/>
              <a:t>总结</a:t>
            </a:r>
          </a:p>
        </p:txBody>
      </p:sp>
      <p:sp>
        <p:nvSpPr>
          <p:cNvPr id="5" name="内容占位符 4">
            <a:extLst>
              <a:ext uri="{FF2B5EF4-FFF2-40B4-BE49-F238E27FC236}">
                <a16:creationId xmlns:a16="http://schemas.microsoft.com/office/drawing/2014/main" id="{EF17BA59-49CE-A651-E7BA-7185A58095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457200">
              <a:lnSpc>
                <a:spcPct val="100000"/>
              </a:lnSpc>
              <a:buNone/>
            </a:pPr>
            <a:r>
              <a:rPr lang="zh-CN" altLang="en-US" sz="2200" b="0" dirty="0">
                <a:solidFill>
                  <a:srgbClr val="000000"/>
                </a:solidFill>
                <a:effectLst/>
                <a:latin typeface="FandolSong-Regular"/>
              </a:rPr>
              <a:t>在编程语言的各种基础运算中，整除、取模运算的开销尤其高昂。</a:t>
            </a:r>
            <a:endParaRPr lang="en-US" altLang="zh-CN" sz="2200" b="0" dirty="0">
              <a:solidFill>
                <a:srgbClr val="000000"/>
              </a:solidFill>
              <a:effectLst/>
              <a:latin typeface="FandolSong-Regular"/>
            </a:endParaRPr>
          </a:p>
          <a:p>
            <a:pPr marL="0" indent="457200">
              <a:lnSpc>
                <a:spcPct val="100000"/>
              </a:lnSpc>
              <a:buNone/>
            </a:pPr>
            <a:r>
              <a:rPr lang="zh-CN" altLang="en-US" sz="2200" b="0" dirty="0">
                <a:solidFill>
                  <a:srgbClr val="000000"/>
                </a:solidFill>
                <a:effectLst/>
                <a:latin typeface="FandolSong-Regular"/>
              </a:rPr>
              <a:t>作为注重性能的语言，</a:t>
            </a:r>
            <a:r>
              <a:rPr lang="en-US" altLang="zh-CN" sz="2200" b="0" dirty="0">
                <a:solidFill>
                  <a:srgbClr val="000000"/>
                </a:solidFill>
                <a:effectLst/>
                <a:latin typeface="LMRoman10-Regular"/>
              </a:rPr>
              <a:t>C </a:t>
            </a:r>
            <a:r>
              <a:rPr lang="zh-CN" altLang="en-US" sz="2200" b="0" dirty="0">
                <a:solidFill>
                  <a:srgbClr val="000000"/>
                </a:solidFill>
                <a:effectLst/>
                <a:latin typeface="FandolSong-Regular"/>
              </a:rPr>
              <a:t>和 </a:t>
            </a:r>
            <a:r>
              <a:rPr lang="en-US" altLang="zh-CN" sz="2200" b="0" dirty="0">
                <a:solidFill>
                  <a:srgbClr val="000000"/>
                </a:solidFill>
                <a:effectLst/>
                <a:latin typeface="LMRoman10-Regular"/>
              </a:rPr>
              <a:t>C++ </a:t>
            </a:r>
            <a:r>
              <a:rPr lang="zh-CN" altLang="en-US" sz="2200" b="0" dirty="0">
                <a:solidFill>
                  <a:srgbClr val="000000"/>
                </a:solidFill>
                <a:effectLst/>
                <a:latin typeface="FandolSong-Regular"/>
              </a:rPr>
              <a:t>内置了编译优化，基于 </a:t>
            </a:r>
            <a:r>
              <a:rPr lang="en-US" altLang="zh-CN" sz="2200" b="0" dirty="0">
                <a:solidFill>
                  <a:srgbClr val="000000"/>
                </a:solidFill>
                <a:effectLst/>
                <a:latin typeface="LMRoman10-Regular"/>
              </a:rPr>
              <a:t>Barrett </a:t>
            </a:r>
            <a:r>
              <a:rPr lang="zh-CN" altLang="en-US" sz="2200" b="0" dirty="0">
                <a:solidFill>
                  <a:srgbClr val="000000"/>
                </a:solidFill>
                <a:effectLst/>
                <a:latin typeface="FandolSong-Regular"/>
              </a:rPr>
              <a:t>模乘算法，将除数为常量的除法转化为乘法来计算，使其速度得到大幅提升。</a:t>
            </a:r>
            <a:endParaRPr lang="en-US" altLang="zh-CN" sz="2200" b="0" dirty="0">
              <a:solidFill>
                <a:srgbClr val="000000"/>
              </a:solidFill>
              <a:effectLst/>
              <a:latin typeface="FandolSong-Regular"/>
            </a:endParaRPr>
          </a:p>
          <a:p>
            <a:pPr marL="0" indent="457200">
              <a:lnSpc>
                <a:spcPct val="100000"/>
              </a:lnSpc>
              <a:buNone/>
            </a:pPr>
            <a:r>
              <a:rPr lang="zh-CN" altLang="en-US" sz="2200" b="0" dirty="0">
                <a:solidFill>
                  <a:srgbClr val="000000"/>
                </a:solidFill>
                <a:effectLst/>
                <a:latin typeface="FandolSong-Regular"/>
              </a:rPr>
              <a:t>对于编码者而言，</a:t>
            </a:r>
            <a:r>
              <a:rPr lang="en-US" altLang="zh-CN" sz="2200" b="0" dirty="0">
                <a:solidFill>
                  <a:srgbClr val="000000"/>
                </a:solidFill>
                <a:effectLst/>
                <a:latin typeface="LMRoman10-Regular"/>
              </a:rPr>
              <a:t>Barrett </a:t>
            </a:r>
            <a:r>
              <a:rPr lang="zh-CN" altLang="en-US" sz="2200" b="0" dirty="0">
                <a:solidFill>
                  <a:srgbClr val="000000"/>
                </a:solidFill>
                <a:effectLst/>
                <a:latin typeface="FandolSong-Regular"/>
              </a:rPr>
              <a:t>模乘算法原理简单、代码难度低，必要时可以手动实现，是一种性价比高、值得学习了解的技术。</a:t>
            </a:r>
            <a:endParaRPr lang="zh-CN" altLang="en-US" sz="2200" dirty="0"/>
          </a:p>
        </p:txBody>
      </p:sp>
      <p:cxnSp>
        <p:nvCxnSpPr>
          <p:cNvPr id="3" name="直接连接符 2">
            <a:extLst>
              <a:ext uri="{FF2B5EF4-FFF2-40B4-BE49-F238E27FC236}">
                <a16:creationId xmlns:a16="http://schemas.microsoft.com/office/drawing/2014/main" id="{1A5C8552-94FA-628C-2F93-5BE3546BA85D}"/>
              </a:ext>
            </a:extLst>
          </p:cNvPr>
          <p:cNvCxnSpPr>
            <a:cxnSpLocks/>
          </p:cNvCxnSpPr>
          <p:nvPr/>
        </p:nvCxnSpPr>
        <p:spPr>
          <a:xfrm>
            <a:off x="0" y="1309036"/>
            <a:ext cx="55152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59874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>
            <a:extLst>
              <a:ext uri="{FF2B5EF4-FFF2-40B4-BE49-F238E27FC236}">
                <a16:creationId xmlns:a16="http://schemas.microsoft.com/office/drawing/2014/main" id="{CDF3514E-BD42-E443-DF25-EF1987C59F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7746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zh-CN" altLang="en-US" sz="4200" dirty="0"/>
              <a:t>谢谢观看</a:t>
            </a:r>
          </a:p>
        </p:txBody>
      </p:sp>
    </p:spTree>
    <p:extLst>
      <p:ext uri="{BB962C8B-B14F-4D97-AF65-F5344CB8AC3E}">
        <p14:creationId xmlns:p14="http://schemas.microsoft.com/office/powerpoint/2010/main" val="2363639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27D0245-9BFC-01E7-28EE-1F03187D8E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5874"/>
            <a:ext cx="10515600" cy="1325563"/>
          </a:xfrm>
        </p:spPr>
        <p:txBody>
          <a:bodyPr>
            <a:normAutofit/>
          </a:bodyPr>
          <a:lstStyle/>
          <a:p>
            <a:r>
              <a:rPr lang="zh-CN" altLang="en-US" sz="3200" b="1" dirty="0"/>
              <a:t>目录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728C6AF-CAA5-2B15-F9D4-7DB65B3901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3993" y="1758248"/>
            <a:ext cx="8844013" cy="4351338"/>
          </a:xfrm>
        </p:spPr>
        <p:txBody>
          <a:bodyPr/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zh-CN" altLang="en-US" dirty="0"/>
              <a:t>整数除法是什么</a:t>
            </a:r>
            <a:endParaRPr lang="en-US" altLang="zh-CN" dirty="0"/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zh-CN" altLang="en-US" dirty="0"/>
              <a:t>整数除法为何需要优化</a:t>
            </a:r>
            <a:endParaRPr lang="en-US" altLang="zh-CN" dirty="0"/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zh-CN" altLang="en-US" dirty="0"/>
              <a:t>整数除法的高效实现</a:t>
            </a:r>
            <a:endParaRPr lang="en-US" altLang="zh-CN" dirty="0"/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zh-CN" altLang="en-US" dirty="0"/>
              <a:t>整数除法的优化效果</a:t>
            </a:r>
            <a:endParaRPr lang="en-US" altLang="zh-CN" dirty="0"/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zh-CN" altLang="en-US" dirty="0"/>
              <a:t>总结</a:t>
            </a:r>
          </a:p>
        </p:txBody>
      </p:sp>
      <p:cxnSp>
        <p:nvCxnSpPr>
          <p:cNvPr id="4" name="直接连接符 3">
            <a:extLst>
              <a:ext uri="{FF2B5EF4-FFF2-40B4-BE49-F238E27FC236}">
                <a16:creationId xmlns:a16="http://schemas.microsoft.com/office/drawing/2014/main" id="{AD41F76A-C062-BB03-DA4A-7D2CC89EE2BF}"/>
              </a:ext>
            </a:extLst>
          </p:cNvPr>
          <p:cNvCxnSpPr>
            <a:cxnSpLocks/>
          </p:cNvCxnSpPr>
          <p:nvPr/>
        </p:nvCxnSpPr>
        <p:spPr>
          <a:xfrm>
            <a:off x="0" y="1328286"/>
            <a:ext cx="55152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7304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E9C4DEE-8CCE-DA26-FB9A-F5B39A69F1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3200" b="1" dirty="0"/>
              <a:t>1. </a:t>
            </a:r>
            <a:r>
              <a:rPr lang="zh-CN" altLang="en-US" sz="3200" b="1" dirty="0"/>
              <a:t>整数除法是什么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F66A7CAA-D1BB-8902-867C-922776F5A78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44078" y="1864125"/>
                <a:ext cx="10515600" cy="4351338"/>
              </a:xfrm>
            </p:spPr>
            <p:txBody>
              <a:bodyPr>
                <a:normAutofit/>
              </a:bodyPr>
              <a:lstStyle/>
              <a:p>
                <a:r>
                  <a:rPr lang="zh-CN" altLang="en-US" sz="2200" dirty="0">
                    <a:latin typeface="+mn-ea"/>
                  </a:rPr>
                  <a:t>简单地说：整数除法</a:t>
                </a:r>
                <a:r>
                  <a:rPr lang="en-US" altLang="zh-CN" sz="2200" dirty="0">
                    <a:latin typeface="+mn-ea"/>
                  </a:rPr>
                  <a:t>(</a:t>
                </a:r>
                <a:r>
                  <a:rPr lang="zh-CN" altLang="en-US" sz="2200" dirty="0">
                    <a:latin typeface="+mn-ea"/>
                  </a:rPr>
                  <a:t>整除</a:t>
                </a:r>
                <a:r>
                  <a:rPr lang="en-US" altLang="zh-CN" sz="2200" dirty="0">
                    <a:latin typeface="+mn-ea"/>
                  </a:rPr>
                  <a:t>) = </a:t>
                </a:r>
                <a:r>
                  <a:rPr lang="zh-CN" altLang="en-US" sz="2200" dirty="0">
                    <a:latin typeface="+mn-ea"/>
                  </a:rPr>
                  <a:t>除法 </a:t>
                </a:r>
                <a:r>
                  <a:rPr lang="en-US" altLang="zh-CN" sz="2200" dirty="0">
                    <a:latin typeface="+mn-ea"/>
                  </a:rPr>
                  <a:t>+ </a:t>
                </a:r>
                <a:r>
                  <a:rPr lang="zh-CN" altLang="en-US" sz="2200" dirty="0">
                    <a:latin typeface="+mn-ea"/>
                  </a:rPr>
                  <a:t>取整</a:t>
                </a:r>
                <a:endParaRPr lang="en-US" altLang="zh-CN" sz="2200" dirty="0">
                  <a:latin typeface="+mn-ea"/>
                </a:endParaRPr>
              </a:p>
              <a:p>
                <a:pPr marL="0" indent="0">
                  <a:buNone/>
                </a:pPr>
                <a:endParaRPr lang="en-US" altLang="zh-CN" sz="2200" dirty="0">
                  <a:latin typeface="+mn-ea"/>
                </a:endParaRPr>
              </a:p>
              <a:p>
                <a:r>
                  <a:rPr lang="zh-CN" altLang="en-US" sz="2200" dirty="0">
                    <a:latin typeface="+mn-ea"/>
                  </a:rPr>
                  <a:t>对于正整数，取整方式为</a:t>
                </a:r>
                <a:r>
                  <a:rPr lang="zh-CN" altLang="en-US" sz="2200" b="1" dirty="0">
                    <a:latin typeface="+mn-ea"/>
                  </a:rPr>
                  <a:t>向下取整</a:t>
                </a:r>
                <a:r>
                  <a:rPr lang="zh-CN" altLang="en-US" sz="2200" dirty="0">
                    <a:latin typeface="+mn-ea"/>
                  </a:rPr>
                  <a:t>：</a:t>
                </a:r>
                <a:endParaRPr lang="en-US" altLang="zh-CN" sz="2200" dirty="0">
                  <a:latin typeface="+mn-ea"/>
                </a:endParaRPr>
              </a:p>
              <a:p>
                <a:pPr marL="0" indent="0">
                  <a:buNone/>
                </a:pPr>
                <a:r>
                  <a:rPr lang="zh-CN" altLang="en-US" sz="2200" dirty="0">
                    <a:latin typeface="+mn-ea"/>
                  </a:rPr>
                  <a:t>    对于正整数</a:t>
                </a:r>
                <a14:m>
                  <m:oMath xmlns:m="http://schemas.openxmlformats.org/officeDocument/2006/math">
                    <m:r>
                      <a:rPr lang="en-US" altLang="zh-CN" sz="22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zh-CN" sz="22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altLang="zh-CN" sz="22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altLang="zh-CN" sz="22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zh-CN" altLang="en-US" sz="2200" dirty="0">
                    <a:latin typeface="+mn-ea"/>
                  </a:rPr>
                  <a:t>，定义其整除运算</a:t>
                </a:r>
                <a:r>
                  <a:rPr lang="en-US" altLang="zh-CN" sz="2200" dirty="0">
                    <a:latin typeface="+mn-ea"/>
                  </a:rPr>
                  <a:t>(</a:t>
                </a:r>
                <a14:m>
                  <m:oMath xmlns:m="http://schemas.openxmlformats.org/officeDocument/2006/math">
                    <m:r>
                      <a:rPr lang="en-US" altLang="zh-CN" sz="2200" b="0" i="1" smtClean="0">
                        <a:latin typeface="Cambria Math" panose="02040503050406030204" pitchFamily="18" charset="0"/>
                      </a:rPr>
                      <m:t>/</m:t>
                    </m:r>
                  </m:oMath>
                </a14:m>
                <a:r>
                  <a:rPr lang="en-US" altLang="zh-CN" sz="2200" dirty="0">
                    <a:latin typeface="+mn-ea"/>
                  </a:rPr>
                  <a:t>)</a:t>
                </a:r>
                <a:r>
                  <a:rPr lang="zh-CN" altLang="en-US" sz="2200" dirty="0">
                    <a:latin typeface="+mn-ea"/>
                  </a:rPr>
                  <a:t>的结果为</a:t>
                </a:r>
                <a14:m>
                  <m:oMath xmlns:m="http://schemas.openxmlformats.org/officeDocument/2006/math">
                    <m:r>
                      <a:rPr lang="en-US" altLang="zh-CN" sz="22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zh-CN" sz="22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altLang="zh-CN" sz="2200" b="0" i="1" smtClean="0">
                        <a:latin typeface="Cambria Math" panose="02040503050406030204" pitchFamily="18" charset="0"/>
                      </a:rPr>
                      <m:t>/</m:t>
                    </m:r>
                    <m:r>
                      <a:rPr lang="en-US" altLang="zh-CN" sz="22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altLang="zh-CN" sz="22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⌊"/>
                        <m:endChr m:val="⌋"/>
                        <m:ctrlPr>
                          <a:rPr lang="en-US" altLang="zh-CN" sz="2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altLang="zh-CN" sz="22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sz="22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num>
                          <m:den>
                            <m:r>
                              <a:rPr lang="en-US" altLang="zh-CN" sz="22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den>
                        </m:f>
                      </m:e>
                    </m:d>
                  </m:oMath>
                </a14:m>
                <a:r>
                  <a:rPr lang="zh-CN" altLang="en-US" sz="2200" dirty="0">
                    <a:latin typeface="+mn-ea"/>
                  </a:rPr>
                  <a:t>。</a:t>
                </a:r>
                <a:endParaRPr lang="en-US" altLang="zh-CN" sz="2200" dirty="0">
                  <a:latin typeface="+mn-ea"/>
                </a:endParaRPr>
              </a:p>
              <a:p>
                <a:pPr marL="0" indent="0">
                  <a:buNone/>
                </a:pPr>
                <a:r>
                  <a:rPr lang="zh-CN" altLang="en-US" sz="2200" dirty="0">
                    <a:latin typeface="+mn-ea"/>
                  </a:rPr>
                  <a:t>    其中</a:t>
                </a:r>
                <a14:m>
                  <m:oMath xmlns:m="http://schemas.openxmlformats.org/officeDocument/2006/math">
                    <m:r>
                      <a:rPr lang="en-US" altLang="zh-CN" sz="2200" b="0" i="0" smtClean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begChr m:val="⌊"/>
                        <m:endChr m:val="⌋"/>
                        <m:ctrlPr>
                          <a:rPr lang="zh-CN" altLang="en-US" sz="22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2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altLang="zh-CN" sz="22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zh-CN" altLang="en-US" sz="2200" dirty="0">
                    <a:latin typeface="+mn-ea"/>
                  </a:rPr>
                  <a:t>表示不大于</a:t>
                </a:r>
                <a14:m>
                  <m:oMath xmlns:m="http://schemas.openxmlformats.org/officeDocument/2006/math">
                    <m:r>
                      <a:rPr lang="en-US" altLang="zh-CN" sz="22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zh-CN" sz="22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zh-CN" sz="22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zh-CN" altLang="en-US" sz="2200" dirty="0">
                    <a:latin typeface="+mn-ea"/>
                  </a:rPr>
                  <a:t>的最大整数。</a:t>
                </a:r>
                <a:endParaRPr lang="en-US" altLang="zh-CN" sz="2200" dirty="0">
                  <a:latin typeface="+mn-ea"/>
                </a:endParaRPr>
              </a:p>
              <a:p>
                <a:pPr marL="0" indent="0">
                  <a:buNone/>
                </a:pPr>
                <a:endParaRPr lang="en-US" altLang="zh-CN" sz="2200" dirty="0">
                  <a:latin typeface="+mn-ea"/>
                </a:endParaRPr>
              </a:p>
              <a:p>
                <a:r>
                  <a:rPr lang="zh-CN" altLang="en-US" sz="2200" dirty="0">
                    <a:latin typeface="+mn-ea"/>
                  </a:rPr>
                  <a:t>对于负整数，取整方式有多种规定。</a:t>
                </a:r>
                <a:endParaRPr lang="en-US" altLang="zh-CN" sz="2200" dirty="0">
                  <a:latin typeface="+mn-ea"/>
                </a:endParaRPr>
              </a:p>
              <a:p>
                <a:pPr marL="0" indent="0">
                  <a:buNone/>
                </a:pPr>
                <a:r>
                  <a:rPr lang="en-US" altLang="zh-CN" sz="2200" dirty="0">
                    <a:latin typeface="+mn-ea"/>
                  </a:rPr>
                  <a:t>    </a:t>
                </a:r>
                <a:r>
                  <a:rPr lang="zh-CN" altLang="en-US" sz="2200" dirty="0">
                    <a:latin typeface="+mn-ea"/>
                  </a:rPr>
                  <a:t>例如 </a:t>
                </a:r>
                <a:r>
                  <a:rPr lang="en-US" altLang="zh-CN" sz="2200" dirty="0">
                    <a:latin typeface="+mn-ea"/>
                  </a:rPr>
                  <a:t>C/C++/Java </a:t>
                </a:r>
                <a:r>
                  <a:rPr lang="zh-CN" altLang="en-US" sz="2200" dirty="0">
                    <a:latin typeface="+mn-ea"/>
                  </a:rPr>
                  <a:t>采用向零取整；</a:t>
                </a:r>
                <a:r>
                  <a:rPr lang="en-US" altLang="zh-CN" sz="2200" dirty="0">
                    <a:latin typeface="+mn-ea"/>
                  </a:rPr>
                  <a:t>Python </a:t>
                </a:r>
                <a:r>
                  <a:rPr lang="zh-CN" altLang="en-US" sz="2200" dirty="0">
                    <a:latin typeface="+mn-ea"/>
                  </a:rPr>
                  <a:t>采用向下取整。</a:t>
                </a:r>
                <a:endParaRPr lang="en-US" altLang="zh-CN" sz="2200" dirty="0">
                  <a:latin typeface="+mn-ea"/>
                </a:endParaRPr>
              </a:p>
              <a:p>
                <a:pPr marL="0" indent="0">
                  <a:buNone/>
                </a:pPr>
                <a:r>
                  <a:rPr lang="en-US" altLang="zh-CN" sz="2200" dirty="0">
                    <a:latin typeface="+mn-ea"/>
                  </a:rPr>
                  <a:t>    </a:t>
                </a:r>
                <a:r>
                  <a:rPr lang="zh-CN" altLang="en-US" sz="2200" dirty="0">
                    <a:latin typeface="+mn-ea"/>
                  </a:rPr>
                  <a:t>为了省略不必要的细节，下面</a:t>
                </a:r>
                <a:r>
                  <a:rPr lang="zh-CN" altLang="en-US" sz="2200" b="1" dirty="0">
                    <a:latin typeface="+mn-ea"/>
                  </a:rPr>
                  <a:t>只讨论正整数的整除运算</a:t>
                </a:r>
                <a:r>
                  <a:rPr lang="zh-CN" altLang="en-US" sz="2200" dirty="0">
                    <a:latin typeface="+mn-ea"/>
                  </a:rPr>
                  <a:t>。</a:t>
                </a:r>
                <a:endParaRPr lang="en-US" altLang="zh-CN" sz="2200" dirty="0">
                  <a:latin typeface="+mn-ea"/>
                </a:endParaRPr>
              </a:p>
              <a:p>
                <a:pPr marL="0" indent="0">
                  <a:buNone/>
                </a:pPr>
                <a:endParaRPr lang="en-US" altLang="zh-CN" sz="2200" dirty="0">
                  <a:latin typeface="+mn-ea"/>
                </a:endParaRPr>
              </a:p>
            </p:txBody>
          </p:sp>
        </mc:Choice>
        <mc:Fallback xmlns="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F66A7CAA-D1BB-8902-867C-922776F5A78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44078" y="1864125"/>
                <a:ext cx="10515600" cy="4351338"/>
              </a:xfrm>
              <a:blipFill>
                <a:blip r:embed="rId2"/>
                <a:stretch>
                  <a:fillRect l="-696" t="-168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直接连接符 3">
            <a:extLst>
              <a:ext uri="{FF2B5EF4-FFF2-40B4-BE49-F238E27FC236}">
                <a16:creationId xmlns:a16="http://schemas.microsoft.com/office/drawing/2014/main" id="{0F720B13-824E-5D26-DDEB-C95F712D6074}"/>
              </a:ext>
            </a:extLst>
          </p:cNvPr>
          <p:cNvCxnSpPr>
            <a:cxnSpLocks/>
          </p:cNvCxnSpPr>
          <p:nvPr/>
        </p:nvCxnSpPr>
        <p:spPr>
          <a:xfrm>
            <a:off x="0" y="1328286"/>
            <a:ext cx="55152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25061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EE25877-BB9B-AEB2-7179-4E798CBCE6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3200" b="1" dirty="0"/>
              <a:t>2. </a:t>
            </a:r>
            <a:r>
              <a:rPr lang="zh-CN" altLang="en-US" sz="3200" b="1" dirty="0"/>
              <a:t>整数除法为何需要优化</a:t>
            </a:r>
          </a:p>
        </p:txBody>
      </p:sp>
      <p:graphicFrame>
        <p:nvGraphicFramePr>
          <p:cNvPr id="7" name="内容占位符 5">
            <a:extLst>
              <a:ext uri="{FF2B5EF4-FFF2-40B4-BE49-F238E27FC236}">
                <a16:creationId xmlns:a16="http://schemas.microsoft.com/office/drawing/2014/main" id="{13B2EEE6-AE6C-9AE5-4439-E721BD6F212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00611402"/>
              </p:ext>
            </p:extLst>
          </p:nvPr>
        </p:nvGraphicFramePr>
        <p:xfrm>
          <a:off x="1731631" y="2823126"/>
          <a:ext cx="8728736" cy="35402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id="{3F28F30E-E13E-E582-3893-AAD6DE459C33}"/>
                  </a:ext>
                </a:extLst>
              </p:cNvPr>
              <p:cNvSpPr txBox="1"/>
              <p:nvPr/>
            </p:nvSpPr>
            <p:spPr>
              <a:xfrm>
                <a:off x="3121793" y="2484572"/>
                <a:ext cx="5948412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CN" altLang="en-US" sz="1600" dirty="0"/>
                  <a:t>几种常用运算执行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sup>
                    </m:sSup>
                    <m:r>
                      <a:rPr lang="zh-CN" altLang="en-US" sz="1600" i="1">
                        <a:latin typeface="Cambria Math" panose="02040503050406030204" pitchFamily="18" charset="0"/>
                      </a:rPr>
                      <m:t>次</m:t>
                    </m:r>
                  </m:oMath>
                </a14:m>
                <a:r>
                  <a:rPr lang="zh-CN" altLang="en-US" sz="1600" dirty="0"/>
                  <a:t>的平均用时</a:t>
                </a:r>
                <a:r>
                  <a:rPr lang="en-US" altLang="zh-CN" sz="1600" dirty="0"/>
                  <a:t>/</a:t>
                </a:r>
                <a:r>
                  <a:rPr lang="en-US" altLang="zh-CN" sz="1600" dirty="0" err="1"/>
                  <a:t>ms</a:t>
                </a:r>
                <a:endParaRPr lang="zh-CN" altLang="en-US" sz="1600" dirty="0"/>
              </a:p>
            </p:txBody>
          </p:sp>
        </mc:Choice>
        <mc:Fallback xmlns=""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id="{3F28F30E-E13E-E582-3893-AAD6DE459C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1793" y="2484572"/>
                <a:ext cx="5948412" cy="338554"/>
              </a:xfrm>
              <a:prstGeom prst="rect">
                <a:avLst/>
              </a:prstGeom>
              <a:blipFill>
                <a:blip r:embed="rId3"/>
                <a:stretch>
                  <a:fillRect t="-5455" b="-2363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DA01BF58-37C1-097D-E798-CC5FC2ED480C}"/>
                  </a:ext>
                </a:extLst>
              </p:cNvPr>
              <p:cNvSpPr txBox="1"/>
              <p:nvPr/>
            </p:nvSpPr>
            <p:spPr>
              <a:xfrm>
                <a:off x="1345931" y="1545854"/>
                <a:ext cx="9500135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2200" dirty="0">
                    <a:latin typeface="+mn-ea"/>
                  </a:rPr>
                  <a:t>对 </a:t>
                </a:r>
                <a:r>
                  <a:rPr lang="en-US" altLang="zh-CN" sz="2200" dirty="0">
                    <a:latin typeface="+mn-ea"/>
                  </a:rPr>
                  <a:t>C++ </a:t>
                </a:r>
                <a:r>
                  <a:rPr lang="zh-CN" altLang="en-US" sz="2200" dirty="0">
                    <a:latin typeface="+mn-ea"/>
                  </a:rPr>
                  <a:t>中几种常用运算的性能进行了测试（运算数为</a:t>
                </a:r>
                <a14:m>
                  <m:oMath xmlns:m="http://schemas.openxmlformats.org/officeDocument/2006/math">
                    <m:r>
                      <a:rPr lang="en-US" altLang="zh-CN" sz="22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zh-CN" sz="2200" b="0" i="1" smtClean="0">
                        <a:latin typeface="Cambria Math" panose="02040503050406030204" pitchFamily="18" charset="0"/>
                      </a:rPr>
                      <m:t>32 </m:t>
                    </m:r>
                  </m:oMath>
                </a14:m>
                <a:r>
                  <a:rPr lang="zh-CN" altLang="en-US" sz="2200" dirty="0">
                    <a:latin typeface="+mn-ea"/>
                  </a:rPr>
                  <a:t>位有符号整型）。</a:t>
                </a:r>
                <a:endParaRPr lang="en-US" altLang="zh-CN" sz="2200" dirty="0">
                  <a:latin typeface="+mn-ea"/>
                </a:endParaRPr>
              </a:p>
              <a:p>
                <a:r>
                  <a:rPr lang="zh-CN" altLang="en-US" sz="2200" dirty="0">
                    <a:latin typeface="+mn-ea"/>
                  </a:rPr>
                  <a:t>可以看出整除运算的速度尤其慢，耗时为加减法的</a:t>
                </a:r>
                <a14:m>
                  <m:oMath xmlns:m="http://schemas.openxmlformats.org/officeDocument/2006/math">
                    <m:r>
                      <a:rPr lang="en-US" altLang="zh-CN" sz="22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zh-CN" sz="2200" b="0" i="1" smtClean="0">
                        <a:latin typeface="Cambria Math" panose="02040503050406030204" pitchFamily="18" charset="0"/>
                      </a:rPr>
                      <m:t>20</m:t>
                    </m:r>
                    <m:r>
                      <a:rPr lang="en-US" altLang="zh-CN" sz="2200" i="1">
                        <a:latin typeface="Cambria Math" panose="02040503050406030204" pitchFamily="18" charset="0"/>
                      </a:rPr>
                      <m:t>~</m:t>
                    </m:r>
                    <m:r>
                      <a:rPr lang="en-US" altLang="zh-CN" sz="2200" b="0" i="1" smtClean="0">
                        <a:latin typeface="Cambria Math" panose="02040503050406030204" pitchFamily="18" charset="0"/>
                      </a:rPr>
                      <m:t>30 </m:t>
                    </m:r>
                  </m:oMath>
                </a14:m>
                <a:r>
                  <a:rPr lang="zh-CN" altLang="en-US" sz="2200" dirty="0">
                    <a:latin typeface="+mn-ea"/>
                  </a:rPr>
                  <a:t>倍。</a:t>
                </a:r>
              </a:p>
            </p:txBody>
          </p:sp>
        </mc:Choice>
        <mc:Fallback xmlns=""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DA01BF58-37C1-097D-E798-CC5FC2ED48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5931" y="1545854"/>
                <a:ext cx="9500135" cy="769441"/>
              </a:xfrm>
              <a:prstGeom prst="rect">
                <a:avLst/>
              </a:prstGeom>
              <a:blipFill>
                <a:blip r:embed="rId4"/>
                <a:stretch>
                  <a:fillRect l="-834" t="-4762" r="-128" b="-1587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直接连接符 10">
            <a:extLst>
              <a:ext uri="{FF2B5EF4-FFF2-40B4-BE49-F238E27FC236}">
                <a16:creationId xmlns:a16="http://schemas.microsoft.com/office/drawing/2014/main" id="{505BA633-B8B5-2B25-C806-CBD93B209ECC}"/>
              </a:ext>
            </a:extLst>
          </p:cNvPr>
          <p:cNvCxnSpPr>
            <a:cxnSpLocks/>
          </p:cNvCxnSpPr>
          <p:nvPr/>
        </p:nvCxnSpPr>
        <p:spPr>
          <a:xfrm>
            <a:off x="0" y="1328286"/>
            <a:ext cx="55152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98134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标题 9">
            <a:extLst>
              <a:ext uri="{FF2B5EF4-FFF2-40B4-BE49-F238E27FC236}">
                <a16:creationId xmlns:a16="http://schemas.microsoft.com/office/drawing/2014/main" id="{3DED59AC-4571-3395-19A1-625BCBAF3F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3200" b="1" dirty="0"/>
              <a:t>2. </a:t>
            </a:r>
            <a:r>
              <a:rPr lang="zh-CN" altLang="en-US" sz="3200" b="1" dirty="0"/>
              <a:t>整数除法为何需要优化</a:t>
            </a:r>
            <a:endParaRPr lang="zh-CN" altLang="en-US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ED1CE483-EE72-F2BB-5F37-605BAC7D802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06375"/>
                <a:ext cx="10515600" cy="4351338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zh-CN" altLang="en-US" sz="2200" dirty="0">
                    <a:latin typeface="+mn-ea"/>
                  </a:rPr>
                  <a:t>测试结果表明，取模运算</a:t>
                </a:r>
                <a:r>
                  <a:rPr lang="en-US" altLang="zh-CN" sz="2200" dirty="0">
                    <a:latin typeface="+mn-ea"/>
                  </a:rPr>
                  <a:t>(</a:t>
                </a:r>
                <a14:m>
                  <m:oMath xmlns:m="http://schemas.openxmlformats.org/officeDocument/2006/math">
                    <m:r>
                      <a:rPr lang="en-US" altLang="zh-CN" sz="2200" b="0" i="1" smtClean="0">
                        <a:latin typeface="Cambria Math" panose="02040503050406030204" pitchFamily="18" charset="0"/>
                      </a:rPr>
                      <m:t>%</m:t>
                    </m:r>
                  </m:oMath>
                </a14:m>
                <a:r>
                  <a:rPr lang="en-US" altLang="zh-CN" sz="2200" dirty="0">
                    <a:latin typeface="+mn-ea"/>
                  </a:rPr>
                  <a:t>)</a:t>
                </a:r>
                <a:r>
                  <a:rPr lang="zh-CN" altLang="en-US" sz="2200" dirty="0">
                    <a:latin typeface="+mn-ea"/>
                  </a:rPr>
                  <a:t>也很慢，并且和整除运算差不多慢。为什么？</a:t>
                </a:r>
                <a:endParaRPr lang="en-US" altLang="zh-CN" sz="2200" dirty="0">
                  <a:latin typeface="+mn-ea"/>
                </a:endParaRPr>
              </a:p>
              <a:p>
                <a:pPr marL="0" indent="0">
                  <a:buNone/>
                </a:pPr>
                <a:r>
                  <a:rPr lang="en-US" altLang="zh-CN" sz="2200" dirty="0">
                    <a:latin typeface="+mn-ea"/>
                  </a:rPr>
                  <a:t>    </a:t>
                </a:r>
                <a:r>
                  <a:rPr lang="zh-CN" altLang="en-US" sz="2200" dirty="0">
                    <a:latin typeface="+mn-ea"/>
                  </a:rPr>
                  <a:t>事实上，这两种运算共用同一条汇编指令</a:t>
                </a:r>
                <a:r>
                  <a:rPr lang="en-US" altLang="zh-CN" sz="2200" dirty="0">
                    <a:latin typeface="+mn-ea"/>
                  </a:rPr>
                  <a:t>(</a:t>
                </a:r>
                <a:r>
                  <a:rPr lang="en-US" altLang="zh-CN" sz="2200" dirty="0" err="1">
                    <a:latin typeface="+mn-ea"/>
                  </a:rPr>
                  <a:t>idiv</a:t>
                </a:r>
                <a:r>
                  <a:rPr lang="en-US" altLang="zh-CN" sz="2200" dirty="0">
                    <a:latin typeface="+mn-ea"/>
                  </a:rPr>
                  <a:t>)</a:t>
                </a:r>
                <a:r>
                  <a:rPr lang="zh-CN" altLang="en-US" sz="2200" dirty="0">
                    <a:latin typeface="+mn-ea"/>
                  </a:rPr>
                  <a:t>。</a:t>
                </a:r>
                <a:endParaRPr lang="en-US" altLang="zh-CN" sz="2200" dirty="0">
                  <a:latin typeface="+mn-ea"/>
                </a:endParaRPr>
              </a:p>
              <a:p>
                <a:pPr marL="0" indent="0">
                  <a:buNone/>
                </a:pPr>
                <a:r>
                  <a:rPr lang="zh-CN" altLang="en-US" sz="2200" dirty="0">
                    <a:latin typeface="+mn-ea"/>
                  </a:rPr>
                  <a:t>    该指令能同时得到两种运算的结果（类似于小学数学中，列竖式计算除法可以同时得到商和余数）。</a:t>
                </a:r>
                <a:endParaRPr lang="en-US" altLang="zh-CN" sz="2200" dirty="0">
                  <a:latin typeface="+mn-ea"/>
                </a:endParaRPr>
              </a:p>
              <a:p>
                <a:pPr marL="0" indent="0">
                  <a:buNone/>
                </a:pPr>
                <a:endParaRPr lang="en-US" altLang="zh-CN" sz="2200" dirty="0">
                  <a:latin typeface="+mn-ea"/>
                </a:endParaRPr>
              </a:p>
              <a:p>
                <a:r>
                  <a:rPr lang="zh-CN" altLang="en-US" sz="2200" dirty="0">
                    <a:latin typeface="+mn-ea"/>
                  </a:rPr>
                  <a:t>断言：可以通过优化整除来优化取模。</a:t>
                </a:r>
                <a:endParaRPr lang="en-US" altLang="zh-CN" sz="2200" dirty="0">
                  <a:latin typeface="+mn-ea"/>
                </a:endParaRPr>
              </a:p>
              <a:p>
                <a:pPr marL="0" indent="0">
                  <a:buNone/>
                </a:pPr>
                <a:r>
                  <a:rPr lang="en-US" altLang="zh-CN" sz="2200" dirty="0">
                    <a:latin typeface="+mn-ea"/>
                  </a:rPr>
                  <a:t>    </a:t>
                </a:r>
                <a:r>
                  <a:rPr lang="zh-CN" altLang="en-US" sz="2200" dirty="0">
                    <a:latin typeface="+mn-ea"/>
                  </a:rPr>
                  <a:t>至少，根据小学数学可知 </a:t>
                </a:r>
                <a14:m>
                  <m:oMath xmlns:m="http://schemas.openxmlformats.org/officeDocument/2006/math">
                    <m:r>
                      <a:rPr lang="en-US" altLang="zh-CN" sz="22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altLang="zh-CN" sz="2200" b="0" i="1" smtClean="0">
                        <a:latin typeface="Cambria Math" panose="02040503050406030204" pitchFamily="18" charset="0"/>
                      </a:rPr>
                      <m:t>%</m:t>
                    </m:r>
                    <m:r>
                      <a:rPr lang="en-US" altLang="zh-CN" sz="22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altLang="zh-CN" sz="2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sz="22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altLang="zh-CN" sz="2200" b="0" i="1" smtClean="0">
                        <a:latin typeface="Cambria Math" panose="02040503050406030204" pitchFamily="18" charset="0"/>
                      </a:rPr>
                      <m:t>−</m:t>
                    </m:r>
                    <m:d>
                      <m:dPr>
                        <m:ctrlPr>
                          <a:rPr lang="en-US" altLang="zh-CN" sz="2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22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altLang="zh-CN" sz="2200" b="0" i="1" smtClean="0">
                            <a:latin typeface="Cambria Math" panose="02040503050406030204" pitchFamily="18" charset="0"/>
                          </a:rPr>
                          <m:t>/</m:t>
                        </m:r>
                        <m:r>
                          <a:rPr lang="en-US" altLang="zh-CN" sz="22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  <m:r>
                      <a:rPr lang="en-US" altLang="zh-CN" sz="2200" b="0" i="1" smtClean="0">
                        <a:latin typeface="Cambria Math" panose="02040503050406030204" pitchFamily="18" charset="0"/>
                      </a:rPr>
                      <m:t>∗</m:t>
                    </m:r>
                    <m:r>
                      <a:rPr lang="en-US" altLang="zh-CN" sz="22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zh-CN" altLang="en-US" sz="2200" i="1">
                        <a:latin typeface="Cambria Math" panose="02040503050406030204" pitchFamily="18" charset="0"/>
                      </a:rPr>
                      <m:t>。</m:t>
                    </m:r>
                  </m:oMath>
                </a14:m>
                <a:endParaRPr lang="en-US" altLang="zh-CN" sz="2200" dirty="0">
                  <a:latin typeface="+mn-ea"/>
                </a:endParaRPr>
              </a:p>
              <a:p>
                <a:pPr marL="0" indent="0">
                  <a:buNone/>
                </a:pPr>
                <a:r>
                  <a:rPr lang="zh-CN" altLang="en-US" sz="2200" dirty="0">
                    <a:latin typeface="+mn-ea"/>
                  </a:rPr>
                  <a:t>    因此可以由整除结果直接得到取模结果。</a:t>
                </a:r>
                <a:endParaRPr lang="en-US" altLang="zh-CN" sz="2200" dirty="0">
                  <a:latin typeface="+mn-ea"/>
                </a:endParaRPr>
              </a:p>
              <a:p>
                <a:pPr marL="0" indent="0">
                  <a:buNone/>
                </a:pPr>
                <a:r>
                  <a:rPr lang="en-US" altLang="zh-CN" sz="2200" dirty="0">
                    <a:latin typeface="+mn-ea"/>
                  </a:rPr>
                  <a:t>    </a:t>
                </a:r>
                <a:r>
                  <a:rPr lang="zh-CN" altLang="en-US" sz="2200" dirty="0">
                    <a:latin typeface="+mn-ea"/>
                  </a:rPr>
                  <a:t>如果整除变快，那么取模也会变快。</a:t>
                </a:r>
                <a:endParaRPr lang="en-US" altLang="zh-CN" sz="2200" dirty="0">
                  <a:latin typeface="+mn-ea"/>
                </a:endParaRPr>
              </a:p>
              <a:p>
                <a:pPr marL="0" indent="0">
                  <a:buNone/>
                </a:pPr>
                <a:endParaRPr lang="en-US" altLang="zh-CN" sz="2200" dirty="0">
                  <a:latin typeface="+mn-ea"/>
                </a:endParaRPr>
              </a:p>
              <a:p>
                <a:r>
                  <a:rPr lang="zh-CN" altLang="en-US" sz="2200" dirty="0">
                    <a:latin typeface="+mn-ea"/>
                  </a:rPr>
                  <a:t>结论：对整除的优化能够同时加速两种常用的基础运算，具有较大的实用价值。</a:t>
                </a:r>
                <a:endParaRPr lang="en-US" altLang="zh-CN" sz="2200" dirty="0">
                  <a:latin typeface="+mn-ea"/>
                </a:endParaRPr>
              </a:p>
            </p:txBody>
          </p:sp>
        </mc:Choice>
        <mc:Fallback xmlns="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ED1CE483-EE72-F2BB-5F37-605BAC7D802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06375"/>
                <a:ext cx="10515600" cy="4351338"/>
              </a:xfrm>
              <a:blipFill>
                <a:blip r:embed="rId2"/>
                <a:stretch>
                  <a:fillRect l="-754" t="-210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" name="直接连接符 1">
            <a:extLst>
              <a:ext uri="{FF2B5EF4-FFF2-40B4-BE49-F238E27FC236}">
                <a16:creationId xmlns:a16="http://schemas.microsoft.com/office/drawing/2014/main" id="{70B37195-8BD2-E5EB-3AAA-C7BA46BB74B3}"/>
              </a:ext>
            </a:extLst>
          </p:cNvPr>
          <p:cNvCxnSpPr>
            <a:cxnSpLocks/>
          </p:cNvCxnSpPr>
          <p:nvPr/>
        </p:nvCxnSpPr>
        <p:spPr>
          <a:xfrm>
            <a:off x="0" y="1328286"/>
            <a:ext cx="55152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87153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90E8DA2-F9B4-594D-7D0F-ECA14EB22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3200" b="1" dirty="0"/>
              <a:t>3. </a:t>
            </a:r>
            <a:r>
              <a:rPr lang="zh-CN" altLang="en-US" sz="3200" b="1" dirty="0"/>
              <a:t>整数除法的高效实现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2F159423-8493-131E-2943-BCC10632FCD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zh-CN" altLang="en-US" sz="2200" dirty="0"/>
                  <a:t>对于</a:t>
                </a:r>
                <a:r>
                  <a:rPr lang="zh-CN" altLang="en-US" sz="2200" b="1" dirty="0"/>
                  <a:t>除数恒定</a:t>
                </a:r>
                <a:r>
                  <a:rPr lang="zh-CN" altLang="en-US" sz="2200" dirty="0"/>
                  <a:t>的情形，可以使用 </a:t>
                </a:r>
                <a:r>
                  <a:rPr lang="en-US" altLang="zh-CN" sz="2200" dirty="0"/>
                  <a:t>Barrett </a:t>
                </a:r>
                <a:r>
                  <a:rPr lang="zh-CN" altLang="en-US" sz="2200" dirty="0"/>
                  <a:t>模乘算法进行优化。</a:t>
                </a:r>
                <a:endParaRPr lang="en-US" altLang="zh-CN" sz="2200" dirty="0"/>
              </a:p>
              <a:p>
                <a:pPr marL="0" indent="0">
                  <a:buNone/>
                </a:pPr>
                <a:r>
                  <a:rPr lang="zh-CN" altLang="en-US" sz="2200" dirty="0"/>
                  <a:t>具体地，设除数为固定值</a:t>
                </a:r>
                <a14:m>
                  <m:oMath xmlns:m="http://schemas.openxmlformats.org/officeDocument/2006/math">
                    <m:r>
                      <a:rPr lang="en-US" altLang="zh-CN" sz="22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zh-CN" sz="22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zh-CN" altLang="en-US" sz="2200" i="1">
                        <a:latin typeface="Cambria Math" panose="02040503050406030204" pitchFamily="18" charset="0"/>
                      </a:rPr>
                      <m:t>，</m:t>
                    </m:r>
                    <m:r>
                      <a:rPr lang="zh-CN" altLang="en-US" sz="2200" i="1" smtClean="0">
                        <a:latin typeface="Cambria Math" panose="02040503050406030204" pitchFamily="18" charset="0"/>
                      </a:rPr>
                      <m:t>需要</m:t>
                    </m:r>
                  </m:oMath>
                </a14:m>
                <a:r>
                  <a:rPr lang="zh-CN" altLang="en-US" sz="2200" dirty="0"/>
                  <a:t>对多个不同的被除数</a:t>
                </a:r>
                <a14:m>
                  <m:oMath xmlns:m="http://schemas.openxmlformats.org/officeDocument/2006/math">
                    <m:r>
                      <a:rPr lang="en-US" altLang="zh-CN" sz="22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zh-CN" sz="22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zh-CN" sz="22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zh-CN" altLang="en-US" sz="2200" i="1">
                        <a:latin typeface="Cambria Math" panose="02040503050406030204" pitchFamily="18" charset="0"/>
                      </a:rPr>
                      <m:t>计算</m:t>
                    </m:r>
                    <m:r>
                      <a:rPr lang="en-US" altLang="zh-CN" sz="22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zh-CN" sz="22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zh-CN" sz="2200" b="0" i="1" smtClean="0">
                        <a:latin typeface="Cambria Math" panose="02040503050406030204" pitchFamily="18" charset="0"/>
                      </a:rPr>
                      <m:t>/</m:t>
                    </m:r>
                    <m:r>
                      <a:rPr lang="en-US" altLang="zh-CN" sz="22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zh-CN" altLang="en-US" sz="2200" dirty="0"/>
                  <a:t>。</a:t>
                </a:r>
                <a:endParaRPr lang="en-US" altLang="zh-CN" sz="2200" dirty="0"/>
              </a:p>
              <a:p>
                <a:pPr marL="0" indent="0">
                  <a:buNone/>
                </a:pPr>
                <a:endParaRPr lang="en-US" altLang="zh-CN" sz="2200" dirty="0"/>
              </a:p>
              <a:p>
                <a:r>
                  <a:rPr lang="zh-CN" altLang="en-US" sz="2200" dirty="0"/>
                  <a:t>优化版本一</a:t>
                </a:r>
                <a:endParaRPr lang="en-US" altLang="zh-CN" sz="2200" dirty="0"/>
              </a:p>
              <a:p>
                <a:pPr marL="0" indent="0">
                  <a:buNone/>
                </a:pPr>
                <a:r>
                  <a:rPr lang="en-US" altLang="zh-CN" sz="2200" dirty="0"/>
                  <a:t>    </a:t>
                </a:r>
                <a:r>
                  <a:rPr lang="zh-CN" altLang="en-US" sz="2200" dirty="0"/>
                  <a:t>预处理</a:t>
                </a:r>
                <a14:m>
                  <m:oMath xmlns:m="http://schemas.openxmlformats.org/officeDocument/2006/math">
                    <m:r>
                      <a:rPr lang="en-US" altLang="zh-CN" sz="22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zh-CN" sz="2200" b="0" i="1" smtClean="0">
                        <a:latin typeface="Cambria Math" panose="02040503050406030204" pitchFamily="18" charset="0"/>
                      </a:rPr>
                      <m:t>𝐼</m:t>
                    </m:r>
                    <m:r>
                      <a:rPr lang="en-US" altLang="zh-CN" sz="22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zh-CN" sz="2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2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CN" sz="22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den>
                    </m:f>
                    <m:r>
                      <a:rPr lang="en-US" altLang="zh-CN" sz="2200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zh-CN" altLang="en-US" sz="2200" dirty="0"/>
                  <a:t> 则</a:t>
                </a:r>
                <a14:m>
                  <m:oMath xmlns:m="http://schemas.openxmlformats.org/officeDocument/2006/math">
                    <m:r>
                      <a:rPr lang="en-US" altLang="zh-CN" sz="22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zh-CN" sz="22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zh-CN" sz="2200" i="1">
                        <a:latin typeface="Cambria Math" panose="02040503050406030204" pitchFamily="18" charset="0"/>
                      </a:rPr>
                      <m:t>/</m:t>
                    </m:r>
                    <m:r>
                      <a:rPr lang="en-US" altLang="zh-CN" sz="22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zh-CN" sz="22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⌊"/>
                        <m:endChr m:val="⌋"/>
                        <m:ctrlPr>
                          <a:rPr lang="en-US" altLang="zh-CN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2200" b="0" i="1" smtClean="0">
                            <a:latin typeface="Cambria Math" panose="02040503050406030204" pitchFamily="18" charset="0"/>
                          </a:rPr>
                          <m:t>𝑥𝐼</m:t>
                        </m:r>
                      </m:e>
                    </m:d>
                    <m:r>
                      <a:rPr lang="zh-CN" altLang="en-US" sz="2200" i="1" smtClean="0">
                        <a:latin typeface="Cambria Math" panose="02040503050406030204" pitchFamily="18" charset="0"/>
                      </a:rPr>
                      <m:t>。</m:t>
                    </m:r>
                  </m:oMath>
                </a14:m>
                <a:endParaRPr lang="en-US" altLang="zh-CN" sz="2200" dirty="0"/>
              </a:p>
              <a:p>
                <a:pPr marL="0" indent="0">
                  <a:buNone/>
                </a:pPr>
                <a:endParaRPr lang="en-US" altLang="zh-CN" sz="2200" dirty="0"/>
              </a:p>
              <a:p>
                <a:pPr marL="0" indent="0">
                  <a:buNone/>
                </a:pPr>
                <a:r>
                  <a:rPr lang="en-US" altLang="zh-CN" sz="2200" dirty="0"/>
                  <a:t>    </a:t>
                </a:r>
                <a:r>
                  <a:rPr lang="zh-CN" altLang="en-US" sz="2200" dirty="0"/>
                  <a:t>只是简单地将整数除法变为浮点数乘法计算。但这确实能够提速。</a:t>
                </a:r>
                <a:endParaRPr lang="en-US" altLang="zh-CN" sz="2200" dirty="0"/>
              </a:p>
              <a:p>
                <a:pPr marL="0" indent="0">
                  <a:buNone/>
                </a:pPr>
                <a:r>
                  <a:rPr lang="zh-CN" altLang="en-US" sz="2200" dirty="0"/>
                  <a:t>    然而这还不够快，并且精度误差可能产生干扰，难以保证正确性。</a:t>
                </a:r>
              </a:p>
            </p:txBody>
          </p:sp>
        </mc:Choice>
        <mc:Fallback xmlns="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2F159423-8493-131E-2943-BCC10632FCD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54" t="-154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直接连接符 3">
            <a:extLst>
              <a:ext uri="{FF2B5EF4-FFF2-40B4-BE49-F238E27FC236}">
                <a16:creationId xmlns:a16="http://schemas.microsoft.com/office/drawing/2014/main" id="{97424E16-B9C0-D76A-F2EB-D27F66B03C8C}"/>
              </a:ext>
            </a:extLst>
          </p:cNvPr>
          <p:cNvCxnSpPr>
            <a:cxnSpLocks/>
          </p:cNvCxnSpPr>
          <p:nvPr/>
        </p:nvCxnSpPr>
        <p:spPr>
          <a:xfrm>
            <a:off x="0" y="1309036"/>
            <a:ext cx="55152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26154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9C7E904-64BD-D7CB-45CE-53FD99C1EF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3200" b="1" dirty="0"/>
              <a:t>3. </a:t>
            </a:r>
            <a:r>
              <a:rPr lang="zh-CN" altLang="en-US" sz="3200" b="1" dirty="0"/>
              <a:t>整数除法的高效实现</a:t>
            </a:r>
            <a:endParaRPr lang="zh-CN" altLang="en-US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80EA62C8-AF00-B17B-3998-EA65534E509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690688"/>
                <a:ext cx="10515600" cy="4667250"/>
              </a:xfrm>
            </p:spPr>
            <p:txBody>
              <a:bodyPr>
                <a:normAutofit/>
              </a:bodyPr>
              <a:lstStyle/>
              <a:p>
                <a:r>
                  <a:rPr lang="zh-CN" altLang="en-US" sz="2200" dirty="0"/>
                  <a:t>优化版本二</a:t>
                </a:r>
                <a:endParaRPr lang="en-US" altLang="zh-CN" sz="2200" dirty="0"/>
              </a:p>
              <a:p>
                <a:pPr marL="0" indent="0">
                  <a:buNone/>
                </a:pPr>
                <a:r>
                  <a:rPr lang="en-US" altLang="zh-CN" sz="2200" dirty="0"/>
                  <a:t>    </a:t>
                </a:r>
                <a:r>
                  <a:rPr lang="zh-CN" altLang="en-US" sz="2200" dirty="0"/>
                  <a:t>取</a:t>
                </a:r>
                <a14:m>
                  <m:oMath xmlns:m="http://schemas.openxmlformats.org/officeDocument/2006/math">
                    <m:r>
                      <a:rPr lang="en-US" altLang="zh-CN" sz="22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zh-CN" sz="22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altLang="zh-CN" sz="22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⌊"/>
                        <m:endChr m:val="⌋"/>
                        <m:ctrlPr>
                          <a:rPr lang="en-US" altLang="zh-CN" sz="2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US" altLang="zh-CN" sz="22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US" altLang="zh-CN" sz="22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altLang="zh-CN" sz="2200" b="0" i="0" smtClean="0"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en-US" altLang="zh-CN" sz="22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fName>
                          <m:e>
                            <m:r>
                              <a:rPr lang="en-US" altLang="zh-CN" sz="22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altLang="zh-CN" sz="2200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altLang="zh-CN" sz="22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n-US" altLang="zh-CN" sz="2200" b="0" i="1" smtClean="0">
                                <a:latin typeface="Cambria Math" panose="02040503050406030204" pitchFamily="18" charset="0"/>
                              </a:rPr>
                              <m:t>−1)</m:t>
                            </m:r>
                          </m:e>
                        </m:func>
                      </m:e>
                    </m:d>
                    <m:r>
                      <a:rPr lang="en-US" altLang="zh-CN" sz="2200" b="0" i="1" smtClean="0">
                        <a:latin typeface="Cambria Math" panose="02040503050406030204" pitchFamily="18" charset="0"/>
                      </a:rPr>
                      <m:t>+1,</m:t>
                    </m:r>
                  </m:oMath>
                </a14:m>
                <a:r>
                  <a:rPr lang="zh-CN" altLang="en-US" sz="2200" dirty="0"/>
                  <a:t> 预处理</a:t>
                </a:r>
                <a14:m>
                  <m:oMath xmlns:m="http://schemas.openxmlformats.org/officeDocument/2006/math">
                    <m:r>
                      <a:rPr lang="en-US" altLang="zh-CN" sz="2200" b="0" i="0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zh-CN" sz="2200" b="0" i="1" dirty="0" smtClean="0">
                        <a:latin typeface="Cambria Math" panose="02040503050406030204" pitchFamily="18" charset="0"/>
                      </a:rPr>
                      <m:t>𝐼</m:t>
                    </m:r>
                    <m:r>
                      <a:rPr lang="en-US" altLang="zh-CN" sz="2200" b="0" i="1" dirty="0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⌈"/>
                        <m:endChr m:val="⌉"/>
                        <m:ctrlPr>
                          <a:rPr lang="en-US" altLang="zh-CN" sz="22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altLang="zh-CN" sz="2200" b="0" i="1" dirty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altLang="zh-CN" sz="2200" b="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altLang="zh-CN" sz="2200" b="0" i="1" dirty="0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sup>
                                <m:r>
                                  <a:rPr lang="en-US" altLang="zh-CN" sz="2200" b="0" i="1" dirty="0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sup>
                            </m:sSup>
                          </m:num>
                          <m:den>
                            <m:r>
                              <a:rPr lang="en-US" altLang="zh-CN" sz="2200" b="0" i="1" dirty="0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den>
                        </m:f>
                      </m:e>
                    </m:d>
                    <m:r>
                      <a:rPr lang="en-US" altLang="zh-CN" sz="2200" b="0" i="1" dirty="0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altLang="zh-CN" sz="2200" b="0" i="0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zh-CN" altLang="en-US" sz="2200" i="1" dirty="0">
                        <a:latin typeface="Cambria Math" panose="02040503050406030204" pitchFamily="18" charset="0"/>
                      </a:rPr>
                      <m:t>则</m:t>
                    </m:r>
                    <m:r>
                      <a:rPr lang="en-US" altLang="zh-CN" sz="2200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zh-CN" sz="2200" b="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zh-CN" sz="2200" b="0" i="1" dirty="0" smtClean="0">
                        <a:latin typeface="Cambria Math" panose="02040503050406030204" pitchFamily="18" charset="0"/>
                      </a:rPr>
                      <m:t>/</m:t>
                    </m:r>
                    <m:r>
                      <a:rPr lang="en-US" altLang="zh-CN" sz="2200" b="0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zh-CN" sz="2200" b="0" i="1" dirty="0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⌊"/>
                        <m:endChr m:val="⌋"/>
                        <m:ctrlPr>
                          <a:rPr lang="en-US" altLang="zh-CN" sz="22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altLang="zh-CN" sz="2200" b="0" i="1" dirty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sz="2200" b="0" i="1" dirty="0" smtClean="0">
                                <a:latin typeface="Cambria Math" panose="02040503050406030204" pitchFamily="18" charset="0"/>
                              </a:rPr>
                              <m:t>𝑥𝐼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altLang="zh-CN" sz="2200" b="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altLang="zh-CN" sz="2200" b="0" i="1" dirty="0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sup>
                                <m:r>
                                  <a:rPr lang="en-US" altLang="zh-CN" sz="2200" b="0" i="1" dirty="0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sup>
                            </m:sSup>
                          </m:den>
                        </m:f>
                      </m:e>
                    </m:d>
                  </m:oMath>
                </a14:m>
                <a:r>
                  <a:rPr lang="zh-CN" altLang="en-US" sz="2200" dirty="0"/>
                  <a:t>。</a:t>
                </a:r>
                <a:endParaRPr lang="en-US" altLang="zh-CN" sz="2200" dirty="0"/>
              </a:p>
              <a:p>
                <a:pPr marL="0" indent="0">
                  <a:buNone/>
                </a:pPr>
                <a:endParaRPr lang="en-US" altLang="zh-CN" sz="2200" dirty="0"/>
              </a:p>
              <a:p>
                <a:pPr marL="0" indent="0">
                  <a:buNone/>
                </a:pPr>
                <a:r>
                  <a:rPr lang="zh-CN" altLang="en-US" sz="2200" dirty="0"/>
                  <a:t>    这一版本将</a:t>
                </a:r>
                <a14:m>
                  <m:oMath xmlns:m="http://schemas.openxmlformats.org/officeDocument/2006/math">
                    <m:r>
                      <a:rPr lang="zh-CN" altLang="en-US" sz="2200" b="0" i="1">
                        <a:latin typeface="Cambria Math" panose="02040503050406030204" pitchFamily="18" charset="0"/>
                      </a:rPr>
                      <m:t>之前</m:t>
                    </m:r>
                    <m:r>
                      <a:rPr lang="zh-CN" altLang="en-US" sz="2200" i="1" smtClean="0">
                        <a:latin typeface="Cambria Math" panose="02040503050406030204" pitchFamily="18" charset="0"/>
                      </a:rPr>
                      <m:t>的</m:t>
                    </m:r>
                    <m:r>
                      <a:rPr lang="en-US" altLang="zh-CN" sz="22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zh-CN" sz="2200" b="0" i="1" smtClean="0">
                        <a:latin typeface="Cambria Math" panose="02040503050406030204" pitchFamily="18" charset="0"/>
                      </a:rPr>
                      <m:t>𝐼</m:t>
                    </m:r>
                    <m:r>
                      <a:rPr lang="en-US" altLang="zh-CN" sz="22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zh-CN" altLang="en-US" sz="2200" i="1">
                        <a:latin typeface="Cambria Math" panose="02040503050406030204" pitchFamily="18" charset="0"/>
                      </a:rPr>
                      <m:t>变为</m:t>
                    </m:r>
                  </m:oMath>
                </a14:m>
                <a:r>
                  <a:rPr lang="zh-CN" altLang="en-US" sz="2200" dirty="0"/>
                  <a:t>原来的</a:t>
                </a:r>
                <a14:m>
                  <m:oMath xmlns:m="http://schemas.openxmlformats.org/officeDocument/2006/math">
                    <m:r>
                      <a:rPr lang="en-US" altLang="zh-CN" sz="2200" b="0" i="1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altLang="zh-CN" sz="2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2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altLang="zh-CN" sz="22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p>
                    <m:r>
                      <a:rPr lang="en-US" altLang="zh-CN" sz="22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zh-CN" altLang="en-US" sz="2200" dirty="0"/>
                  <a:t>倍，近似取整后再运算，最后将结果除以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sz="2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2200" b="0" i="1" smtClean="0">
                            <a:latin typeface="Cambria Math" panose="02040503050406030204" pitchFamily="18" charset="0"/>
                          </a:rPr>
                          <m:t> 2</m:t>
                        </m:r>
                      </m:e>
                      <m:sup>
                        <m:r>
                          <a:rPr lang="en-US" altLang="zh-CN" sz="22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p>
                    <m:r>
                      <a:rPr lang="en-US" altLang="zh-CN" sz="22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zh-CN" altLang="en-US" sz="2200" i="1">
                        <a:latin typeface="Cambria Math" panose="02040503050406030204" pitchFamily="18" charset="0"/>
                      </a:rPr>
                      <m:t>。</m:t>
                    </m:r>
                  </m:oMath>
                </a14:m>
                <a:endParaRPr lang="en-US" altLang="zh-CN" sz="2200" dirty="0"/>
              </a:p>
              <a:p>
                <a:pPr marL="0" indent="0">
                  <a:buNone/>
                </a:pPr>
                <a:r>
                  <a:rPr lang="zh-CN" altLang="en-US" sz="2200" dirty="0"/>
                  <a:t>这样就将浮点数运算化为了整数运算。既提升了速度，又避免了精度误差，便于我们证明其正确性。</a:t>
                </a:r>
                <a:endParaRPr lang="en-US" altLang="zh-CN" sz="2200" dirty="0"/>
              </a:p>
              <a:p>
                <a:pPr marL="0" indent="0">
                  <a:buNone/>
                </a:pPr>
                <a:r>
                  <a:rPr lang="en-US" altLang="zh-CN" sz="2200" dirty="0"/>
                  <a:t>    </a:t>
                </a:r>
                <a:r>
                  <a:rPr lang="zh-CN" altLang="en-US" sz="2200" dirty="0"/>
                  <a:t>论文中已经证明，取</a:t>
                </a:r>
                <a14:m>
                  <m:oMath xmlns:m="http://schemas.openxmlformats.org/officeDocument/2006/math">
                    <m:r>
                      <a:rPr lang="en-US" altLang="zh-CN" sz="22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zh-CN" sz="22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altLang="zh-CN" sz="22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⌊"/>
                        <m:endChr m:val="⌋"/>
                        <m:ctrlPr>
                          <a:rPr lang="en-US" altLang="zh-CN" sz="2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US" altLang="zh-CN" sz="22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US" altLang="zh-CN" sz="22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altLang="zh-CN" sz="2200" b="0" i="0" smtClean="0"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en-US" altLang="zh-CN" sz="22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fName>
                          <m:e>
                            <m:r>
                              <a:rPr lang="en-US" altLang="zh-CN" sz="22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altLang="zh-CN" sz="2200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altLang="zh-CN" sz="22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n-US" altLang="zh-CN" sz="2200" b="0" i="1" smtClean="0">
                                <a:latin typeface="Cambria Math" panose="02040503050406030204" pitchFamily="18" charset="0"/>
                              </a:rPr>
                              <m:t>−1)</m:t>
                            </m:r>
                          </m:e>
                        </m:func>
                      </m:e>
                    </m:d>
                    <m:r>
                      <a:rPr lang="en-US" altLang="zh-CN" sz="2200" b="0" i="1" smtClean="0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en-US" altLang="zh-CN" sz="2200" dirty="0"/>
                  <a:t> </a:t>
                </a:r>
                <a:r>
                  <a:rPr lang="zh-CN" altLang="en-US" sz="2200" dirty="0"/>
                  <a:t>或更大值时，算法一定正确。</a:t>
                </a:r>
                <a:endParaRPr lang="en-US" altLang="zh-CN" sz="2200" dirty="0"/>
              </a:p>
              <a:p>
                <a:pPr marL="0" indent="0">
                  <a:buNone/>
                </a:pPr>
                <a:r>
                  <a:rPr lang="en-US" altLang="zh-CN" sz="2200" dirty="0"/>
                  <a:t>    </a:t>
                </a:r>
                <a:r>
                  <a:rPr lang="zh-CN" altLang="en-US" sz="2200" dirty="0"/>
                  <a:t>这就是 </a:t>
                </a:r>
                <a:r>
                  <a:rPr lang="en-US" altLang="zh-CN" sz="2200" dirty="0"/>
                  <a:t>Barrett </a:t>
                </a:r>
                <a:r>
                  <a:rPr lang="zh-CN" altLang="en-US" sz="2200" dirty="0"/>
                  <a:t>模乘算法最简易的实现之一。它将整除运算优化为 </a:t>
                </a:r>
                <a:r>
                  <a:rPr lang="en-US" altLang="zh-CN" sz="2200" dirty="0"/>
                  <a:t>1 </a:t>
                </a:r>
                <a:r>
                  <a:rPr lang="zh-CN" altLang="en-US" sz="2200" dirty="0"/>
                  <a:t>次乘法，同时将取模运算优化为 </a:t>
                </a:r>
                <a:r>
                  <a:rPr lang="en-US" altLang="zh-CN" sz="2200" dirty="0"/>
                  <a:t>2 </a:t>
                </a:r>
                <a:r>
                  <a:rPr lang="zh-CN" altLang="en-US" sz="2200" dirty="0"/>
                  <a:t>次乘法。</a:t>
                </a:r>
                <a:endParaRPr lang="en-US" altLang="zh-CN" sz="2200" dirty="0"/>
              </a:p>
              <a:p>
                <a:pPr marL="0" indent="0">
                  <a:buNone/>
                </a:pPr>
                <a:r>
                  <a:rPr lang="en-US" altLang="zh-CN" sz="2200" dirty="0"/>
                  <a:t>    </a:t>
                </a:r>
                <a:r>
                  <a:rPr lang="zh-CN" altLang="en-US" sz="2200" dirty="0"/>
                  <a:t>不足之处在于，</a:t>
                </a:r>
                <a14:m>
                  <m:oMath xmlns:m="http://schemas.openxmlformats.org/officeDocument/2006/math">
                    <m:r>
                      <a:rPr lang="en-US" altLang="zh-CN" sz="2200" b="0" i="1" smtClean="0">
                        <a:latin typeface="Cambria Math" panose="02040503050406030204" pitchFamily="18" charset="0"/>
                      </a:rPr>
                      <m:t>𝐼</m:t>
                    </m:r>
                    <m:r>
                      <a:rPr lang="en-US" altLang="zh-CN" sz="22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zh-CN" altLang="en-US" sz="2200" dirty="0"/>
                  <a:t>的值可能过大，编译器未必支持</a:t>
                </a:r>
                <a14:m>
                  <m:oMath xmlns:m="http://schemas.openxmlformats.org/officeDocument/2006/math">
                    <m:r>
                      <a:rPr lang="en-US" altLang="zh-CN" sz="22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zh-CN" sz="22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zh-CN" sz="2200" b="0" i="1" smtClean="0">
                        <a:latin typeface="Cambria Math" panose="02040503050406030204" pitchFamily="18" charset="0"/>
                      </a:rPr>
                      <m:t>∗</m:t>
                    </m:r>
                    <m:r>
                      <a:rPr lang="en-US" altLang="zh-CN" sz="2200" b="0" i="1" smtClean="0">
                        <a:latin typeface="Cambria Math" panose="02040503050406030204" pitchFamily="18" charset="0"/>
                      </a:rPr>
                      <m:t>𝐼</m:t>
                    </m:r>
                    <m:r>
                      <a:rPr lang="en-US" altLang="zh-CN" sz="22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zh-CN" altLang="en-US" sz="2200" dirty="0"/>
                  <a:t>这样的大整数乘法运算。这导致此优化的适用范围受限。</a:t>
                </a:r>
                <a:endParaRPr lang="en-US" altLang="zh-CN" sz="2200" dirty="0"/>
              </a:p>
            </p:txBody>
          </p:sp>
        </mc:Choice>
        <mc:Fallback xmlns="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80EA62C8-AF00-B17B-3998-EA65534E509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690688"/>
                <a:ext cx="10515600" cy="4667250"/>
              </a:xfrm>
              <a:blipFill>
                <a:blip r:embed="rId2"/>
                <a:stretch>
                  <a:fillRect l="-754" t="-1436" b="-13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直接连接符 3">
            <a:extLst>
              <a:ext uri="{FF2B5EF4-FFF2-40B4-BE49-F238E27FC236}">
                <a16:creationId xmlns:a16="http://schemas.microsoft.com/office/drawing/2014/main" id="{7A017AA0-8090-9E6F-CCE1-3D9DD41A1AE0}"/>
              </a:ext>
            </a:extLst>
          </p:cNvPr>
          <p:cNvCxnSpPr>
            <a:cxnSpLocks/>
          </p:cNvCxnSpPr>
          <p:nvPr/>
        </p:nvCxnSpPr>
        <p:spPr>
          <a:xfrm>
            <a:off x="0" y="1309036"/>
            <a:ext cx="55152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23917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451E247-BB2C-60F0-501A-B66F563212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3200" b="1" dirty="0"/>
              <a:t>3. </a:t>
            </a:r>
            <a:r>
              <a:rPr lang="zh-CN" altLang="en-US" sz="3200" b="1" dirty="0"/>
              <a:t>整数除法的高效实现</a:t>
            </a:r>
            <a:endParaRPr lang="zh-CN" altLang="en-US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19A11275-BA43-57A5-D39A-C2DCEC1A9EB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0515600" cy="4440422"/>
              </a:xfrm>
            </p:spPr>
            <p:txBody>
              <a:bodyPr/>
              <a:lstStyle/>
              <a:p>
                <a:r>
                  <a:rPr lang="zh-CN" altLang="en-US" sz="2200" dirty="0"/>
                  <a:t>优化版本三</a:t>
                </a:r>
                <a:endParaRPr lang="en-US" altLang="zh-CN" sz="2200" dirty="0"/>
              </a:p>
              <a:p>
                <a:pPr marL="0" indent="0">
                  <a:buNone/>
                </a:pPr>
                <a:r>
                  <a:rPr lang="zh-CN" altLang="en-US" sz="2200" dirty="0"/>
                  <a:t>    取</a:t>
                </a:r>
                <a14:m>
                  <m:oMath xmlns:m="http://schemas.openxmlformats.org/officeDocument/2006/math">
                    <m:r>
                      <a:rPr lang="en-US" altLang="zh-CN" sz="22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zh-CN" sz="22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altLang="zh-CN" sz="22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⌈"/>
                        <m:endChr m:val="⌉"/>
                        <m:ctrlPr>
                          <a:rPr lang="en-US" altLang="zh-CN" sz="2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US" altLang="zh-CN" sz="22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US" altLang="zh-CN" sz="22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altLang="zh-CN" sz="2200" b="0" i="0" smtClean="0"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en-US" altLang="zh-CN" sz="22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fName>
                          <m:e>
                            <m:r>
                              <a:rPr lang="en-US" altLang="zh-CN" sz="22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func>
                      </m:e>
                    </m:d>
                    <m:r>
                      <a:rPr lang="en-US" altLang="zh-CN" sz="2200" b="0" i="1" smtClean="0">
                        <a:latin typeface="Cambria Math" panose="02040503050406030204" pitchFamily="18" charset="0"/>
                      </a:rPr>
                      <m:t>, </m:t>
                    </m:r>
                  </m:oMath>
                </a14:m>
                <a:r>
                  <a:rPr lang="zh-CN" altLang="en-US" sz="2200" dirty="0"/>
                  <a:t>预处理</a:t>
                </a:r>
                <a14:m>
                  <m:oMath xmlns:m="http://schemas.openxmlformats.org/officeDocument/2006/math">
                    <m:r>
                      <a:rPr lang="en-US" altLang="zh-CN" sz="2200" b="0" i="0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zh-CN" sz="2200" b="0" i="1" dirty="0" smtClean="0">
                        <a:latin typeface="Cambria Math" panose="02040503050406030204" pitchFamily="18" charset="0"/>
                      </a:rPr>
                      <m:t>𝐼</m:t>
                    </m:r>
                    <m:r>
                      <a:rPr lang="en-US" altLang="zh-CN" sz="2200" b="0" i="1" dirty="0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⌈"/>
                        <m:endChr m:val="⌉"/>
                        <m:ctrlPr>
                          <a:rPr lang="en-US" altLang="zh-CN" sz="22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altLang="zh-CN" sz="2200" b="0" i="1" dirty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altLang="zh-CN" sz="2200" b="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altLang="zh-CN" sz="2200" b="0" i="1" dirty="0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sup>
                                <m:r>
                                  <a:rPr lang="en-US" altLang="zh-CN" sz="2200" b="0" i="1" dirty="0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sup>
                            </m:sSup>
                          </m:num>
                          <m:den>
                            <m:r>
                              <a:rPr lang="en-US" altLang="zh-CN" sz="2200" b="0" i="1" dirty="0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den>
                        </m:f>
                      </m:e>
                    </m:d>
                    <m:r>
                      <a:rPr lang="en-US" altLang="zh-CN" sz="2200" b="0" i="1" dirty="0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altLang="zh-CN" sz="2200" b="0" i="0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zh-CN" altLang="en-US" sz="2200" i="1" dirty="0">
                        <a:latin typeface="Cambria Math" panose="02040503050406030204" pitchFamily="18" charset="0"/>
                      </a:rPr>
                      <m:t>计算</m:t>
                    </m:r>
                    <m:r>
                      <a:rPr lang="en-US" altLang="zh-CN" sz="2200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zh-CN" sz="2200" b="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zh-CN" sz="2200" b="0" i="1" dirty="0" smtClean="0">
                        <a:latin typeface="Cambria Math" panose="02040503050406030204" pitchFamily="18" charset="0"/>
                      </a:rPr>
                      <m:t>/</m:t>
                    </m:r>
                    <m:r>
                      <a:rPr lang="en-US" altLang="zh-CN" sz="2200" b="0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zh-CN" sz="2200" b="0" i="1" dirty="0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⌊"/>
                        <m:endChr m:val="⌋"/>
                        <m:ctrlPr>
                          <a:rPr lang="en-US" altLang="zh-CN" sz="22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altLang="zh-CN" sz="2200" b="0" i="1" dirty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sz="2200" b="0" i="1" dirty="0" smtClean="0">
                                <a:latin typeface="Cambria Math" panose="02040503050406030204" pitchFamily="18" charset="0"/>
                              </a:rPr>
                              <m:t>𝑥𝐼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altLang="zh-CN" sz="2200" b="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altLang="zh-CN" sz="2200" b="0" i="1" dirty="0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sup>
                                <m:r>
                                  <a:rPr lang="en-US" altLang="zh-CN" sz="2200" b="0" i="1" dirty="0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sup>
                            </m:sSup>
                          </m:den>
                        </m:f>
                      </m:e>
                    </m:d>
                    <m:r>
                      <a:rPr lang="en-US" altLang="zh-CN" sz="2200" b="0" i="1" dirty="0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altLang="zh-CN" sz="2200" b="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zh-CN" sz="2200" b="0" i="1" dirty="0" smtClean="0">
                        <a:latin typeface="Cambria Math" panose="02040503050406030204" pitchFamily="18" charset="0"/>
                      </a:rPr>
                      <m:t>%</m:t>
                    </m:r>
                    <m:r>
                      <a:rPr lang="en-US" altLang="zh-CN" sz="2200" b="0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zh-CN" sz="2200" b="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sz="2200" b="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zh-CN" sz="2200" b="0" i="1" dirty="0" smtClean="0">
                        <a:latin typeface="Cambria Math" panose="02040503050406030204" pitchFamily="18" charset="0"/>
                      </a:rPr>
                      <m:t>−</m:t>
                    </m:r>
                    <m:d>
                      <m:dPr>
                        <m:ctrlPr>
                          <a:rPr lang="en-US" altLang="zh-CN" sz="22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2200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altLang="zh-CN" sz="2200" b="0" i="1" dirty="0" smtClean="0">
                            <a:latin typeface="Cambria Math" panose="02040503050406030204" pitchFamily="18" charset="0"/>
                          </a:rPr>
                          <m:t>/</m:t>
                        </m:r>
                        <m:r>
                          <a:rPr lang="en-US" altLang="zh-CN" sz="2200" b="0" i="1" dirty="0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altLang="zh-CN" sz="2200" b="0" i="1" dirty="0" smtClean="0">
                        <a:latin typeface="Cambria Math" panose="02040503050406030204" pitchFamily="18" charset="0"/>
                      </a:rPr>
                      <m:t>∗</m:t>
                    </m:r>
                    <m:r>
                      <a:rPr lang="en-US" altLang="zh-CN" sz="2200" b="0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zh-CN" altLang="en-US" sz="2200" dirty="0"/>
                  <a:t>。</a:t>
                </a:r>
                <a:endParaRPr lang="en-US" altLang="zh-CN" sz="2200" dirty="0"/>
              </a:p>
              <a:p>
                <a:pPr marL="0" indent="0">
                  <a:buNone/>
                </a:pPr>
                <a:r>
                  <a:rPr lang="en-US" altLang="zh-CN" sz="2200" dirty="0"/>
                  <a:t>    </a:t>
                </a:r>
                <a:r>
                  <a:rPr lang="zh-CN" altLang="en-US" sz="2200" dirty="0"/>
                  <a:t>检查</a:t>
                </a:r>
                <a14:m>
                  <m:oMath xmlns:m="http://schemas.openxmlformats.org/officeDocument/2006/math">
                    <m:r>
                      <a:rPr lang="en-US" altLang="zh-CN" sz="22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zh-CN" sz="22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zh-CN" sz="2200" b="0" i="1" smtClean="0">
                        <a:latin typeface="Cambria Math" panose="02040503050406030204" pitchFamily="18" charset="0"/>
                      </a:rPr>
                      <m:t>%</m:t>
                    </m:r>
                    <m:r>
                      <a:rPr lang="en-US" altLang="zh-CN" sz="22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zh-CN" sz="22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zh-CN" altLang="en-US" sz="2200" i="1">
                        <a:latin typeface="Cambria Math" panose="02040503050406030204" pitchFamily="18" charset="0"/>
                      </a:rPr>
                      <m:t>的</m:t>
                    </m:r>
                  </m:oMath>
                </a14:m>
                <a:r>
                  <a:rPr lang="zh-CN" altLang="en-US" sz="2200" dirty="0"/>
                  <a:t>值，若其小于</a:t>
                </a:r>
                <a14:m>
                  <m:oMath xmlns:m="http://schemas.openxmlformats.org/officeDocument/2006/math">
                    <m:r>
                      <a:rPr lang="en-US" altLang="zh-CN" sz="22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zh-CN" sz="2200" b="0" i="1" smtClean="0">
                        <a:latin typeface="Cambria Math" panose="02040503050406030204" pitchFamily="18" charset="0"/>
                      </a:rPr>
                      <m:t>0, </m:t>
                    </m:r>
                  </m:oMath>
                </a14:m>
                <a:r>
                  <a:rPr lang="zh-CN" altLang="en-US" sz="2200" dirty="0"/>
                  <a:t>则将其加上</a:t>
                </a:r>
                <a14:m>
                  <m:oMath xmlns:m="http://schemas.openxmlformats.org/officeDocument/2006/math">
                    <m:r>
                      <a:rPr lang="en-US" altLang="zh-CN" sz="22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zh-CN" sz="22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zh-CN" sz="2200" b="0" i="1" smtClean="0">
                        <a:latin typeface="Cambria Math" panose="02040503050406030204" pitchFamily="18" charset="0"/>
                      </a:rPr>
                      <m:t>, </m:t>
                    </m:r>
                  </m:oMath>
                </a14:m>
                <a:r>
                  <a:rPr lang="zh-CN" altLang="en-US" sz="2200" dirty="0"/>
                  <a:t>将</a:t>
                </a:r>
                <a14:m>
                  <m:oMath xmlns:m="http://schemas.openxmlformats.org/officeDocument/2006/math">
                    <m:r>
                      <a:rPr lang="en-US" altLang="zh-CN" sz="22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zh-CN" sz="22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zh-CN" sz="2200" b="0" i="1" smtClean="0">
                        <a:latin typeface="Cambria Math" panose="02040503050406030204" pitchFamily="18" charset="0"/>
                      </a:rPr>
                      <m:t>/</m:t>
                    </m:r>
                    <m:r>
                      <a:rPr lang="en-US" altLang="zh-CN" sz="22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zh-CN" sz="22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zh-CN" altLang="en-US" sz="2200" dirty="0"/>
                  <a:t>的值减去</a:t>
                </a:r>
                <a14:m>
                  <m:oMath xmlns:m="http://schemas.openxmlformats.org/officeDocument/2006/math">
                    <m:r>
                      <a:rPr lang="en-US" altLang="zh-CN" sz="22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zh-CN" sz="2200" b="0" i="1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zh-CN" altLang="en-US" sz="2200" i="1">
                        <a:latin typeface="Cambria Math" panose="02040503050406030204" pitchFamily="18" charset="0"/>
                      </a:rPr>
                      <m:t>。</m:t>
                    </m:r>
                  </m:oMath>
                </a14:m>
                <a:endParaRPr lang="en-US" altLang="zh-CN" sz="2200" dirty="0"/>
              </a:p>
              <a:p>
                <a:pPr marL="0" indent="0">
                  <a:buNone/>
                </a:pPr>
                <a:endParaRPr lang="en-US" altLang="zh-CN" sz="2200" dirty="0"/>
              </a:p>
              <a:p>
                <a:pPr marL="0" indent="0">
                  <a:buNone/>
                </a:pPr>
                <a:r>
                  <a:rPr lang="en-US" altLang="zh-CN" sz="2200" dirty="0"/>
                  <a:t>    </a:t>
                </a:r>
                <a:r>
                  <a:rPr lang="zh-CN" altLang="en-US" sz="2200" dirty="0"/>
                  <a:t>这里选取了比版本二更小的</a:t>
                </a:r>
                <a14:m>
                  <m:oMath xmlns:m="http://schemas.openxmlformats.org/officeDocument/2006/math">
                    <m:r>
                      <a:rPr lang="en-US" altLang="zh-CN" sz="22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zh-CN" sz="22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altLang="zh-CN" sz="2200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altLang="zh-CN" sz="2200" dirty="0"/>
                  <a:t> </a:t>
                </a:r>
                <a:r>
                  <a:rPr lang="zh-CN" altLang="en-US" sz="2200" dirty="0"/>
                  <a:t>避免了数据规模过大的问题。</a:t>
                </a:r>
                <a:endParaRPr lang="en-US" altLang="zh-CN" sz="2200" dirty="0"/>
              </a:p>
              <a:p>
                <a:pPr marL="0" indent="0">
                  <a:buNone/>
                </a:pPr>
                <a:r>
                  <a:rPr lang="en-US" altLang="zh-CN" sz="2200" dirty="0"/>
                  <a:t>    </a:t>
                </a:r>
                <a:r>
                  <a:rPr lang="zh-CN" altLang="en-US" sz="2200" dirty="0"/>
                  <a:t>代价则是整除结果不再精确，而是可能比正确结果大</a:t>
                </a:r>
                <a14:m>
                  <m:oMath xmlns:m="http://schemas.openxmlformats.org/officeDocument/2006/math">
                    <m:r>
                      <a:rPr lang="en-US" altLang="zh-CN" sz="22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zh-CN" sz="2200" b="0" i="1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zh-CN" altLang="en-US" sz="2200" dirty="0"/>
                  <a:t>。</a:t>
                </a:r>
                <a:endParaRPr lang="en-US" altLang="zh-CN" sz="2200" dirty="0"/>
              </a:p>
              <a:p>
                <a:pPr marL="0" indent="0">
                  <a:buNone/>
                </a:pPr>
                <a:r>
                  <a:rPr lang="en-US" altLang="zh-CN" sz="2200" dirty="0"/>
                  <a:t>    </a:t>
                </a:r>
                <a:r>
                  <a:rPr lang="zh-CN" altLang="en-US" sz="2200" dirty="0"/>
                  <a:t>该误差产生时的明显特征是取模结果会为负数。此时通过加减法修正结果即可。</a:t>
                </a:r>
                <a:endParaRPr lang="en-US" altLang="zh-CN" sz="2200" dirty="0"/>
              </a:p>
              <a:p>
                <a:pPr marL="0" indent="0">
                  <a:buNone/>
                </a:pPr>
                <a:r>
                  <a:rPr lang="en-US" altLang="zh-CN" sz="2200" dirty="0"/>
                  <a:t>    </a:t>
                </a:r>
                <a:r>
                  <a:rPr lang="zh-CN" altLang="en-US" sz="2200" dirty="0"/>
                  <a:t>这是 </a:t>
                </a:r>
                <a:r>
                  <a:rPr lang="en-US" altLang="zh-CN" sz="2200" dirty="0"/>
                  <a:t>Barrett </a:t>
                </a:r>
                <a:r>
                  <a:rPr lang="zh-CN" altLang="en-US" sz="2200" dirty="0"/>
                  <a:t>模乘算法的一种较好的实现。它将整除、取模都优化为</a:t>
                </a:r>
                <a:r>
                  <a:rPr lang="en-US" altLang="zh-CN" sz="2200" dirty="0"/>
                  <a:t>2 </a:t>
                </a:r>
                <a:r>
                  <a:rPr lang="zh-CN" altLang="en-US" sz="2200" dirty="0"/>
                  <a:t>次乘法。</a:t>
                </a:r>
                <a:endParaRPr lang="en-US" altLang="zh-CN" sz="2200" dirty="0"/>
              </a:p>
              <a:p>
                <a:pPr marL="0" indent="0">
                  <a:buNone/>
                </a:pPr>
                <a:r>
                  <a:rPr lang="en-US" altLang="zh-CN" sz="2200" dirty="0"/>
                  <a:t>    C/C++ </a:t>
                </a:r>
                <a:r>
                  <a:rPr lang="zh-CN" altLang="en-US" sz="2200" dirty="0"/>
                  <a:t>的编译器则采取了更为精细的处理，使整除仍然只需 </a:t>
                </a:r>
                <a:r>
                  <a:rPr lang="en-US" altLang="zh-CN" sz="2200" dirty="0"/>
                  <a:t>1 </a:t>
                </a:r>
                <a:r>
                  <a:rPr lang="zh-CN" altLang="en-US" sz="2200" dirty="0"/>
                  <a:t>次乘法。由于相关数学推导较为复杂，这里暂且略去。</a:t>
                </a:r>
                <a:endParaRPr lang="en-US" altLang="zh-CN" sz="2200" dirty="0"/>
              </a:p>
            </p:txBody>
          </p:sp>
        </mc:Choice>
        <mc:Fallback xmlns="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19A11275-BA43-57A5-D39A-C2DCEC1A9EB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0515600" cy="4440422"/>
              </a:xfrm>
              <a:blipFill>
                <a:blip r:embed="rId2"/>
                <a:stretch>
                  <a:fillRect l="-754" t="-1509" b="-109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直接连接符 3">
            <a:extLst>
              <a:ext uri="{FF2B5EF4-FFF2-40B4-BE49-F238E27FC236}">
                <a16:creationId xmlns:a16="http://schemas.microsoft.com/office/drawing/2014/main" id="{A6CA25C3-C321-84C2-50CD-CA7ED997EFF0}"/>
              </a:ext>
            </a:extLst>
          </p:cNvPr>
          <p:cNvCxnSpPr>
            <a:cxnSpLocks/>
          </p:cNvCxnSpPr>
          <p:nvPr/>
        </p:nvCxnSpPr>
        <p:spPr>
          <a:xfrm>
            <a:off x="0" y="1309036"/>
            <a:ext cx="55152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23565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>
            <a:extLst>
              <a:ext uri="{FF2B5EF4-FFF2-40B4-BE49-F238E27FC236}">
                <a16:creationId xmlns:a16="http://schemas.microsoft.com/office/drawing/2014/main" id="{F0D6E1DC-45A9-5A3A-59AC-DCD6D7C7A6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3200" b="1" dirty="0"/>
              <a:t>4. </a:t>
            </a:r>
            <a:r>
              <a:rPr lang="zh-CN" altLang="en-US" sz="3200" b="1" dirty="0"/>
              <a:t>整数除法的优化效果</a:t>
            </a:r>
          </a:p>
        </p:txBody>
      </p:sp>
      <p:graphicFrame>
        <p:nvGraphicFramePr>
          <p:cNvPr id="7" name="图表 6">
            <a:extLst>
              <a:ext uri="{FF2B5EF4-FFF2-40B4-BE49-F238E27FC236}">
                <a16:creationId xmlns:a16="http://schemas.microsoft.com/office/drawing/2014/main" id="{189A2B2A-2515-3B6C-9C7E-BFF2A1182CC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77868957"/>
              </p:ext>
            </p:extLst>
          </p:nvPr>
        </p:nvGraphicFramePr>
        <p:xfrm>
          <a:off x="2034673" y="2252948"/>
          <a:ext cx="8122653" cy="44207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2" name="直接连接符 1">
            <a:extLst>
              <a:ext uri="{FF2B5EF4-FFF2-40B4-BE49-F238E27FC236}">
                <a16:creationId xmlns:a16="http://schemas.microsoft.com/office/drawing/2014/main" id="{C84B855E-D46C-5AB2-B324-8F0FC664E618}"/>
              </a:ext>
            </a:extLst>
          </p:cNvPr>
          <p:cNvCxnSpPr>
            <a:cxnSpLocks/>
          </p:cNvCxnSpPr>
          <p:nvPr/>
        </p:nvCxnSpPr>
        <p:spPr>
          <a:xfrm>
            <a:off x="0" y="1309036"/>
            <a:ext cx="55152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0660D33A-62FE-98E3-0AD8-25CE2CB6D6AE}"/>
                  </a:ext>
                </a:extLst>
              </p:cNvPr>
              <p:cNvSpPr txBox="1"/>
              <p:nvPr/>
            </p:nvSpPr>
            <p:spPr>
              <a:xfrm>
                <a:off x="3047197" y="2351590"/>
                <a:ext cx="609760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zh-CN" altLang="en-US" sz="1800" dirty="0"/>
                  <a:t>不同实现方式下执行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sz="1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18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altLang="zh-CN" sz="18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sup>
                    </m:sSup>
                    <m:r>
                      <a:rPr lang="zh-CN" altLang="en-US" sz="1800" i="1">
                        <a:latin typeface="Cambria Math" panose="02040503050406030204" pitchFamily="18" charset="0"/>
                      </a:rPr>
                      <m:t>次</m:t>
                    </m:r>
                    <m:r>
                      <a:rPr lang="zh-CN" altLang="en-US" i="1">
                        <a:latin typeface="Cambria Math" panose="02040503050406030204" pitchFamily="18" charset="0"/>
                      </a:rPr>
                      <m:t>整除</m:t>
                    </m:r>
                  </m:oMath>
                </a14:m>
                <a:r>
                  <a:rPr lang="zh-CN" altLang="en-US" sz="1800" dirty="0"/>
                  <a:t>的平均用时</a:t>
                </a:r>
                <a:r>
                  <a:rPr lang="en-US" altLang="zh-CN" sz="1800" dirty="0"/>
                  <a:t>/</a:t>
                </a:r>
                <a:r>
                  <a:rPr lang="en-US" altLang="zh-CN" sz="1800" dirty="0" err="1"/>
                  <a:t>ms</a:t>
                </a:r>
                <a:endParaRPr lang="zh-CN" altLang="en-US" sz="1800" dirty="0"/>
              </a:p>
            </p:txBody>
          </p:sp>
        </mc:Choice>
        <mc:Fallback xmlns=""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0660D33A-62FE-98E3-0AD8-25CE2CB6D6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7197" y="2351590"/>
                <a:ext cx="6097604" cy="369332"/>
              </a:xfrm>
              <a:prstGeom prst="rect">
                <a:avLst/>
              </a:prstGeom>
              <a:blipFill>
                <a:blip r:embed="rId3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文本框 5">
                <a:extLst>
                  <a:ext uri="{FF2B5EF4-FFF2-40B4-BE49-F238E27FC236}">
                    <a16:creationId xmlns:a16="http://schemas.microsoft.com/office/drawing/2014/main" id="{B7F3EFF1-B799-6F0A-E222-5E09CED417A3}"/>
                  </a:ext>
                </a:extLst>
              </p:cNvPr>
              <p:cNvSpPr txBox="1"/>
              <p:nvPr/>
            </p:nvSpPr>
            <p:spPr>
              <a:xfrm>
                <a:off x="753978" y="1573886"/>
                <a:ext cx="10684041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2200" dirty="0"/>
                  <a:t>测试结果如下表所示。运算数为</a:t>
                </a:r>
                <a14:m>
                  <m:oMath xmlns:m="http://schemas.openxmlformats.org/officeDocument/2006/math">
                    <m:r>
                      <a:rPr lang="en-US" altLang="zh-CN" sz="22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zh-CN" sz="2200" b="0" i="1" smtClean="0">
                        <a:latin typeface="Cambria Math" panose="02040503050406030204" pitchFamily="18" charset="0"/>
                      </a:rPr>
                      <m:t>32 </m:t>
                    </m:r>
                  </m:oMath>
                </a14:m>
                <a:r>
                  <a:rPr lang="zh-CN" altLang="en-US" sz="2200" dirty="0">
                    <a:latin typeface="+mn-ea"/>
                  </a:rPr>
                  <a:t>位无符号整型，且保证优化版本二能够正常使用。</a:t>
                </a:r>
                <a:endParaRPr lang="zh-CN" altLang="en-US" sz="2200" dirty="0"/>
              </a:p>
            </p:txBody>
          </p:sp>
        </mc:Choice>
        <mc:Fallback xmlns="">
          <p:sp>
            <p:nvSpPr>
              <p:cNvPr id="6" name="文本框 5">
                <a:extLst>
                  <a:ext uri="{FF2B5EF4-FFF2-40B4-BE49-F238E27FC236}">
                    <a16:creationId xmlns:a16="http://schemas.microsoft.com/office/drawing/2014/main" id="{B7F3EFF1-B799-6F0A-E222-5E09CED417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3978" y="1573886"/>
                <a:ext cx="10684041" cy="430887"/>
              </a:xfrm>
              <a:prstGeom prst="rect">
                <a:avLst/>
              </a:prstGeom>
              <a:blipFill>
                <a:blip r:embed="rId4"/>
                <a:stretch>
                  <a:fillRect l="-742" t="-8451" r="-742" b="-2957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381048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947</TotalTime>
  <Words>964</Words>
  <Application>Microsoft Office PowerPoint</Application>
  <PresentationFormat>宽屏</PresentationFormat>
  <Paragraphs>71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8" baseType="lpstr">
      <vt:lpstr>FandolSong-Regular</vt:lpstr>
      <vt:lpstr>LMRoman10-Regular</vt:lpstr>
      <vt:lpstr>等线</vt:lpstr>
      <vt:lpstr>等线 Light</vt:lpstr>
      <vt:lpstr>Arial</vt:lpstr>
      <vt:lpstr>Cambria Math</vt:lpstr>
      <vt:lpstr>Office 主题​​</vt:lpstr>
      <vt:lpstr>Barrett 模乘算法： C/C++中整数除法的高效实现</vt:lpstr>
      <vt:lpstr>目录</vt:lpstr>
      <vt:lpstr>1. 整数除法是什么</vt:lpstr>
      <vt:lpstr>2. 整数除法为何需要优化</vt:lpstr>
      <vt:lpstr>2. 整数除法为何需要优化</vt:lpstr>
      <vt:lpstr>3. 整数除法的高效实现</vt:lpstr>
      <vt:lpstr>3. 整数除法的高效实现</vt:lpstr>
      <vt:lpstr>3. 整数除法的高效实现</vt:lpstr>
      <vt:lpstr>4. 整数除法的优化效果</vt:lpstr>
      <vt:lpstr>5. 总结</vt:lpstr>
      <vt:lpstr>谢谢观看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惠春 陈</dc:creator>
  <cp:lastModifiedBy>惠春 陈</cp:lastModifiedBy>
  <cp:revision>50</cp:revision>
  <dcterms:created xsi:type="dcterms:W3CDTF">2024-12-19T00:10:53Z</dcterms:created>
  <dcterms:modified xsi:type="dcterms:W3CDTF">2024-12-19T17:12:06Z</dcterms:modified>
</cp:coreProperties>
</file>