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2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1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notesSlides/notesSlide3.xml" ContentType="application/vnd.openxmlformats-officedocument.presentationml.notesSlide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60" r:id="rId4"/>
    <p:sldId id="261" r:id="rId5"/>
    <p:sldId id="285" r:id="rId6"/>
    <p:sldId id="266" r:id="rId7"/>
    <p:sldId id="290" r:id="rId8"/>
    <p:sldId id="291" r:id="rId9"/>
    <p:sldId id="287" r:id="rId10"/>
    <p:sldId id="292" r:id="rId11"/>
    <p:sldId id="276" r:id="rId12"/>
    <p:sldId id="295" r:id="rId13"/>
    <p:sldId id="277" r:id="rId14"/>
    <p:sldId id="299" r:id="rId15"/>
    <p:sldId id="300" r:id="rId16"/>
    <p:sldId id="283" r:id="rId17"/>
    <p:sldId id="281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547B"/>
    <a:srgbClr val="FFFFFF"/>
    <a:srgbClr val="515983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40" y="88"/>
      </p:cViewPr>
      <p:guideLst>
        <p:guide orient="horz" pos="2195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10" Type="http://schemas.openxmlformats.org/officeDocument/2006/relationships/image" Target="../media/image8.png"/><Relationship Id="rId4" Type="http://schemas.openxmlformats.org/officeDocument/2006/relationships/tags" Target="../tags/tag14.xml"/><Relationship Id="rId9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底图-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6" name="图片 5" descr="建筑-1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alphaModFix amt="10000"/>
          </a:blip>
          <a:stretch>
            <a:fillRect/>
          </a:stretch>
        </p:blipFill>
        <p:spPr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7" name="图片 6" descr="建筑_画板 1 副本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2262505" y="3307080"/>
            <a:ext cx="6789600" cy="3120355"/>
          </a:xfrm>
          <a:prstGeom prst="rect">
            <a:avLst/>
          </a:prstGeom>
        </p:spPr>
      </p:pic>
      <p:pic>
        <p:nvPicPr>
          <p:cNvPr id="8" name="图片 7" descr="建筑_画板 1 副本 6"/>
          <p:cNvPicPr>
            <a:picLocks noChangeAspect="1"/>
          </p:cNvPicPr>
          <p:nvPr userDrawn="1"/>
        </p:nvPicPr>
        <p:blipFill>
          <a:blip r:embed="rId7">
            <a:alphaModFix amt="90000"/>
          </a:blip>
          <a:stretch>
            <a:fillRect/>
          </a:stretch>
        </p:blipFill>
        <p:spPr>
          <a:xfrm>
            <a:off x="4217670" y="3754755"/>
            <a:ext cx="7974000" cy="26725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2025/11/21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"/>
          <p:cNvSpPr txBox="1">
            <a:spLocks noGrp="1"/>
          </p:cNvSpPr>
          <p:nvPr>
            <p:ph type="body" idx="5" hasCustomPrompt="1"/>
            <p:custDataLst>
              <p:tags r:id="rId1"/>
            </p:custDataLst>
          </p:nvPr>
        </p:nvSpPr>
        <p:spPr>
          <a:xfrm rot="5400000">
            <a:off x="1526540" y="2623820"/>
            <a:ext cx="5486400" cy="13436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>
            <a:lvl1pPr marL="0" marR="0" lvl="0" algn="l" defTabSz="914400" rtl="0" eaLnBrk="1" fontAlgn="ctr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500" b="1" i="0" u="none" strike="noStrike" kern="1200" cap="none" spc="0" normalizeH="0" baseline="0" noProof="1">
                <a:ln>
                  <a:gradFill>
                    <a:gsLst>
                      <a:gs pos="19000">
                        <a:schemeClr val="accent1">
                          <a:alpha val="0"/>
                        </a:schemeClr>
                      </a:gs>
                      <a:gs pos="74000">
                        <a:schemeClr val="accent1">
                          <a:alpha val="35000"/>
                        </a:schemeClr>
                      </a:gs>
                    </a:gsLst>
                    <a:lin ang="16200000" scaled="0"/>
                  </a:gradFill>
                </a:ln>
                <a:noFill/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 fontAlgn="ctr">
              <a:buClrTx/>
              <a:buSzTx/>
              <a:buFontTx/>
            </a:pPr>
            <a:r>
              <a:rPr dirty="0" err="1">
                <a:sym typeface="+mn-ea"/>
              </a:rPr>
              <a:t>编辑副标题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4" hasCustomPrompt="1"/>
            <p:custDataLst>
              <p:tags r:id="rId2"/>
            </p:custDataLst>
          </p:nvPr>
        </p:nvSpPr>
        <p:spPr>
          <a:xfrm>
            <a:off x="3275330" y="579755"/>
            <a:ext cx="1428750" cy="4603115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b" anchorCtr="0">
            <a:normAutofit/>
          </a:bodyPr>
          <a:lstStyle>
            <a:lvl1pPr marL="0" marR="0" lvl="0" algn="l" defTabSz="914400" rtl="0" eaLnBrk="1" fontAlgn="ctr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1000" normalizeH="0" baseline="0" noProof="1">
                <a:solidFill>
                  <a:schemeClr val="accent1"/>
                </a:solidFill>
                <a:uFillTx/>
                <a:latin typeface="+mj-ea"/>
                <a:ea typeface="+mj-ea"/>
                <a:cs typeface="微软雅黑" panose="020B0503020204020204" charset="-122"/>
                <a:sym typeface="+mn-ea"/>
              </a:defRPr>
            </a:lvl1pPr>
          </a:lstStyle>
          <a:p>
            <a:pPr lvl="0" algn="l" fontAlgn="ctr">
              <a:buClrTx/>
              <a:buSzTx/>
              <a:buFontTx/>
            </a:pPr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底图-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6" name="图片 5" descr="建筑-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9" name="图片 8" descr="建筑_画板 1 副本 1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21015" y="2319655"/>
            <a:ext cx="4525200" cy="4261649"/>
          </a:xfrm>
          <a:prstGeom prst="rect">
            <a:avLst/>
          </a:prstGeom>
        </p:spPr>
      </p:pic>
      <p:pic>
        <p:nvPicPr>
          <p:cNvPr id="10" name="图片 9" descr="建筑_画板 1 副本 10"/>
          <p:cNvPicPr>
            <a:picLocks noChangeAspect="1"/>
          </p:cNvPicPr>
          <p:nvPr userDrawn="1"/>
        </p:nvPicPr>
        <p:blipFill>
          <a:blip r:embed="rId6">
            <a:alphaModFix amt="90000"/>
          </a:blip>
          <a:stretch>
            <a:fillRect/>
          </a:stretch>
        </p:blipFill>
        <p:spPr>
          <a:xfrm>
            <a:off x="-760095" y="3352165"/>
            <a:ext cx="9288000" cy="31129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solidFill>
          <a:srgbClr val="5159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底图-0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>
            <a:alphaModFix amt="50000"/>
          </a:blip>
          <a:stretch>
            <a:fillRect/>
          </a:stretch>
        </p:blipFill>
        <p:spPr>
          <a:xfrm>
            <a:off x="0" y="2218690"/>
            <a:ext cx="12192000" cy="435229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5" name="图片 4" descr="建筑-14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6" name="图片 5" descr="底图-0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799800" y="5633085"/>
            <a:ext cx="13791600" cy="14114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11.png"/><Relationship Id="rId5" Type="http://schemas.openxmlformats.org/officeDocument/2006/relationships/tags" Target="../tags/tag77.xml"/><Relationship Id="rId10" Type="http://schemas.openxmlformats.org/officeDocument/2006/relationships/image" Target="../media/image10.png"/><Relationship Id="rId4" Type="http://schemas.openxmlformats.org/officeDocument/2006/relationships/tags" Target="../tags/tag76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image" Target="../media/image34.png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image" Target="../media/image19.pn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20.png"/><Relationship Id="rId5" Type="http://schemas.openxmlformats.org/officeDocument/2006/relationships/tags" Target="../tags/tag175.xml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tags" Target="../tags/tag17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tags" Target="../tags/tag191.xml"/><Relationship Id="rId18" Type="http://schemas.openxmlformats.org/officeDocument/2006/relationships/image" Target="../media/image9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17" Type="http://schemas.openxmlformats.org/officeDocument/2006/relationships/image" Target="../media/image18.png"/><Relationship Id="rId2" Type="http://schemas.openxmlformats.org/officeDocument/2006/relationships/tags" Target="../tags/tag180.xml"/><Relationship Id="rId16" Type="http://schemas.openxmlformats.org/officeDocument/2006/relationships/image" Target="../media/image37.jpeg"/><Relationship Id="rId20" Type="http://schemas.openxmlformats.org/officeDocument/2006/relationships/image" Target="../media/image11.png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5" Type="http://schemas.openxmlformats.org/officeDocument/2006/relationships/tags" Target="../tags/tag183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88.xml"/><Relationship Id="rId19" Type="http://schemas.openxmlformats.org/officeDocument/2006/relationships/image" Target="../media/image10.png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tags" Target="../tags/tag19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2.png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41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40.png"/><Relationship Id="rId5" Type="http://schemas.openxmlformats.org/officeDocument/2006/relationships/tags" Target="../tags/tag197.xml"/><Relationship Id="rId10" Type="http://schemas.openxmlformats.org/officeDocument/2006/relationships/image" Target="../media/image39.png"/><Relationship Id="rId4" Type="http://schemas.openxmlformats.org/officeDocument/2006/relationships/tags" Target="../tags/tag196.xml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01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207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13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21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10" Type="http://schemas.openxmlformats.org/officeDocument/2006/relationships/image" Target="../media/image9.png"/><Relationship Id="rId4" Type="http://schemas.openxmlformats.org/officeDocument/2006/relationships/tags" Target="../tags/tag220.xml"/><Relationship Id="rId9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225.xml"/><Relationship Id="rId7" Type="http://schemas.openxmlformats.org/officeDocument/2006/relationships/image" Target="../media/image12.jpe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82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4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13.png"/><Relationship Id="rId5" Type="http://schemas.openxmlformats.org/officeDocument/2006/relationships/tags" Target="../tags/tag84.xml"/><Relationship Id="rId10" Type="http://schemas.openxmlformats.org/officeDocument/2006/relationships/image" Target="../media/image9.png"/><Relationship Id="rId4" Type="http://schemas.openxmlformats.org/officeDocument/2006/relationships/tags" Target="../tags/tag83.xml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3" Type="http://schemas.openxmlformats.org/officeDocument/2006/relationships/tags" Target="../tags/tag88.xml"/><Relationship Id="rId21" Type="http://schemas.openxmlformats.org/officeDocument/2006/relationships/image" Target="../media/image15.jpeg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0" Type="http://schemas.openxmlformats.org/officeDocument/2006/relationships/notesSlide" Target="../notesSlides/notesSlide2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5" Type="http://schemas.openxmlformats.org/officeDocument/2006/relationships/tags" Target="../tags/tag90.xml"/><Relationship Id="rId15" Type="http://schemas.openxmlformats.org/officeDocument/2006/relationships/tags" Target="../tags/tag100.xml"/><Relationship Id="rId23" Type="http://schemas.openxmlformats.org/officeDocument/2006/relationships/image" Target="../media/image9.png"/><Relationship Id="rId10" Type="http://schemas.openxmlformats.org/officeDocument/2006/relationships/tags" Target="../tags/tag95.xml"/><Relationship Id="rId19" Type="http://schemas.openxmlformats.org/officeDocument/2006/relationships/slideLayout" Target="../slideLayouts/slideLayout14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Relationship Id="rId2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1.png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17" Type="http://schemas.openxmlformats.org/officeDocument/2006/relationships/image" Target="../media/image10.png"/><Relationship Id="rId2" Type="http://schemas.openxmlformats.org/officeDocument/2006/relationships/tags" Target="../tags/tag105.xml"/><Relationship Id="rId16" Type="http://schemas.openxmlformats.org/officeDocument/2006/relationships/image" Target="../media/image9.png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5" Type="http://schemas.openxmlformats.org/officeDocument/2006/relationships/tags" Target="../tags/tag108.xml"/><Relationship Id="rId15" Type="http://schemas.openxmlformats.org/officeDocument/2006/relationships/image" Target="../media/image18.png"/><Relationship Id="rId10" Type="http://schemas.openxmlformats.org/officeDocument/2006/relationships/tags" Target="../tags/tag113.xml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slideLayout" Target="../slideLayouts/slideLayout9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2" Type="http://schemas.openxmlformats.org/officeDocument/2006/relationships/tags" Target="../tags/tag117.xml"/><Relationship Id="rId16" Type="http://schemas.openxmlformats.org/officeDocument/2006/relationships/image" Target="../media/image21.png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5" Type="http://schemas.openxmlformats.org/officeDocument/2006/relationships/tags" Target="../tags/tag120.xml"/><Relationship Id="rId15" Type="http://schemas.openxmlformats.org/officeDocument/2006/relationships/image" Target="../media/image20.png"/><Relationship Id="rId10" Type="http://schemas.openxmlformats.org/officeDocument/2006/relationships/tags" Target="../tags/tag125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18" Type="http://schemas.openxmlformats.org/officeDocument/2006/relationships/image" Target="../media/image10.png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image" Target="../media/image9.png"/><Relationship Id="rId2" Type="http://schemas.openxmlformats.org/officeDocument/2006/relationships/tags" Target="../tags/tag129.xml"/><Relationship Id="rId16" Type="http://schemas.openxmlformats.org/officeDocument/2006/relationships/image" Target="../media/image18.png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image" Target="../media/image22.jpeg"/><Relationship Id="rId10" Type="http://schemas.openxmlformats.org/officeDocument/2006/relationships/tags" Target="../tags/tag137.xml"/><Relationship Id="rId19" Type="http://schemas.openxmlformats.org/officeDocument/2006/relationships/image" Target="../media/image11.pn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8.xml"/><Relationship Id="rId13" Type="http://schemas.openxmlformats.org/officeDocument/2006/relationships/image" Target="../media/image24.png"/><Relationship Id="rId3" Type="http://schemas.openxmlformats.org/officeDocument/2006/relationships/tags" Target="../tags/tag143.xml"/><Relationship Id="rId7" Type="http://schemas.openxmlformats.org/officeDocument/2006/relationships/tags" Target="../tags/tag147.xml"/><Relationship Id="rId12" Type="http://schemas.openxmlformats.org/officeDocument/2006/relationships/image" Target="../media/image23.png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tags" Target="../tags/tag146.xml"/><Relationship Id="rId11" Type="http://schemas.openxmlformats.org/officeDocument/2006/relationships/image" Target="../media/image19.png"/><Relationship Id="rId5" Type="http://schemas.openxmlformats.org/officeDocument/2006/relationships/tags" Target="../tags/tag145.xml"/><Relationship Id="rId10" Type="http://schemas.openxmlformats.org/officeDocument/2006/relationships/image" Target="../media/image20.png"/><Relationship Id="rId4" Type="http://schemas.openxmlformats.org/officeDocument/2006/relationships/tags" Target="../tags/tag14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image" Target="../media/image27.png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12" Type="http://schemas.openxmlformats.org/officeDocument/2006/relationships/image" Target="../media/image26.png"/><Relationship Id="rId2" Type="http://schemas.openxmlformats.org/officeDocument/2006/relationships/tags" Target="../tags/tag150.xml"/><Relationship Id="rId16" Type="http://schemas.openxmlformats.org/officeDocument/2006/relationships/image" Target="../media/image30.png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image" Target="../media/image19.png"/><Relationship Id="rId5" Type="http://schemas.openxmlformats.org/officeDocument/2006/relationships/tags" Target="../tags/tag153.xml"/><Relationship Id="rId15" Type="http://schemas.openxmlformats.org/officeDocument/2006/relationships/image" Target="../media/image29.png"/><Relationship Id="rId10" Type="http://schemas.openxmlformats.org/officeDocument/2006/relationships/image" Target="../media/image20.png"/><Relationship Id="rId4" Type="http://schemas.openxmlformats.org/officeDocument/2006/relationships/tags" Target="../tags/tag152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tags" Target="../tags/tag169.xml"/><Relationship Id="rId18" Type="http://schemas.openxmlformats.org/officeDocument/2006/relationships/image" Target="../media/image32.jpeg"/><Relationship Id="rId3" Type="http://schemas.openxmlformats.org/officeDocument/2006/relationships/tags" Target="../tags/tag159.xml"/><Relationship Id="rId21" Type="http://schemas.openxmlformats.org/officeDocument/2006/relationships/image" Target="../media/image11.png"/><Relationship Id="rId7" Type="http://schemas.openxmlformats.org/officeDocument/2006/relationships/tags" Target="../tags/tag163.xml"/><Relationship Id="rId12" Type="http://schemas.openxmlformats.org/officeDocument/2006/relationships/tags" Target="../tags/tag168.xml"/><Relationship Id="rId17" Type="http://schemas.openxmlformats.org/officeDocument/2006/relationships/image" Target="../media/image18.png"/><Relationship Id="rId2" Type="http://schemas.openxmlformats.org/officeDocument/2006/relationships/tags" Target="../tags/tag158.xml"/><Relationship Id="rId16" Type="http://schemas.openxmlformats.org/officeDocument/2006/relationships/image" Target="../media/image31.jpeg"/><Relationship Id="rId20" Type="http://schemas.openxmlformats.org/officeDocument/2006/relationships/image" Target="../media/image10.png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tags" Target="../tags/tag167.xml"/><Relationship Id="rId5" Type="http://schemas.openxmlformats.org/officeDocument/2006/relationships/tags" Target="../tags/tag161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66.xml"/><Relationship Id="rId19" Type="http://schemas.openxmlformats.org/officeDocument/2006/relationships/image" Target="../media/image9.png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tags" Target="../tags/tag1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9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2481580" y="1326129"/>
            <a:ext cx="7228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基于</a:t>
            </a: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Coq</a:t>
            </a:r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的欧几里得算法的正确性验证</a:t>
            </a: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2970415" y="3362054"/>
            <a:ext cx="6251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800" b="1" dirty="0">
                <a:solidFill>
                  <a:srgbClr val="F0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charset="-122"/>
                <a:cs typeface="+mj-lt"/>
              </a:rPr>
              <a:t>形式化验证在算法证明中的应用</a:t>
            </a:r>
            <a:endParaRPr lang="en-US" altLang="zh-CN" sz="2800" b="1" dirty="0">
              <a:solidFill>
                <a:srgbClr val="F0F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lt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749799" y="5070206"/>
            <a:ext cx="269240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kumimoji="1" lang="zh-CN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计科</a:t>
            </a:r>
            <a:r>
              <a:rPr kumimoji="1" lang="en-US" altLang="zh-CN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5</a:t>
            </a:r>
            <a:r>
              <a:rPr kumimoji="1" lang="zh-CN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班 冯梓轩</a:t>
            </a:r>
          </a:p>
        </p:txBody>
      </p:sp>
      <p:pic>
        <p:nvPicPr>
          <p:cNvPr id="14" name="图片 13" descr="校标、校名-透空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67B68-A580-6E42-4A82-2BA8C437D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>
            <a:extLst>
              <a:ext uri="{FF2B5EF4-FFF2-40B4-BE49-F238E27FC236}">
                <a16:creationId xmlns:a16="http://schemas.microsoft.com/office/drawing/2014/main" id="{88711B62-7460-8E5E-1B15-6D30659D07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251" y="2477167"/>
            <a:ext cx="7946295" cy="636150"/>
          </a:xfrm>
          <a:prstGeom prst="rect">
            <a:avLst/>
          </a:prstGeom>
        </p:spPr>
      </p:pic>
      <p:sp>
        <p:nvSpPr>
          <p:cNvPr id="59" name="椭圆 58">
            <a:extLst>
              <a:ext uri="{FF2B5EF4-FFF2-40B4-BE49-F238E27FC236}">
                <a16:creationId xmlns:a16="http://schemas.microsoft.com/office/drawing/2014/main" id="{5817DF3C-F255-9049-BDEC-461B3B72F2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1659221-D8AA-9243-7C8E-E5101C46335A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93D755F7-5597-DF6E-7CBD-970302FC17BB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2E517546-4A19-68D5-611E-F6522B2FA00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C5DE45D-3149-5BF2-F89A-DB446B8AD527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>
            <a:extLst>
              <a:ext uri="{FF2B5EF4-FFF2-40B4-BE49-F238E27FC236}">
                <a16:creationId xmlns:a16="http://schemas.microsoft.com/office/drawing/2014/main" id="{1E11FE33-BBAB-9150-C607-7E34B3EAE6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>
            <a:extLst>
              <a:ext uri="{FF2B5EF4-FFF2-40B4-BE49-F238E27FC236}">
                <a16:creationId xmlns:a16="http://schemas.microsoft.com/office/drawing/2014/main" id="{CF697122-27B0-02A5-52FA-8FB3564E20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03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2F7631C-F19A-B327-7AE0-EA96C5DCF4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9513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归纳证明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——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functional induction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F3C9CD7B-C644-68DA-5BE5-2DD937E09E0A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3F668E13-B687-19F5-0E43-080D467963B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>
              <a:extLst>
                <a:ext uri="{FF2B5EF4-FFF2-40B4-BE49-F238E27FC236}">
                  <a16:creationId xmlns:a16="http://schemas.microsoft.com/office/drawing/2014/main" id="{E66F9FD9-829F-A361-D662-E16A9B66B833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96C74D0B-BA68-E79D-CBF9-7F9366076234}"/>
              </a:ext>
            </a:extLst>
          </p:cNvPr>
          <p:cNvSpPr txBox="1"/>
          <p:nvPr/>
        </p:nvSpPr>
        <p:spPr>
          <a:xfrm>
            <a:off x="520516" y="3498680"/>
            <a:ext cx="2129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终止性判定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8970FE9E-D505-3510-DFFD-23085C2CAB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476" y="1019810"/>
            <a:ext cx="4695825" cy="13525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321008A-D9C9-B55F-0596-ADC94AF397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2522" y="4425693"/>
            <a:ext cx="4954752" cy="145089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D2A0EE8-734E-AE9E-DE37-B4D0F7EA96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2522" y="6194660"/>
            <a:ext cx="4799279" cy="330617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7127D9E0-EFF2-1A50-4EE0-C5B6997BB837}"/>
              </a:ext>
            </a:extLst>
          </p:cNvPr>
          <p:cNvSpPr txBox="1"/>
          <p:nvPr/>
        </p:nvSpPr>
        <p:spPr>
          <a:xfrm>
            <a:off x="5952589" y="5033247"/>
            <a:ext cx="4367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b</a:t>
            </a:r>
            <a:r>
              <a:rPr lang="zh-CN" altLang="en-US" sz="2800" dirty="0"/>
              <a:t>是</a:t>
            </a:r>
            <a:r>
              <a:rPr lang="en-US" altLang="zh-CN" sz="2800" dirty="0"/>
              <a:t>S b’</a:t>
            </a:r>
            <a:r>
              <a:rPr lang="zh-CN" altLang="en-US" sz="2800" dirty="0"/>
              <a:t>基于模式匹配</a:t>
            </a:r>
            <a:endParaRPr lang="en-US" altLang="zh-CN" sz="2800" dirty="0"/>
          </a:p>
          <a:p>
            <a:r>
              <a:rPr lang="zh-CN" altLang="en-US" sz="2800" dirty="0"/>
              <a:t>终止性检查器不知道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9E49826-221E-5D93-7224-6398744A6B19}"/>
              </a:ext>
            </a:extLst>
          </p:cNvPr>
          <p:cNvSpPr txBox="1"/>
          <p:nvPr/>
        </p:nvSpPr>
        <p:spPr>
          <a:xfrm>
            <a:off x="4638294" y="1410643"/>
            <a:ext cx="7532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Coq</a:t>
            </a:r>
            <a:r>
              <a:rPr lang="zh-CN" altLang="en-US" sz="2800" dirty="0"/>
              <a:t>内置了相关定理（∀ </a:t>
            </a:r>
            <a:r>
              <a:rPr lang="en-US" altLang="zh-CN" sz="2800" dirty="0"/>
              <a:t>a n, a mod (S n) &lt; S n</a:t>
            </a:r>
            <a:r>
              <a:rPr lang="zh-CN" altLang="en-US" sz="2800" dirty="0"/>
              <a:t>）</a:t>
            </a:r>
            <a:endParaRPr lang="en-US" altLang="zh-CN" sz="2800" dirty="0"/>
          </a:p>
          <a:p>
            <a:r>
              <a:rPr lang="zh-CN" altLang="en-US" sz="2800" dirty="0"/>
              <a:t>检测到第二个元素</a:t>
            </a:r>
            <a:r>
              <a:rPr lang="en-US" altLang="zh-CN" sz="2800" dirty="0"/>
              <a:t>b</a:t>
            </a:r>
            <a:r>
              <a:rPr lang="zh-CN" altLang="en-US" sz="2800" dirty="0"/>
              <a:t>是递减的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BC0EEFB-EDA3-6B91-99B5-86A1A2EEF9D0}"/>
              </a:ext>
            </a:extLst>
          </p:cNvPr>
          <p:cNvSpPr txBox="1"/>
          <p:nvPr/>
        </p:nvSpPr>
        <p:spPr>
          <a:xfrm>
            <a:off x="2798127" y="3292451"/>
            <a:ext cx="92325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0" i="0" dirty="0">
                <a:solidFill>
                  <a:srgbClr val="0F1115"/>
                </a:solidFill>
                <a:effectLst/>
                <a:latin typeface="quote-cjk-patch"/>
              </a:rPr>
              <a:t>Coq</a:t>
            </a:r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定义函数</a:t>
            </a:r>
            <a:r>
              <a:rPr lang="zh-CN" altLang="en-US" sz="2800" dirty="0">
                <a:solidFill>
                  <a:srgbClr val="0F1115"/>
                </a:solidFill>
                <a:latin typeface="quote-cjk-patch"/>
              </a:rPr>
              <a:t>时</a:t>
            </a:r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，自动生成</a:t>
            </a:r>
            <a:r>
              <a:rPr lang="zh-CN" altLang="en-US" sz="2800" dirty="0">
                <a:solidFill>
                  <a:srgbClr val="0F1115"/>
                </a:solidFill>
                <a:latin typeface="quote-cjk-patch"/>
              </a:rPr>
              <a:t>了</a:t>
            </a:r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包含终止性证明的完整验证。</a:t>
            </a:r>
            <a:endParaRPr lang="en-US" altLang="zh-CN" sz="28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r>
              <a:rPr lang="zh-CN" altLang="en-US" sz="2800" dirty="0">
                <a:solidFill>
                  <a:srgbClr val="0F1115"/>
                </a:solidFill>
                <a:latin typeface="quote-cjk-patch"/>
              </a:rPr>
              <a:t>后续使用</a:t>
            </a:r>
            <a:r>
              <a:rPr lang="en-US" altLang="zh-CN" sz="2800" dirty="0">
                <a:solidFill>
                  <a:srgbClr val="0F1115"/>
                </a:solidFill>
                <a:latin typeface="quote-cjk-patch"/>
              </a:rPr>
              <a:t>functional induction (</a:t>
            </a:r>
            <a:r>
              <a:rPr lang="en-US" altLang="zh-CN" sz="2800" dirty="0" err="1">
                <a:solidFill>
                  <a:srgbClr val="0F1115"/>
                </a:solidFill>
                <a:latin typeface="quote-cjk-patch"/>
              </a:rPr>
              <a:t>euclid_algorithm</a:t>
            </a:r>
            <a:r>
              <a:rPr lang="en-US" altLang="zh-CN" sz="2800" dirty="0">
                <a:solidFill>
                  <a:srgbClr val="0F1115"/>
                </a:solidFill>
                <a:latin typeface="quote-cjk-patch"/>
              </a:rPr>
              <a:t> a b).</a:t>
            </a:r>
            <a:endParaRPr lang="zh-CN" alt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356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rcRect t="16161"/>
          <a:stretch>
            <a:fillRect/>
          </a:stretch>
        </p:blipFill>
        <p:spPr>
          <a:xfrm>
            <a:off x="-63500" y="0"/>
            <a:ext cx="12255500" cy="6858635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-53340" y="-635"/>
            <a:ext cx="12256135" cy="685800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4"/>
            </p:custDataLst>
          </p:nvPr>
        </p:nvSpPr>
        <p:spPr>
          <a:xfrm>
            <a:off x="-53340" y="2476500"/>
            <a:ext cx="12245340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5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2" name="图片 1" descr="底图-0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1880870" y="3473450"/>
            <a:ext cx="4950460" cy="636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70000"/>
              </a:lnSpc>
            </a:pPr>
            <a:r>
              <a:rPr lang="zh-CN" altLang="en-US" sz="2400" b="1" strike="noStrik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“形式化验证”</a:t>
            </a:r>
          </a:p>
        </p:txBody>
      </p:sp>
      <p:cxnSp>
        <p:nvCxnSpPr>
          <p:cNvPr id="8" name="直接连接符 7"/>
          <p:cNvCxnSpPr/>
          <p:nvPr>
            <p:custDataLst>
              <p:tags r:id="rId8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>
            <p:custDataLst>
              <p:tags r:id="rId9"/>
            </p:custDataLst>
          </p:nvPr>
        </p:nvSpPr>
        <p:spPr>
          <a:xfrm>
            <a:off x="1880870" y="2841676"/>
            <a:ext cx="3214688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总结</a:t>
            </a:r>
          </a:p>
        </p:txBody>
      </p:sp>
      <p:sp>
        <p:nvSpPr>
          <p:cNvPr id="11" name="文本框 17"/>
          <p:cNvSpPr txBox="1"/>
          <p:nvPr>
            <p:custDataLst>
              <p:tags r:id="rId10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/>
          <a:srcRect l="16624" r="16624"/>
          <a:stretch>
            <a:fillRect/>
          </a:stretch>
        </p:blipFill>
        <p:spPr>
          <a:xfrm>
            <a:off x="7295515" y="1697355"/>
            <a:ext cx="3600000" cy="3600000"/>
          </a:xfrm>
          <a:prstGeom prst="rect">
            <a:avLst/>
          </a:prstGeom>
        </p:spPr>
      </p:pic>
      <p:pic>
        <p:nvPicPr>
          <p:cNvPr id="4" name="图片 3" descr="校标、校名-透空2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37276-D770-ED87-7C52-0FD179483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8252F74B-93D2-B01B-7B0A-E31288D23C0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C53C76DD-F05F-120F-06A2-4A15847D7D01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897180D9-CD4A-4153-B851-3173889BCF62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55D7FE8D-021F-B475-8C32-279B6D864E8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42CB807-6DF5-F7BE-8FD0-A789D1DE11AD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4C6DC4E8-4BCE-56ED-CD55-CF4ACC4682B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0AC3A39-C518-B24E-FA0A-2B236724AC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总结</a:t>
            </a:r>
          </a:p>
        </p:txBody>
      </p:sp>
      <p:pic>
        <p:nvPicPr>
          <p:cNvPr id="49" name="图片 48" descr="建筑-10">
            <a:extLst>
              <a:ext uri="{FF2B5EF4-FFF2-40B4-BE49-F238E27FC236}">
                <a16:creationId xmlns:a16="http://schemas.microsoft.com/office/drawing/2014/main" id="{C7159EC6-F36C-AA3B-13B0-49176FC57D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2651AF5-6B18-5D6F-BF8A-2AD5501159BE}"/>
              </a:ext>
            </a:extLst>
          </p:cNvPr>
          <p:cNvSpPr txBox="1"/>
          <p:nvPr/>
        </p:nvSpPr>
        <p:spPr>
          <a:xfrm>
            <a:off x="7924799" y="1227949"/>
            <a:ext cx="197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0" i="0" dirty="0">
                <a:solidFill>
                  <a:srgbClr val="0F1115"/>
                </a:solidFill>
                <a:effectLst/>
                <a:latin typeface="quote-cjk-patch"/>
              </a:rPr>
              <a:t>代码概览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224AA19-E96B-7BD9-81DE-7849FF819A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34960" y="1019810"/>
            <a:ext cx="2766003" cy="79419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802DB52-FCEB-51FF-FC3E-9A9C9EA15B79}"/>
              </a:ext>
            </a:extLst>
          </p:cNvPr>
          <p:cNvSpPr txBox="1"/>
          <p:nvPr/>
        </p:nvSpPr>
        <p:spPr>
          <a:xfrm>
            <a:off x="0" y="1071147"/>
            <a:ext cx="2753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1.</a:t>
            </a:r>
            <a:r>
              <a:rPr lang="zh-CN" altLang="en-US" sz="2800" dirty="0"/>
              <a:t>导入库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2C0066F-C192-3869-E3C0-A317E8096B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4960" y="1929060"/>
            <a:ext cx="8343900" cy="112395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F75BFAE-7771-465C-F33E-D7C4245E581F}"/>
              </a:ext>
            </a:extLst>
          </p:cNvPr>
          <p:cNvSpPr txBox="1"/>
          <p:nvPr/>
        </p:nvSpPr>
        <p:spPr>
          <a:xfrm>
            <a:off x="-5784" y="1898402"/>
            <a:ext cx="2466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2.</a:t>
            </a:r>
            <a:r>
              <a:rPr lang="zh-CN" altLang="en-US" sz="2800" dirty="0"/>
              <a:t>基本定义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7854D34-9C18-A567-244E-554EFEA33E24}"/>
              </a:ext>
            </a:extLst>
          </p:cNvPr>
          <p:cNvSpPr txBox="1"/>
          <p:nvPr/>
        </p:nvSpPr>
        <p:spPr>
          <a:xfrm>
            <a:off x="0" y="3104911"/>
            <a:ext cx="2105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3.</a:t>
            </a:r>
            <a:r>
              <a:rPr lang="zh-CN" altLang="en-US" sz="2800" dirty="0"/>
              <a:t>关键引理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6681DC16-696D-13B2-0B29-3B6675E3B2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4325" y="3897510"/>
            <a:ext cx="4162585" cy="1202525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5DCB0A63-0279-C64F-2CFD-0DF693A40F45}"/>
              </a:ext>
            </a:extLst>
          </p:cNvPr>
          <p:cNvSpPr txBox="1"/>
          <p:nvPr/>
        </p:nvSpPr>
        <p:spPr>
          <a:xfrm>
            <a:off x="0" y="3977213"/>
            <a:ext cx="2344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4.</a:t>
            </a:r>
            <a:r>
              <a:rPr lang="zh-CN" altLang="en-US" sz="2800" dirty="0"/>
              <a:t>算法定义与终止性验证</a:t>
            </a:r>
            <a:endParaRPr lang="en-US" altLang="zh-CN" sz="2800" dirty="0"/>
          </a:p>
          <a:p>
            <a:endParaRPr lang="zh-CN" altLang="en-US" sz="2800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0C35750-60DD-40EE-6B75-15A7007AEDBD}"/>
              </a:ext>
            </a:extLst>
          </p:cNvPr>
          <p:cNvSpPr txBox="1"/>
          <p:nvPr/>
        </p:nvSpPr>
        <p:spPr>
          <a:xfrm>
            <a:off x="-24413" y="5441911"/>
            <a:ext cx="2153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5.</a:t>
            </a:r>
            <a:r>
              <a:rPr lang="zh-CN" altLang="en-US" sz="2800" dirty="0"/>
              <a:t>归纳证明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2C77AE3-03BC-79ED-783C-E898DE0146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4960" y="3152775"/>
            <a:ext cx="7019925" cy="5524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A9C6B96-8A44-B68D-F803-43668593D7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34960" y="5463212"/>
            <a:ext cx="7143750" cy="2952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A08BB36-21A1-C832-65A5-A504C8F733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34960" y="5829780"/>
            <a:ext cx="2895600" cy="828675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FE3C5930-6976-9D81-4D66-4A2965BF2179}"/>
              </a:ext>
            </a:extLst>
          </p:cNvPr>
          <p:cNvSpPr txBox="1"/>
          <p:nvPr/>
        </p:nvSpPr>
        <p:spPr>
          <a:xfrm>
            <a:off x="5629275" y="5977834"/>
            <a:ext cx="656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完整文件：</a:t>
            </a:r>
            <a:r>
              <a:rPr lang="en-US" altLang="zh-CN" dirty="0"/>
              <a:t>https://box.nju.edu.cn/lib/325e8074-449e-49b3-bf8f-93fe3a51669d/file/Euclidean%20Algorithm.v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251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7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/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>
              <p:custDataLst>
                <p:tags r:id="rId6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/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总结</a:t>
            </a:r>
          </a:p>
        </p:txBody>
      </p:sp>
      <p:pic>
        <p:nvPicPr>
          <p:cNvPr id="49" name="图片 48" descr="建筑-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778CB19-30C9-CC22-C955-7BD272767BB7}"/>
              </a:ext>
            </a:extLst>
          </p:cNvPr>
          <p:cNvSpPr txBox="1"/>
          <p:nvPr/>
        </p:nvSpPr>
        <p:spPr>
          <a:xfrm>
            <a:off x="1227704" y="2248377"/>
            <a:ext cx="92325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成果：用 </a:t>
            </a:r>
            <a:r>
              <a:rPr lang="en-US" altLang="zh-CN" sz="2800" b="0" i="0" dirty="0">
                <a:solidFill>
                  <a:srgbClr val="0F1115"/>
                </a:solidFill>
                <a:effectLst/>
                <a:latin typeface="quote-cjk-patch"/>
              </a:rPr>
              <a:t>Coq </a:t>
            </a:r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完成欧几里得算法全流程形式化验证</a:t>
            </a:r>
            <a:endParaRPr lang="en-US" altLang="zh-CN" sz="28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关键引理</a:t>
            </a:r>
            <a:r>
              <a:rPr lang="en-US" altLang="zh-CN" sz="2800" b="0" i="0" dirty="0">
                <a:solidFill>
                  <a:srgbClr val="0F1115"/>
                </a:solidFill>
                <a:effectLst/>
                <a:latin typeface="quote-cjk-patch"/>
              </a:rPr>
              <a:t>b≠0→gcd(</a:t>
            </a:r>
            <a:r>
              <a:rPr lang="en-US" altLang="zh-CN" sz="2800" b="0" i="0" dirty="0" err="1">
                <a:solidFill>
                  <a:srgbClr val="0F1115"/>
                </a:solidFill>
                <a:effectLst/>
                <a:latin typeface="quote-cjk-patch"/>
              </a:rPr>
              <a:t>a,b</a:t>
            </a:r>
            <a:r>
              <a:rPr lang="en-US" altLang="zh-CN" sz="2800" b="0" i="0" dirty="0">
                <a:solidFill>
                  <a:srgbClr val="0F1115"/>
                </a:solidFill>
                <a:effectLst/>
                <a:latin typeface="quote-cjk-patch"/>
              </a:rPr>
              <a:t>)=</a:t>
            </a:r>
            <a:r>
              <a:rPr lang="en-US" altLang="zh-CN" sz="2800" b="0" i="0" dirty="0" err="1">
                <a:solidFill>
                  <a:srgbClr val="0F1115"/>
                </a:solidFill>
                <a:effectLst/>
                <a:latin typeface="quote-cjk-patch"/>
              </a:rPr>
              <a:t>gcd</a:t>
            </a:r>
            <a:r>
              <a:rPr lang="en-US" altLang="zh-CN" sz="2800" b="0" i="0" dirty="0">
                <a:solidFill>
                  <a:srgbClr val="0F1115"/>
                </a:solidFill>
                <a:effectLst/>
                <a:latin typeface="quote-cjk-patch"/>
              </a:rPr>
              <a:t>(</a:t>
            </a:r>
            <a:r>
              <a:rPr lang="en-US" altLang="zh-CN" sz="2800" b="0" i="0" dirty="0" err="1">
                <a:solidFill>
                  <a:srgbClr val="0F1115"/>
                </a:solidFill>
                <a:effectLst/>
                <a:latin typeface="quote-cjk-patch"/>
              </a:rPr>
              <a:t>b,a</a:t>
            </a:r>
            <a:r>
              <a:rPr lang="en-US" altLang="zh-CN" sz="2800" b="0" i="0" dirty="0">
                <a:solidFill>
                  <a:srgbClr val="0F1115"/>
                </a:solidFill>
                <a:effectLst/>
                <a:latin typeface="quote-cjk-patch"/>
              </a:rPr>
              <a:t> mod b)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0" i="0" dirty="0">
                <a:solidFill>
                  <a:srgbClr val="0F1115"/>
                </a:solidFill>
                <a:effectLst/>
                <a:latin typeface="quote-cjk-patch"/>
              </a:rPr>
              <a:t>通过函数归纳法证明终止性与正确性</a:t>
            </a:r>
            <a:endParaRPr lang="en-US" altLang="zh-CN" sz="28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D838CC9-F3FE-AF6B-45DA-0ECAB2BEA226}"/>
              </a:ext>
            </a:extLst>
          </p:cNvPr>
          <p:cNvSpPr txBox="1"/>
          <p:nvPr/>
        </p:nvSpPr>
        <p:spPr>
          <a:xfrm>
            <a:off x="1227704" y="4178935"/>
            <a:ext cx="106464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价值：</a:t>
            </a:r>
            <a:endParaRPr lang="en-US" altLang="zh-CN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/>
              <a:t>数论基础工具的正确性保证</a:t>
            </a:r>
            <a:endParaRPr lang="en-US" altLang="zh-CN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/>
              <a:t>为后续更复杂算法（如</a:t>
            </a:r>
            <a:r>
              <a:rPr lang="en-US" altLang="zh-CN" sz="2800" dirty="0" err="1"/>
              <a:t>exgcd</a:t>
            </a:r>
            <a:r>
              <a:rPr lang="zh-CN" altLang="en-US" sz="2800" dirty="0"/>
              <a:t>求解线性不定方程等等）奠定基础</a:t>
            </a:r>
            <a:endParaRPr lang="en-US" altLang="zh-CN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zh-CN" altLang="en-US" sz="2800" dirty="0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E4EA2-2FE6-EDC2-033A-DCEAC2D0F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82EC352-184A-C1FF-AE90-0CC48F50E6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1324" y="3915349"/>
            <a:ext cx="8665402" cy="1985566"/>
          </a:xfrm>
          <a:prstGeom prst="rect">
            <a:avLst/>
          </a:prstGeom>
        </p:spPr>
      </p:pic>
      <p:sp>
        <p:nvSpPr>
          <p:cNvPr id="59" name="椭圆 58">
            <a:extLst>
              <a:ext uri="{FF2B5EF4-FFF2-40B4-BE49-F238E27FC236}">
                <a16:creationId xmlns:a16="http://schemas.microsoft.com/office/drawing/2014/main" id="{DF2BABAF-B80A-52EC-ED8B-68B1FD1EDA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680E02C-75DE-F64D-9B7A-D3CF11DEC4D7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80C3684A-EF52-1DD3-5BD3-F49205E86060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17067626-F1F1-AC5B-BD74-9F3410B551A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7E108105-3B2B-0333-2FFC-64B115289EAA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6DC80E75-7F86-FC59-587F-452B3A38ABD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BDF8FAC-71C4-C648-36BA-BEFA0A6BC9F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总结</a:t>
            </a:r>
          </a:p>
        </p:txBody>
      </p:sp>
      <p:pic>
        <p:nvPicPr>
          <p:cNvPr id="49" name="图片 48" descr="建筑-10">
            <a:extLst>
              <a:ext uri="{FF2B5EF4-FFF2-40B4-BE49-F238E27FC236}">
                <a16:creationId xmlns:a16="http://schemas.microsoft.com/office/drawing/2014/main" id="{55AE6C93-1ED7-794D-EE9F-10B44B88D75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8D6DFD8C-9C19-31B1-1D43-33EB5D16F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51379"/>
              </p:ext>
            </p:extLst>
          </p:nvPr>
        </p:nvGraphicFramePr>
        <p:xfrm>
          <a:off x="57088" y="1008350"/>
          <a:ext cx="12077824" cy="2825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8285">
                  <a:extLst>
                    <a:ext uri="{9D8B030D-6E8A-4147-A177-3AD203B41FA5}">
                      <a16:colId xmlns:a16="http://schemas.microsoft.com/office/drawing/2014/main" val="1669911477"/>
                    </a:ext>
                  </a:extLst>
                </a:gridCol>
                <a:gridCol w="3913673">
                  <a:extLst>
                    <a:ext uri="{9D8B030D-6E8A-4147-A177-3AD203B41FA5}">
                      <a16:colId xmlns:a16="http://schemas.microsoft.com/office/drawing/2014/main" val="1438798563"/>
                    </a:ext>
                  </a:extLst>
                </a:gridCol>
                <a:gridCol w="3365566">
                  <a:extLst>
                    <a:ext uri="{9D8B030D-6E8A-4147-A177-3AD203B41FA5}">
                      <a16:colId xmlns:a16="http://schemas.microsoft.com/office/drawing/2014/main" val="4149836704"/>
                    </a:ext>
                  </a:extLst>
                </a:gridCol>
                <a:gridCol w="3250300">
                  <a:extLst>
                    <a:ext uri="{9D8B030D-6E8A-4147-A177-3AD203B41FA5}">
                      <a16:colId xmlns:a16="http://schemas.microsoft.com/office/drawing/2014/main" val="904889190"/>
                    </a:ext>
                  </a:extLst>
                </a:gridCol>
              </a:tblGrid>
              <a:tr h="67256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1" dirty="0">
                          <a:effectLst/>
                          <a:latin typeface="quote-cjk-patch"/>
                        </a:rPr>
                        <a:t>维度</a:t>
                      </a: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1" dirty="0">
                          <a:effectLst/>
                          <a:latin typeface="quote-cjk-patch"/>
                        </a:rPr>
                        <a:t>自然语言证明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1" dirty="0">
                          <a:effectLst/>
                          <a:latin typeface="quote-cjk-patch"/>
                        </a:rPr>
                        <a:t>逻辑语言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en-US" sz="2400" b="1" dirty="0">
                          <a:effectLst/>
                          <a:latin typeface="quote-cjk-patch"/>
                        </a:rPr>
                        <a:t>Coq</a:t>
                      </a:r>
                      <a:r>
                        <a:rPr lang="zh-CN" altLang="en-US" sz="2400" b="1" dirty="0">
                          <a:effectLst/>
                          <a:latin typeface="quote-cjk-patch"/>
                        </a:rPr>
                        <a:t>代码</a:t>
                      </a:r>
                    </a:p>
                  </a:txBody>
                  <a:tcPr marL="101600" marR="101600" marT="63500" marB="63500" anchor="ctr"/>
                </a:tc>
                <a:extLst>
                  <a:ext uri="{0D108BD9-81ED-4DB2-BD59-A6C34878D82A}">
                    <a16:rowId xmlns:a16="http://schemas.microsoft.com/office/drawing/2014/main" val="2604668820"/>
                  </a:ext>
                </a:extLst>
              </a:tr>
              <a:tr h="70834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1" dirty="0">
                          <a:effectLst/>
                          <a:latin typeface="quote-cjk-patch"/>
                        </a:rPr>
                        <a:t>抽象层次</a:t>
                      </a:r>
                      <a:endParaRPr lang="zh-CN" altLang="en-US" sz="2400" b="0" dirty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  <a:latin typeface="quote-cjk-patch"/>
                        </a:rPr>
                        <a:t>人类直觉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  <a:latin typeface="quote-cjk-patch"/>
                        </a:rPr>
                        <a:t>数学概念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  <a:latin typeface="quote-cjk-patch"/>
                        </a:rPr>
                        <a:t>具体实现</a:t>
                      </a:r>
                    </a:p>
                  </a:txBody>
                  <a:tcPr marL="101600" marT="63500" marB="63500" anchor="ctr"/>
                </a:tc>
                <a:extLst>
                  <a:ext uri="{0D108BD9-81ED-4DB2-BD59-A6C34878D82A}">
                    <a16:rowId xmlns:a16="http://schemas.microsoft.com/office/drawing/2014/main" val="1776997216"/>
                  </a:ext>
                </a:extLst>
              </a:tr>
              <a:tr h="784644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1" dirty="0">
                          <a:effectLst/>
                          <a:latin typeface="quote-cjk-patch"/>
                        </a:rPr>
                        <a:t>严谨程度</a:t>
                      </a:r>
                      <a:endParaRPr lang="zh-CN" altLang="en-US" sz="2400" b="0" dirty="0">
                        <a:effectLst/>
                        <a:latin typeface="quote-cjk-patch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  <a:latin typeface="quote-cjk-patch"/>
                        </a:rPr>
                        <a:t>有歧义、</a:t>
                      </a:r>
                      <a:r>
                        <a:rPr lang="zh-CN" altLang="en-US" sz="2400" b="0" dirty="0">
                          <a:effectLst/>
                        </a:rPr>
                        <a:t>易漏边界条件</a:t>
                      </a:r>
                      <a:endParaRPr lang="zh-CN" altLang="en-US" sz="2400" b="0" dirty="0">
                        <a:effectLst/>
                        <a:latin typeface="quote-cjk-patch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  <a:latin typeface="quote-cjk-patch"/>
                        </a:rPr>
                        <a:t>无歧义，理论描述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  <a:latin typeface="quote-cjk-patch"/>
                        </a:rPr>
                        <a:t>无歧义，机器可验证</a:t>
                      </a:r>
                    </a:p>
                  </a:txBody>
                  <a:tcPr marL="101600" marT="63500" marB="63500" anchor="ctr"/>
                </a:tc>
                <a:extLst>
                  <a:ext uri="{0D108BD9-81ED-4DB2-BD59-A6C34878D82A}">
                    <a16:rowId xmlns:a16="http://schemas.microsoft.com/office/drawing/2014/main" val="978701504"/>
                  </a:ext>
                </a:extLst>
              </a:tr>
              <a:tr h="660200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2400" b="1" dirty="0">
                          <a:effectLst/>
                        </a:rPr>
                        <a:t>交互性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</a:rPr>
                        <a:t>人工审阅（慢）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</a:rPr>
                        <a:t>逻辑检验（中）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2400" b="0" dirty="0">
                          <a:effectLst/>
                        </a:rPr>
                        <a:t>自动验证（快）</a:t>
                      </a: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2501243723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8F2BAC95-A911-0CDA-F018-AEDA39168D8B}"/>
              </a:ext>
            </a:extLst>
          </p:cNvPr>
          <p:cNvSpPr txBox="1"/>
          <p:nvPr/>
        </p:nvSpPr>
        <p:spPr>
          <a:xfrm>
            <a:off x="85477" y="4214147"/>
            <a:ext cx="3991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三个视角的比较与联系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DE3AE61-67E0-3974-D269-E562D1D65B6E}"/>
              </a:ext>
            </a:extLst>
          </p:cNvPr>
          <p:cNvSpPr txBox="1"/>
          <p:nvPr/>
        </p:nvSpPr>
        <p:spPr>
          <a:xfrm>
            <a:off x="1974850" y="6019353"/>
            <a:ext cx="7741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形式化验证是 “直觉→逻辑→机器” 的递进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409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349CB-AF6D-A1C1-0CE2-87DD39DFD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466BABFE-3495-86CB-ED90-832C1727A7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FE3D424-7129-9147-6462-14ADDCA3AA30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270A1145-F2A6-5E38-5108-E09F044A353F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478A6880-5B12-6891-6EED-92599AC8272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0B21B61-9DA2-1FB1-3A3A-6CB90BA4BA98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CE19F491-7A59-1ECA-E212-58839D4386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04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F107512-D358-0222-8138-F90243DD571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总结</a:t>
            </a:r>
          </a:p>
        </p:txBody>
      </p:sp>
      <p:pic>
        <p:nvPicPr>
          <p:cNvPr id="49" name="图片 48" descr="建筑-10">
            <a:extLst>
              <a:ext uri="{FF2B5EF4-FFF2-40B4-BE49-F238E27FC236}">
                <a16:creationId xmlns:a16="http://schemas.microsoft.com/office/drawing/2014/main" id="{F10D1F5C-E438-3F3E-8C70-5CDC496B3B0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132CDCE-F66A-DABE-BE3C-5131CF7ABB46}"/>
              </a:ext>
            </a:extLst>
          </p:cNvPr>
          <p:cNvSpPr txBox="1"/>
          <p:nvPr/>
        </p:nvSpPr>
        <p:spPr>
          <a:xfrm>
            <a:off x="376175" y="1846679"/>
            <a:ext cx="11610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When the correctness of a program, its compiler, and the hardware of the computer have all been established with </a:t>
            </a:r>
            <a:r>
              <a:rPr lang="en-US" altLang="zh-CN" sz="2400" dirty="0">
                <a:solidFill>
                  <a:srgbClr val="FF0000"/>
                </a:solidFill>
              </a:rPr>
              <a:t>mathematical certainty</a:t>
            </a:r>
            <a:r>
              <a:rPr lang="en-US" altLang="zh-CN" sz="2400" dirty="0"/>
              <a:t>, it will be possible to place great reliance on the results of the program.(Tony Hoare 1969)</a:t>
            </a:r>
            <a:endParaRPr lang="zh-CN" altLang="en-US" sz="24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D8A82A9-4D06-D41C-3824-AD6AE505B90C}"/>
              </a:ext>
            </a:extLst>
          </p:cNvPr>
          <p:cNvSpPr txBox="1"/>
          <p:nvPr/>
        </p:nvSpPr>
        <p:spPr>
          <a:xfrm>
            <a:off x="181487" y="3321070"/>
            <a:ext cx="120206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当程序、编译器与计算机硬件的正确性都以</a:t>
            </a:r>
            <a:r>
              <a:rPr lang="zh-CN" altLang="en-US" sz="2800" b="1" dirty="0">
                <a:solidFill>
                  <a:srgbClr val="FF0000"/>
                </a:solidFill>
              </a:rPr>
              <a:t>数学确定性</a:t>
            </a:r>
            <a:r>
              <a:rPr lang="zh-CN" altLang="en-US" sz="2800" dirty="0"/>
              <a:t>确立时，我们才能对程序结果产生高度信赖。（托尼</a:t>
            </a:r>
            <a:r>
              <a:rPr lang="en-US" altLang="zh-CN" sz="2800" dirty="0"/>
              <a:t>·</a:t>
            </a:r>
            <a:r>
              <a:rPr lang="zh-CN" altLang="en-US" sz="2800" dirty="0"/>
              <a:t>霍尔 </a:t>
            </a:r>
            <a:r>
              <a:rPr lang="en-US" altLang="zh-CN" sz="2800" dirty="0"/>
              <a:t>1969</a:t>
            </a:r>
            <a:r>
              <a:rPr lang="zh-CN" altLang="en-US" sz="2800" dirty="0"/>
              <a:t>）</a:t>
            </a:r>
            <a:endParaRPr lang="zh-CN" altLang="en-US" sz="40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6CBBE30-E3DF-C244-CC1F-0BE511EE8987}"/>
              </a:ext>
            </a:extLst>
          </p:cNvPr>
          <p:cNvSpPr txBox="1"/>
          <p:nvPr/>
        </p:nvSpPr>
        <p:spPr>
          <a:xfrm>
            <a:off x="802640" y="4707672"/>
            <a:ext cx="108940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使用</a:t>
            </a:r>
            <a:r>
              <a:rPr lang="en-US" altLang="zh-CN" sz="2800" dirty="0"/>
              <a:t>Coq</a:t>
            </a:r>
            <a:r>
              <a:rPr lang="zh-CN" altLang="en-US" sz="2800" dirty="0"/>
              <a:t>证明欧几里得算法，本质上是：</a:t>
            </a:r>
            <a:endParaRPr lang="en-US" altLang="zh-CN" sz="2800" dirty="0"/>
          </a:p>
          <a:p>
            <a:r>
              <a:rPr lang="zh-CN" altLang="en-US" sz="2800" b="1" dirty="0"/>
              <a:t>以形式化验证确立算法的正确性与终止性，从而实现数学确定性。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41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李佳昊-仙林-飞艇航拍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r="7661"/>
          <a:stretch>
            <a:fillRect/>
          </a:stretch>
        </p:blipFill>
        <p:spPr>
          <a:xfrm>
            <a:off x="934085" y="0"/>
            <a:ext cx="11257915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-635" y="0"/>
            <a:ext cx="12192000" cy="6867525"/>
          </a:xfrm>
          <a:prstGeom prst="rect">
            <a:avLst/>
          </a:prstGeom>
          <a:gradFill>
            <a:gsLst>
              <a:gs pos="43000">
                <a:srgbClr val="576697">
                  <a:alpha val="96000"/>
                </a:srgbClr>
              </a:gs>
              <a:gs pos="100000">
                <a:srgbClr val="5D73AB">
                  <a:alpha val="0"/>
                </a:srgbClr>
              </a:gs>
              <a:gs pos="0">
                <a:srgbClr val="515983"/>
              </a:gs>
            </a:gsLst>
            <a:lin ang="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endParaRPr lang="zh-CN" altLang="en-US">
              <a:effectLst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-11430"/>
            <a:ext cx="12191365" cy="775970"/>
          </a:xfrm>
          <a:prstGeom prst="rect">
            <a:avLst/>
          </a:prstGeom>
          <a:gradFill>
            <a:gsLst>
              <a:gs pos="100000">
                <a:srgbClr val="B1C6E0">
                  <a:alpha val="0"/>
                </a:srgbClr>
              </a:gs>
              <a:gs pos="50000">
                <a:srgbClr val="839BC5">
                  <a:alpha val="0"/>
                </a:srgbClr>
              </a:gs>
              <a:gs pos="0">
                <a:srgbClr val="5F85C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charset="-122"/>
            </a:endParaRPr>
          </a:p>
        </p:txBody>
      </p:sp>
      <p:pic>
        <p:nvPicPr>
          <p:cNvPr id="6" name="图片 5" descr="校标、校名-透空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6080" y="186055"/>
            <a:ext cx="1260000" cy="403701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575310" y="1454150"/>
            <a:ext cx="6483985" cy="53403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致谢</a:t>
            </a:r>
            <a:endParaRPr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540073" y="2065736"/>
            <a:ext cx="6090961" cy="23573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感谢梁老师的指导</a:t>
            </a:r>
            <a:endParaRPr lang="en-US" altLang="zh-CN" sz="2800" spc="1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2800" spc="15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感谢同学们的帮助</a:t>
            </a:r>
            <a:endParaRPr lang="en-US" altLang="zh-CN" sz="28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49B0090-1EDF-BBEB-3E39-2D1BA77FFFD7}"/>
              </a:ext>
            </a:extLst>
          </p:cNvPr>
          <p:cNvSpPr txBox="1"/>
          <p:nvPr/>
        </p:nvSpPr>
        <p:spPr>
          <a:xfrm>
            <a:off x="575310" y="4155327"/>
            <a:ext cx="293984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参考资料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6861F04-C942-CEA7-7E3F-5931A6982514}"/>
              </a:ext>
            </a:extLst>
          </p:cNvPr>
          <p:cNvSpPr txBox="1"/>
          <p:nvPr/>
        </p:nvSpPr>
        <p:spPr>
          <a:xfrm>
            <a:off x="386080" y="4827478"/>
            <a:ext cx="7378988" cy="1685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</a:t>
            </a: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定理证明与程序验证</a:t>
            </a:r>
            <a:r>
              <a:rPr lang="en-US" altLang="zh-CN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》-</a:t>
            </a: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曹钦翔</a:t>
            </a:r>
            <a:endParaRPr lang="en-US" altLang="zh-CN" sz="2800" spc="1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Wikipedia Euclidean algorithm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李佳昊-仙林-飞艇航拍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" y="9525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635" cy="6867525"/>
          </a:xfrm>
          <a:prstGeom prst="rect">
            <a:avLst/>
          </a:prstGeom>
          <a:gradFill>
            <a:gsLst>
              <a:gs pos="89000">
                <a:srgbClr val="BDCBDE">
                  <a:alpha val="36000"/>
                </a:srgbClr>
              </a:gs>
              <a:gs pos="0">
                <a:srgbClr val="5F85C3">
                  <a:alpha val="100000"/>
                </a:srgbClr>
              </a:gs>
              <a:gs pos="100000">
                <a:schemeClr val="bg1">
                  <a:alpha val="0"/>
                </a:schemeClr>
              </a:gs>
            </a:gsLst>
            <a:lin ang="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560705" y="3035618"/>
            <a:ext cx="6483985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谢谢观看！</a:t>
            </a:r>
            <a:endParaRPr lang="en-US" altLang="zh-CN" sz="8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560705" y="4491990"/>
            <a:ext cx="3617595" cy="0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60705" y="4885545"/>
            <a:ext cx="3334385" cy="47654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日期：</a:t>
            </a:r>
            <a:r>
              <a:rPr lang="en-US" altLang="zh-C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2025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年</a:t>
            </a:r>
            <a:r>
              <a:rPr lang="en-US" altLang="zh-C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11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月</a:t>
            </a:r>
            <a:r>
              <a:rPr lang="en-US" altLang="zh-C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22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日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-11430"/>
            <a:ext cx="12191365" cy="775970"/>
          </a:xfrm>
          <a:prstGeom prst="rect">
            <a:avLst/>
          </a:prstGeom>
          <a:gradFill>
            <a:gsLst>
              <a:gs pos="53000">
                <a:srgbClr val="9AA1BB">
                  <a:alpha val="0"/>
                </a:srgbClr>
              </a:gs>
              <a:gs pos="0">
                <a:srgbClr val="515983"/>
              </a:gs>
              <a:gs pos="100000">
                <a:schemeClr val="tx2">
                  <a:lumMod val="10000"/>
                  <a:lumOff val="9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charset="-122"/>
            </a:endParaRPr>
          </a:p>
        </p:txBody>
      </p:sp>
      <p:pic>
        <p:nvPicPr>
          <p:cNvPr id="6" name="图片 5" descr="校标、校名-透空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6080" y="186055"/>
            <a:ext cx="1260000" cy="4037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李佳昊-仙林-飞艇航拍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r="7661"/>
          <a:stretch>
            <a:fillRect/>
          </a:stretch>
        </p:blipFill>
        <p:spPr>
          <a:xfrm>
            <a:off x="934085" y="0"/>
            <a:ext cx="11257915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0"/>
            <a:ext cx="12192000" cy="6867525"/>
          </a:xfrm>
          <a:prstGeom prst="rect">
            <a:avLst/>
          </a:prstGeom>
          <a:gradFill>
            <a:gsLst>
              <a:gs pos="43000">
                <a:srgbClr val="576697">
                  <a:alpha val="96000"/>
                </a:srgbClr>
              </a:gs>
              <a:gs pos="100000">
                <a:srgbClr val="5D73AB">
                  <a:alpha val="0"/>
                </a:srgbClr>
              </a:gs>
              <a:gs pos="0">
                <a:srgbClr val="515983"/>
              </a:gs>
            </a:gsLst>
            <a:lin ang="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endParaRPr lang="zh-CN" altLang="en-US">
              <a:effectLst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-11430"/>
            <a:ext cx="12191365" cy="775970"/>
          </a:xfrm>
          <a:prstGeom prst="rect">
            <a:avLst/>
          </a:prstGeom>
          <a:gradFill>
            <a:gsLst>
              <a:gs pos="100000">
                <a:srgbClr val="B1C6E0">
                  <a:alpha val="0"/>
                </a:srgbClr>
              </a:gs>
              <a:gs pos="50000">
                <a:srgbClr val="839BC5">
                  <a:alpha val="0"/>
                </a:srgbClr>
              </a:gs>
              <a:gs pos="0">
                <a:srgbClr val="5F85C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Normal" panose="020B0400000000000000" charset="-122"/>
            </a:endParaRPr>
          </a:p>
        </p:txBody>
      </p:sp>
      <p:pic>
        <p:nvPicPr>
          <p:cNvPr id="6" name="图片 5" descr="校标、校名-透空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6080" y="186055"/>
            <a:ext cx="1260000" cy="403701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86080" y="861670"/>
            <a:ext cx="6483985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序言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09853" y="5335246"/>
            <a:ext cx="10794120" cy="963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</a:rPr>
              <a:t>目标：用 </a:t>
            </a:r>
            <a:r>
              <a:rPr lang="en-US" altLang="zh-CN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</a:rPr>
              <a:t>Coq </a:t>
            </a: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</a:rPr>
              <a:t>工具完成 “机器可验证” 的正确性证明</a:t>
            </a:r>
            <a:endParaRPr lang="zh-CN" altLang="en-US" sz="2800" spc="15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4FE601-64B0-D7B8-D681-5EE886ADFED3}"/>
              </a:ext>
            </a:extLst>
          </p:cNvPr>
          <p:cNvSpPr txBox="1"/>
          <p:nvPr/>
        </p:nvSpPr>
        <p:spPr>
          <a:xfrm>
            <a:off x="299662" y="1491289"/>
            <a:ext cx="902462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  <a:sym typeface="+mn-ea"/>
              </a:rPr>
              <a:t>欧几里得算法：计算最大公约数的经典算法</a:t>
            </a:r>
            <a:endParaRPr lang="en-US" altLang="zh-CN" sz="2800" spc="1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  <a:sym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E7FD18C-0B24-5F47-EF27-221DC2F3F2C8}"/>
              </a:ext>
            </a:extLst>
          </p:cNvPr>
          <p:cNvSpPr txBox="1"/>
          <p:nvPr/>
        </p:nvSpPr>
        <p:spPr>
          <a:xfrm>
            <a:off x="109853" y="4188193"/>
            <a:ext cx="6398401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spc="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 panose="020B0500000000000000" charset="-122"/>
              </a:rPr>
              <a:t>基于直觉的数学证明可能存在漏洞。</a:t>
            </a:r>
            <a:endParaRPr lang="en-US" altLang="zh-CN" sz="2800" spc="1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Regular" panose="020B0500000000000000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5105537-C34F-D4F0-9CCD-54559A1E95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662" y="2451193"/>
            <a:ext cx="3657600" cy="5334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B519919-A886-38E4-A99D-FAF236282F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9662" y="3412544"/>
            <a:ext cx="6208592" cy="49748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0ABDFA71-84B1-983E-BA42-6FECB9AB75B8}"/>
              </a:ext>
            </a:extLst>
          </p:cNvPr>
          <p:cNvSpPr txBox="1"/>
          <p:nvPr/>
        </p:nvSpPr>
        <p:spPr>
          <a:xfrm>
            <a:off x="1897308" y="874416"/>
            <a:ext cx="8396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欧几里得算法需严格验证，形式化是最优方案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rgbClr val="586FA3"/>
            </a:gs>
            <a:gs pos="0">
              <a:srgbClr val="515983"/>
            </a:gs>
            <a:gs pos="100000">
              <a:srgbClr val="5F85C3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idx="5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>
                <a:ln>
                  <a:gradFill>
                    <a:gsLst>
                      <a:gs pos="19000">
                        <a:schemeClr val="bg1">
                          <a:alpha val="0"/>
                        </a:schemeClr>
                      </a:gs>
                      <a:gs pos="74000">
                        <a:srgbClr val="FAFAFA">
                          <a:alpha val="100000"/>
                        </a:srgbClr>
                      </a:gs>
                    </a:gsLst>
                    <a:lin ang="16200000" scaled="0"/>
                  </a:gradFill>
                </a:ln>
              </a:rPr>
              <a:t>CONTENTS</a:t>
            </a:r>
          </a:p>
        </p:txBody>
      </p:sp>
      <p:sp>
        <p:nvSpPr>
          <p:cNvPr id="79" name="圆角矩形 78"/>
          <p:cNvSpPr/>
          <p:nvPr>
            <p:custDataLst>
              <p:tags r:id="rId3"/>
            </p:custDataLst>
          </p:nvPr>
        </p:nvSpPr>
        <p:spPr>
          <a:xfrm>
            <a:off x="5802630" y="85153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5" name="序号"/>
          <p:cNvSpPr txBox="1"/>
          <p:nvPr>
            <p:custDataLst>
              <p:tags r:id="rId4"/>
            </p:custDataLst>
          </p:nvPr>
        </p:nvSpPr>
        <p:spPr>
          <a:xfrm>
            <a:off x="6009005" y="935355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32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01.</a:t>
            </a:r>
          </a:p>
        </p:txBody>
      </p:sp>
      <p:sp>
        <p:nvSpPr>
          <p:cNvPr id="16" name="标题"/>
          <p:cNvSpPr txBox="1"/>
          <p:nvPr>
            <p:custDataLst>
              <p:tags r:id="rId5"/>
            </p:custDataLst>
          </p:nvPr>
        </p:nvSpPr>
        <p:spPr>
          <a:xfrm>
            <a:off x="6830695" y="93599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为什么需要形式化验证？</a:t>
            </a:r>
            <a:endParaRPr lang="en-US" altLang="zh-CN" sz="2800" b="1" dirty="0">
              <a:solidFill>
                <a:schemeClr val="bg1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6"/>
            </p:custDataLst>
          </p:nvPr>
        </p:nvSpPr>
        <p:spPr>
          <a:xfrm>
            <a:off x="5802630" y="228219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1" name="序号"/>
          <p:cNvSpPr txBox="1"/>
          <p:nvPr>
            <p:custDataLst>
              <p:tags r:id="rId7"/>
            </p:custDataLst>
          </p:nvPr>
        </p:nvSpPr>
        <p:spPr>
          <a:xfrm>
            <a:off x="6009005" y="2365375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32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02.</a:t>
            </a:r>
          </a:p>
        </p:txBody>
      </p:sp>
      <p:sp>
        <p:nvSpPr>
          <p:cNvPr id="17" name="标题"/>
          <p:cNvSpPr txBox="1"/>
          <p:nvPr>
            <p:custDataLst>
              <p:tags r:id="rId8"/>
            </p:custDataLst>
          </p:nvPr>
        </p:nvSpPr>
        <p:spPr>
          <a:xfrm>
            <a:off x="6830695" y="2366645"/>
            <a:ext cx="39801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Autofit/>
          </a:bodyPr>
          <a:lstStyle/>
          <a:p>
            <a:pPr lvl="0"/>
            <a:r>
              <a:rPr lang="zh-CN" altLang="en-US" sz="2800" b="1" dirty="0">
                <a:solidFill>
                  <a:schemeClr val="bg1"/>
                </a:solidFill>
                <a:latin typeface="+mj-ea"/>
                <a:cs typeface="微软雅黑" panose="020B0503020204020204" charset="-122"/>
                <a:sym typeface="+mn-ea"/>
              </a:rPr>
              <a:t>核心引理</a:t>
            </a:r>
            <a:endParaRPr lang="en-US" altLang="zh-CN" sz="2800" b="1" dirty="0" err="1">
              <a:solidFill>
                <a:schemeClr val="bg1"/>
              </a:solidFill>
              <a:latin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圆角矩形 18"/>
          <p:cNvSpPr/>
          <p:nvPr>
            <p:custDataLst>
              <p:tags r:id="rId9"/>
            </p:custDataLst>
          </p:nvPr>
        </p:nvSpPr>
        <p:spPr>
          <a:xfrm>
            <a:off x="5802630" y="371284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0" name="序号"/>
          <p:cNvSpPr txBox="1"/>
          <p:nvPr>
            <p:custDataLst>
              <p:tags r:id="rId10"/>
            </p:custDataLst>
          </p:nvPr>
        </p:nvSpPr>
        <p:spPr>
          <a:xfrm>
            <a:off x="6009005" y="3796665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32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03.</a:t>
            </a:r>
          </a:p>
        </p:txBody>
      </p:sp>
      <p:sp>
        <p:nvSpPr>
          <p:cNvPr id="21" name="标题"/>
          <p:cNvSpPr txBox="1"/>
          <p:nvPr>
            <p:custDataLst>
              <p:tags r:id="rId11"/>
            </p:custDataLst>
          </p:nvPr>
        </p:nvSpPr>
        <p:spPr>
          <a:xfrm>
            <a:off x="6830695" y="379730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/>
            <a:r>
              <a:rPr lang="zh-CN" altLang="en-US" sz="2800" b="1" dirty="0">
                <a:solidFill>
                  <a:schemeClr val="bg1"/>
                </a:solidFill>
                <a:latin typeface="+mj-ea"/>
                <a:cs typeface="微软雅黑" panose="020B0503020204020204" charset="-122"/>
                <a:sym typeface="+mn-ea"/>
              </a:rPr>
              <a:t>归纳证明</a:t>
            </a:r>
            <a:endParaRPr lang="en-US" altLang="zh-CN" sz="2800" b="1" dirty="0">
              <a:solidFill>
                <a:schemeClr val="bg1"/>
              </a:solidFill>
              <a:latin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圆角矩形 22"/>
          <p:cNvSpPr/>
          <p:nvPr>
            <p:custDataLst>
              <p:tags r:id="rId12"/>
            </p:custDataLst>
          </p:nvPr>
        </p:nvSpPr>
        <p:spPr>
          <a:xfrm>
            <a:off x="5802630" y="514350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4" name="序号"/>
          <p:cNvSpPr txBox="1"/>
          <p:nvPr>
            <p:custDataLst>
              <p:tags r:id="rId13"/>
            </p:custDataLst>
          </p:nvPr>
        </p:nvSpPr>
        <p:spPr>
          <a:xfrm>
            <a:off x="6009005" y="5227320"/>
            <a:ext cx="804545" cy="69723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r">
              <a:buClrTx/>
              <a:buSzTx/>
              <a:buFontTx/>
            </a:pPr>
            <a:r>
              <a:rPr lang="en-US" altLang="zh-CN" sz="32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04.</a:t>
            </a:r>
          </a:p>
        </p:txBody>
      </p:sp>
      <p:sp>
        <p:nvSpPr>
          <p:cNvPr id="25" name="标题"/>
          <p:cNvSpPr txBox="1"/>
          <p:nvPr>
            <p:custDataLst>
              <p:tags r:id="rId14"/>
            </p:custDataLst>
          </p:nvPr>
        </p:nvSpPr>
        <p:spPr>
          <a:xfrm>
            <a:off x="6830695" y="5227955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bg1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总结</a:t>
            </a:r>
            <a:endParaRPr lang="en-US" altLang="zh-CN" sz="2800" b="1" dirty="0">
              <a:solidFill>
                <a:schemeClr val="bg1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 descr="刘斌-鼓楼-北园与紫峰"/>
          <p:cNvPicPr>
            <a:picLocks noChangeAspect="1"/>
          </p:cNvPicPr>
          <p:nvPr/>
        </p:nvPicPr>
        <p:blipFill>
          <a:blip r:embed="rId21"/>
          <a:srcRect l="50506" r="10342"/>
          <a:stretch>
            <a:fillRect/>
          </a:stretch>
        </p:blipFill>
        <p:spPr>
          <a:xfrm>
            <a:off x="0" y="0"/>
            <a:ext cx="4031615" cy="68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15"/>
            </p:custDataLst>
          </p:nvPr>
        </p:nvSpPr>
        <p:spPr>
          <a:xfrm>
            <a:off x="0" y="130"/>
            <a:ext cx="4046220" cy="6858000"/>
          </a:xfrm>
          <a:prstGeom prst="rect">
            <a:avLst/>
          </a:prstGeom>
          <a:gradFill>
            <a:gsLst>
              <a:gs pos="0">
                <a:srgbClr val="7B97BC">
                  <a:alpha val="0"/>
                </a:srgbClr>
              </a:gs>
              <a:gs pos="100000">
                <a:srgbClr val="51598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 idx="4"/>
            <p:custDataLst>
              <p:tags r:id="rId16"/>
            </p:custDataLst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目录</a:t>
            </a:r>
          </a:p>
        </p:txBody>
      </p:sp>
      <p:pic>
        <p:nvPicPr>
          <p:cNvPr id="22" name="图片 21" descr="建筑_画板 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2">
            <a:alphaModFix amt="59000"/>
          </a:blip>
          <a:stretch>
            <a:fillRect/>
          </a:stretch>
        </p:blipFill>
        <p:spPr>
          <a:xfrm>
            <a:off x="10363200" y="5867400"/>
            <a:ext cx="1817793" cy="872067"/>
          </a:xfrm>
          <a:prstGeom prst="rect">
            <a:avLst/>
          </a:prstGeom>
        </p:spPr>
      </p:pic>
      <p:pic>
        <p:nvPicPr>
          <p:cNvPr id="5" name="图片 4" descr="校标、校名-透空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0351770" y="2901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"/>
          <p:cNvPicPr>
            <a:picLocks noChangeAspect="1"/>
          </p:cNvPicPr>
          <p:nvPr/>
        </p:nvPicPr>
        <p:blipFill>
          <a:blip r:embed="rId14"/>
          <a:srcRect t="9498" b="6285"/>
          <a:stretch>
            <a:fillRect/>
          </a:stretch>
        </p:blipFill>
        <p:spPr>
          <a:xfrm>
            <a:off x="-11430" y="0"/>
            <a:ext cx="12214225" cy="685800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-10795" y="-635"/>
            <a:ext cx="12213590" cy="6858635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3"/>
            </p:custDataLst>
          </p:nvPr>
        </p:nvSpPr>
        <p:spPr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4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3" name="图片 2" descr="底图-0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880870" y="3473450"/>
            <a:ext cx="4950460" cy="636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70000"/>
              </a:lnSpc>
            </a:pPr>
            <a:r>
              <a:rPr lang="zh-CN" altLang="en-US" sz="2400" b="1" strike="noStrik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从传统证明到机器证明</a:t>
            </a:r>
            <a:endParaRPr lang="zh-CN" sz="2400" b="1" strike="noStrike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cxnSp>
        <p:nvCxnSpPr>
          <p:cNvPr id="7" name="直接连接符 6"/>
          <p:cNvCxnSpPr/>
          <p:nvPr>
            <p:custDataLst>
              <p:tags r:id="rId7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/>
        </p:nvSpPr>
        <p:spPr>
          <a:xfrm>
            <a:off x="1880870" y="2738219"/>
            <a:ext cx="4950459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为什么需要形式化验证？</a:t>
            </a:r>
          </a:p>
        </p:txBody>
      </p:sp>
      <p:sp>
        <p:nvSpPr>
          <p:cNvPr id="13" name="文本框 17"/>
          <p:cNvSpPr txBox="1"/>
          <p:nvPr>
            <p:custDataLst>
              <p:tags r:id="rId8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pic>
        <p:nvPicPr>
          <p:cNvPr id="11" name="图片 10" descr="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rcRect l="16441" r="16441"/>
          <a:stretch>
            <a:fillRect/>
          </a:stretch>
        </p:blipFill>
        <p:spPr>
          <a:xfrm>
            <a:off x="7295399" y="1627936"/>
            <a:ext cx="3600000" cy="3600000"/>
          </a:xfrm>
          <a:prstGeom prst="rect">
            <a:avLst/>
          </a:prstGeom>
        </p:spPr>
      </p:pic>
      <p:pic>
        <p:nvPicPr>
          <p:cNvPr id="14" name="图片 13" descr="校标、校名-透空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946F1-B0E2-016D-B67A-BE592F4DC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B8761423-E808-FE80-B89A-5D960B9A0A9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79A462E2-F2F4-CBDF-CD26-DF872A9FCD98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858BB695-BEFC-1253-1710-4D6D09E7626A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EA9C04B5-E013-B2FB-FF48-A17E6E16D3C7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F85C3"/>
                </a:gs>
                <a:gs pos="0">
                  <a:srgbClr val="5F85C3">
                    <a:alpha val="30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7F1F86A-6E86-9245-0DC2-002FBA39E395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6BA2BA74-2FFD-B0C0-7F32-B45E999A3D7C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24AF4DBD-3933-AF9C-87DC-A098A39DCD6C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11" name="图片 10" descr="建筑-14">
              <a:extLst>
                <a:ext uri="{FF2B5EF4-FFF2-40B4-BE49-F238E27FC236}">
                  <a16:creationId xmlns:a16="http://schemas.microsoft.com/office/drawing/2014/main" id="{96D48D18-A247-E0B5-FDEA-DB54439C3710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3" name="文本框 17">
            <a:extLst>
              <a:ext uri="{FF2B5EF4-FFF2-40B4-BE49-F238E27FC236}">
                <a16:creationId xmlns:a16="http://schemas.microsoft.com/office/drawing/2014/main" id="{3ADC55F0-3EC6-DCCE-347B-D6FA00AFE8F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01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C96DA4C-3B27-2E15-8B3E-8E0FA47FC6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为什么需要形式化验证？</a:t>
            </a:r>
          </a:p>
        </p:txBody>
      </p:sp>
      <p:pic>
        <p:nvPicPr>
          <p:cNvPr id="15" name="图片 14" descr="建筑-10">
            <a:extLst>
              <a:ext uri="{FF2B5EF4-FFF2-40B4-BE49-F238E27FC236}">
                <a16:creationId xmlns:a16="http://schemas.microsoft.com/office/drawing/2014/main" id="{AFC83EE4-110E-C8E1-AD9F-CB950A07D8F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8CAEC34-2FAC-BAA8-15C9-008F8369A90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768028" y="2690308"/>
            <a:ext cx="2748023" cy="369332"/>
          </a:xfrm>
          <a:prstGeom prst="rect">
            <a:avLst/>
          </a:prstGeom>
        </p:spPr>
        <p:txBody>
          <a:bodyPr wrap="square" lIns="90000" tIns="46800" rIns="90000" bIns="0" anchor="b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b="1" spc="300" dirty="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单击此处添加标题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1F7721F-C6AF-DC8A-C574-115AB6E67E1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768029" y="3248235"/>
            <a:ext cx="2748024" cy="1188980"/>
          </a:xfrm>
          <a:prstGeom prst="rect">
            <a:avLst/>
          </a:prstGeom>
          <a:noFill/>
        </p:spPr>
        <p:txBody>
          <a:bodyPr wrap="square" tIns="0" rtlCol="0">
            <a:norm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zh-CN" altLang="en-US" sz="1200" kern="0" spc="150">
                <a:solidFill>
                  <a:sysClr val="window" lastClr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单击此处添加文本具体内容，简明扼要的阐述您的观点。根据需要可酌情增减文字，以便观者准确的理解您传达的思想。</a:t>
            </a:r>
          </a:p>
        </p:txBody>
      </p:sp>
      <p:sp>
        <p:nvSpPr>
          <p:cNvPr id="24" name="图形 37">
            <a:extLst>
              <a:ext uri="{FF2B5EF4-FFF2-40B4-BE49-F238E27FC236}">
                <a16:creationId xmlns:a16="http://schemas.microsoft.com/office/drawing/2014/main" id="{6B44A6B2-F380-6795-CF62-CF3D9D531B7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886251" y="3213907"/>
            <a:ext cx="609600" cy="609600"/>
          </a:xfrm>
          <a:custGeom>
            <a:avLst/>
            <a:gdLst>
              <a:gd name="connsiteX0" fmla="*/ 20347 w 609600"/>
              <a:gd name="connsiteY0" fmla="*/ 332029 h 609600"/>
              <a:gd name="connsiteX1" fmla="*/ 277568 w 609600"/>
              <a:gd name="connsiteY1" fmla="*/ 589209 h 609600"/>
              <a:gd name="connsiteX2" fmla="*/ 312795 w 609600"/>
              <a:gd name="connsiteY2" fmla="*/ 608461 h 609600"/>
              <a:gd name="connsiteX3" fmla="*/ 332041 w 609600"/>
              <a:gd name="connsiteY3" fmla="*/ 589228 h 609600"/>
              <a:gd name="connsiteX4" fmla="*/ 589230 w 609600"/>
              <a:gd name="connsiteY4" fmla="*/ 332040 h 609600"/>
              <a:gd name="connsiteX5" fmla="*/ 608454 w 609600"/>
              <a:gd name="connsiteY5" fmla="*/ 296798 h 609600"/>
              <a:gd name="connsiteX6" fmla="*/ 589199 w 609600"/>
              <a:gd name="connsiteY6" fmla="*/ 277565 h 609600"/>
              <a:gd name="connsiteX7" fmla="*/ 332035 w 609600"/>
              <a:gd name="connsiteY7" fmla="*/ 20368 h 609600"/>
              <a:gd name="connsiteX8" fmla="*/ 296781 w 609600"/>
              <a:gd name="connsiteY8" fmla="*/ 1166 h 609600"/>
              <a:gd name="connsiteX9" fmla="*/ 277564 w 609600"/>
              <a:gd name="connsiteY9" fmla="*/ 20417 h 609600"/>
              <a:gd name="connsiteX10" fmla="*/ 20386 w 609600"/>
              <a:gd name="connsiteY10" fmla="*/ 277574 h 609600"/>
              <a:gd name="connsiteX11" fmla="*/ 1160 w 609600"/>
              <a:gd name="connsiteY11" fmla="*/ 312813 h 609600"/>
              <a:gd name="connsiteX12" fmla="*/ 20347 w 609600"/>
              <a:gd name="connsiteY12" fmla="*/ 332028 h 609600"/>
              <a:gd name="connsiteX13" fmla="*/ 20347 w 609600"/>
              <a:gd name="connsiteY13" fmla="*/ 332029 h 609600"/>
              <a:gd name="connsiteX14" fmla="*/ 139789 w 609600"/>
              <a:gd name="connsiteY14" fmla="*/ 193633 h 609600"/>
              <a:gd name="connsiteX15" fmla="*/ 153295 w 609600"/>
              <a:gd name="connsiteY15" fmla="*/ 207844 h 609600"/>
              <a:gd name="connsiteX16" fmla="*/ 145234 w 609600"/>
              <a:gd name="connsiteY16" fmla="*/ 267615 h 609600"/>
              <a:gd name="connsiteX17" fmla="*/ 116581 w 609600"/>
              <a:gd name="connsiteY17" fmla="*/ 295283 h 609600"/>
              <a:gd name="connsiteX18" fmla="*/ 55401 w 609600"/>
              <a:gd name="connsiteY18" fmla="*/ 295283 h 609600"/>
              <a:gd name="connsiteX19" fmla="*/ 42415 w 609600"/>
              <a:gd name="connsiteY19" fmla="*/ 279960 h 609600"/>
              <a:gd name="connsiteX20" fmla="*/ 139789 w 609600"/>
              <a:gd name="connsiteY20" fmla="*/ 193633 h 609600"/>
              <a:gd name="connsiteX21" fmla="*/ 279940 w 609600"/>
              <a:gd name="connsiteY21" fmla="*/ 42379 h 609600"/>
              <a:gd name="connsiteX22" fmla="*/ 295282 w 609600"/>
              <a:gd name="connsiteY22" fmla="*/ 55402 h 609600"/>
              <a:gd name="connsiteX23" fmla="*/ 295282 w 609600"/>
              <a:gd name="connsiteY23" fmla="*/ 106135 h 609600"/>
              <a:gd name="connsiteX24" fmla="*/ 266707 w 609600"/>
              <a:gd name="connsiteY24" fmla="*/ 142883 h 609600"/>
              <a:gd name="connsiteX25" fmla="*/ 266945 w 609600"/>
              <a:gd name="connsiteY25" fmla="*/ 145232 h 609600"/>
              <a:gd name="connsiteX26" fmla="*/ 204473 w 609600"/>
              <a:gd name="connsiteY26" fmla="*/ 153943 h 609600"/>
              <a:gd name="connsiteX27" fmla="*/ 192391 w 609600"/>
              <a:gd name="connsiteY27" fmla="*/ 142783 h 609600"/>
              <a:gd name="connsiteX28" fmla="*/ 279940 w 609600"/>
              <a:gd name="connsiteY28" fmla="*/ 42379 h 609600"/>
              <a:gd name="connsiteX29" fmla="*/ 279940 w 609600"/>
              <a:gd name="connsiteY29" fmla="*/ 42379 h 609600"/>
              <a:gd name="connsiteX30" fmla="*/ 329673 w 609600"/>
              <a:gd name="connsiteY30" fmla="*/ 42382 h 609600"/>
              <a:gd name="connsiteX31" fmla="*/ 417734 w 609600"/>
              <a:gd name="connsiteY31" fmla="*/ 144165 h 609600"/>
              <a:gd name="connsiteX32" fmla="*/ 407116 w 609600"/>
              <a:gd name="connsiteY32" fmla="*/ 154273 h 609600"/>
              <a:gd name="connsiteX33" fmla="*/ 342670 w 609600"/>
              <a:gd name="connsiteY33" fmla="*/ 145220 h 609600"/>
              <a:gd name="connsiteX34" fmla="*/ 342907 w 609600"/>
              <a:gd name="connsiteY34" fmla="*/ 142883 h 609600"/>
              <a:gd name="connsiteX35" fmla="*/ 314332 w 609600"/>
              <a:gd name="connsiteY35" fmla="*/ 106135 h 609600"/>
              <a:gd name="connsiteX36" fmla="*/ 314332 w 609600"/>
              <a:gd name="connsiteY36" fmla="*/ 55402 h 609600"/>
              <a:gd name="connsiteX37" fmla="*/ 329673 w 609600"/>
              <a:gd name="connsiteY37" fmla="*/ 42382 h 609600"/>
              <a:gd name="connsiteX38" fmla="*/ 567304 w 609600"/>
              <a:gd name="connsiteY38" fmla="*/ 279903 h 609600"/>
              <a:gd name="connsiteX39" fmla="*/ 554212 w 609600"/>
              <a:gd name="connsiteY39" fmla="*/ 295283 h 609600"/>
              <a:gd name="connsiteX40" fmla="*/ 493033 w 609600"/>
              <a:gd name="connsiteY40" fmla="*/ 295283 h 609600"/>
              <a:gd name="connsiteX41" fmla="*/ 464382 w 609600"/>
              <a:gd name="connsiteY41" fmla="*/ 267616 h 609600"/>
              <a:gd name="connsiteX42" fmla="*/ 456609 w 609600"/>
              <a:gd name="connsiteY42" fmla="*/ 209346 h 609600"/>
              <a:gd name="connsiteX43" fmla="*/ 471481 w 609600"/>
              <a:gd name="connsiteY43" fmla="*/ 194307 h 609600"/>
              <a:gd name="connsiteX44" fmla="*/ 567304 w 609600"/>
              <a:gd name="connsiteY44" fmla="*/ 279903 h 609600"/>
              <a:gd name="connsiteX45" fmla="*/ 455775 w 609600"/>
              <a:gd name="connsiteY45" fmla="*/ 404578 h 609600"/>
              <a:gd name="connsiteX46" fmla="*/ 464381 w 609600"/>
              <a:gd name="connsiteY46" fmla="*/ 342000 h 609600"/>
              <a:gd name="connsiteX47" fmla="*/ 493033 w 609600"/>
              <a:gd name="connsiteY47" fmla="*/ 314333 h 609600"/>
              <a:gd name="connsiteX48" fmla="*/ 554212 w 609600"/>
              <a:gd name="connsiteY48" fmla="*/ 314333 h 609600"/>
              <a:gd name="connsiteX49" fmla="*/ 567267 w 609600"/>
              <a:gd name="connsiteY49" fmla="*/ 329692 h 609600"/>
              <a:gd name="connsiteX50" fmla="*/ 469194 w 609600"/>
              <a:gd name="connsiteY50" fmla="*/ 416207 h 609600"/>
              <a:gd name="connsiteX51" fmla="*/ 455775 w 609600"/>
              <a:gd name="connsiteY51" fmla="*/ 404578 h 609600"/>
              <a:gd name="connsiteX52" fmla="*/ 455775 w 609600"/>
              <a:gd name="connsiteY52" fmla="*/ 404578 h 609600"/>
              <a:gd name="connsiteX53" fmla="*/ 329675 w 609600"/>
              <a:gd name="connsiteY53" fmla="*/ 567237 h 609600"/>
              <a:gd name="connsiteX54" fmla="*/ 314332 w 609600"/>
              <a:gd name="connsiteY54" fmla="*/ 554213 h 609600"/>
              <a:gd name="connsiteX55" fmla="*/ 314332 w 609600"/>
              <a:gd name="connsiteY55" fmla="*/ 503480 h 609600"/>
              <a:gd name="connsiteX56" fmla="*/ 342907 w 609600"/>
              <a:gd name="connsiteY56" fmla="*/ 466733 h 609600"/>
              <a:gd name="connsiteX57" fmla="*/ 342659 w 609600"/>
              <a:gd name="connsiteY57" fmla="*/ 464285 h 609600"/>
              <a:gd name="connsiteX58" fmla="*/ 404560 w 609600"/>
              <a:gd name="connsiteY58" fmla="*/ 455742 h 609600"/>
              <a:gd name="connsiteX59" fmla="*/ 416228 w 609600"/>
              <a:gd name="connsiteY59" fmla="*/ 469214 h 609600"/>
              <a:gd name="connsiteX60" fmla="*/ 329675 w 609600"/>
              <a:gd name="connsiteY60" fmla="*/ 567236 h 609600"/>
              <a:gd name="connsiteX61" fmla="*/ 329675 w 609600"/>
              <a:gd name="connsiteY61" fmla="*/ 567237 h 609600"/>
              <a:gd name="connsiteX62" fmla="*/ 279942 w 609600"/>
              <a:gd name="connsiteY62" fmla="*/ 567233 h 609600"/>
              <a:gd name="connsiteX63" fmla="*/ 193490 w 609600"/>
              <a:gd name="connsiteY63" fmla="*/ 469406 h 609600"/>
              <a:gd name="connsiteX64" fmla="*/ 206117 w 609600"/>
              <a:gd name="connsiteY64" fmla="*/ 455916 h 609600"/>
              <a:gd name="connsiteX65" fmla="*/ 266956 w 609600"/>
              <a:gd name="connsiteY65" fmla="*/ 464273 h 609600"/>
              <a:gd name="connsiteX66" fmla="*/ 266707 w 609600"/>
              <a:gd name="connsiteY66" fmla="*/ 466733 h 609600"/>
              <a:gd name="connsiteX67" fmla="*/ 295282 w 609600"/>
              <a:gd name="connsiteY67" fmla="*/ 503480 h 609600"/>
              <a:gd name="connsiteX68" fmla="*/ 295282 w 609600"/>
              <a:gd name="connsiteY68" fmla="*/ 554212 h 609600"/>
              <a:gd name="connsiteX69" fmla="*/ 279942 w 609600"/>
              <a:gd name="connsiteY69" fmla="*/ 567232 h 609600"/>
              <a:gd name="connsiteX70" fmla="*/ 279942 w 609600"/>
              <a:gd name="connsiteY70" fmla="*/ 567233 h 609600"/>
              <a:gd name="connsiteX71" fmla="*/ 141244 w 609600"/>
              <a:gd name="connsiteY71" fmla="*/ 416477 h 609600"/>
              <a:gd name="connsiteX72" fmla="*/ 42444 w 609600"/>
              <a:gd name="connsiteY72" fmla="*/ 329639 h 609600"/>
              <a:gd name="connsiteX73" fmla="*/ 55402 w 609600"/>
              <a:gd name="connsiteY73" fmla="*/ 314333 h 609600"/>
              <a:gd name="connsiteX74" fmla="*/ 116581 w 609600"/>
              <a:gd name="connsiteY74" fmla="*/ 314333 h 609600"/>
              <a:gd name="connsiteX75" fmla="*/ 145238 w 609600"/>
              <a:gd name="connsiteY75" fmla="*/ 342001 h 609600"/>
              <a:gd name="connsiteX76" fmla="*/ 153890 w 609600"/>
              <a:gd name="connsiteY76" fmla="*/ 404620 h 609600"/>
              <a:gd name="connsiteX77" fmla="*/ 141244 w 609600"/>
              <a:gd name="connsiteY77" fmla="*/ 416477 h 609600"/>
              <a:gd name="connsiteX78" fmla="*/ 173048 w 609600"/>
              <a:gd name="connsiteY78" fmla="*/ 213525 h 609600"/>
              <a:gd name="connsiteX79" fmla="*/ 211148 w 609600"/>
              <a:gd name="connsiteY79" fmla="*/ 175425 h 609600"/>
              <a:gd name="connsiteX80" fmla="*/ 210810 w 609600"/>
              <a:gd name="connsiteY80" fmla="*/ 172092 h 609600"/>
              <a:gd name="connsiteX81" fmla="*/ 273059 w 609600"/>
              <a:gd name="connsiteY81" fmla="*/ 163872 h 609600"/>
              <a:gd name="connsiteX82" fmla="*/ 295282 w 609600"/>
              <a:gd name="connsiteY82" fmla="*/ 179630 h 609600"/>
              <a:gd name="connsiteX83" fmla="*/ 295282 w 609600"/>
              <a:gd name="connsiteY83" fmla="*/ 248518 h 609600"/>
              <a:gd name="connsiteX84" fmla="*/ 248517 w 609600"/>
              <a:gd name="connsiteY84" fmla="*/ 295283 h 609600"/>
              <a:gd name="connsiteX85" fmla="*/ 190075 w 609600"/>
              <a:gd name="connsiteY85" fmla="*/ 295283 h 609600"/>
              <a:gd name="connsiteX86" fmla="*/ 164270 w 609600"/>
              <a:gd name="connsiteY86" fmla="*/ 268501 h 609600"/>
              <a:gd name="connsiteX87" fmla="*/ 171625 w 609600"/>
              <a:gd name="connsiteY87" fmla="*/ 213381 h 609600"/>
              <a:gd name="connsiteX88" fmla="*/ 173048 w 609600"/>
              <a:gd name="connsiteY88" fmla="*/ 213525 h 609600"/>
              <a:gd name="connsiteX89" fmla="*/ 304807 w 609600"/>
              <a:gd name="connsiteY89" fmla="*/ 123833 h 609600"/>
              <a:gd name="connsiteX90" fmla="*/ 323857 w 609600"/>
              <a:gd name="connsiteY90" fmla="*/ 142883 h 609600"/>
              <a:gd name="connsiteX91" fmla="*/ 304807 w 609600"/>
              <a:gd name="connsiteY91" fmla="*/ 161933 h 609600"/>
              <a:gd name="connsiteX92" fmla="*/ 285757 w 609600"/>
              <a:gd name="connsiteY92" fmla="*/ 142883 h 609600"/>
              <a:gd name="connsiteX93" fmla="*/ 304807 w 609600"/>
              <a:gd name="connsiteY93" fmla="*/ 123833 h 609600"/>
              <a:gd name="connsiteX94" fmla="*/ 336553 w 609600"/>
              <a:gd name="connsiteY94" fmla="*/ 163875 h 609600"/>
              <a:gd name="connsiteX95" fmla="*/ 400446 w 609600"/>
              <a:gd name="connsiteY95" fmla="*/ 172373 h 609600"/>
              <a:gd name="connsiteX96" fmla="*/ 400057 w 609600"/>
              <a:gd name="connsiteY96" fmla="*/ 176220 h 609600"/>
              <a:gd name="connsiteX97" fmla="*/ 438157 w 609600"/>
              <a:gd name="connsiteY97" fmla="*/ 214320 h 609600"/>
              <a:gd name="connsiteX98" fmla="*/ 438173 w 609600"/>
              <a:gd name="connsiteY98" fmla="*/ 214318 h 609600"/>
              <a:gd name="connsiteX99" fmla="*/ 445352 w 609600"/>
              <a:gd name="connsiteY99" fmla="*/ 268499 h 609600"/>
              <a:gd name="connsiteX100" fmla="*/ 419539 w 609600"/>
              <a:gd name="connsiteY100" fmla="*/ 295283 h 609600"/>
              <a:gd name="connsiteX101" fmla="*/ 361096 w 609600"/>
              <a:gd name="connsiteY101" fmla="*/ 295283 h 609600"/>
              <a:gd name="connsiteX102" fmla="*/ 314332 w 609600"/>
              <a:gd name="connsiteY102" fmla="*/ 248518 h 609600"/>
              <a:gd name="connsiteX103" fmla="*/ 314332 w 609600"/>
              <a:gd name="connsiteY103" fmla="*/ 179630 h 609600"/>
              <a:gd name="connsiteX104" fmla="*/ 336553 w 609600"/>
              <a:gd name="connsiteY104" fmla="*/ 163875 h 609600"/>
              <a:gd name="connsiteX105" fmla="*/ 437231 w 609600"/>
              <a:gd name="connsiteY105" fmla="*/ 400151 h 609600"/>
              <a:gd name="connsiteX106" fmla="*/ 400154 w 609600"/>
              <a:gd name="connsiteY106" fmla="*/ 437191 h 609600"/>
              <a:gd name="connsiteX107" fmla="*/ 336480 w 609600"/>
              <a:gd name="connsiteY107" fmla="*/ 445608 h 609600"/>
              <a:gd name="connsiteX108" fmla="*/ 314332 w 609600"/>
              <a:gd name="connsiteY108" fmla="*/ 429985 h 609600"/>
              <a:gd name="connsiteX109" fmla="*/ 314332 w 609600"/>
              <a:gd name="connsiteY109" fmla="*/ 361097 h 609600"/>
              <a:gd name="connsiteX110" fmla="*/ 361096 w 609600"/>
              <a:gd name="connsiteY110" fmla="*/ 314333 h 609600"/>
              <a:gd name="connsiteX111" fmla="*/ 419539 w 609600"/>
              <a:gd name="connsiteY111" fmla="*/ 314333 h 609600"/>
              <a:gd name="connsiteX112" fmla="*/ 445352 w 609600"/>
              <a:gd name="connsiteY112" fmla="*/ 341117 h 609600"/>
              <a:gd name="connsiteX113" fmla="*/ 437231 w 609600"/>
              <a:gd name="connsiteY113" fmla="*/ 400151 h 609600"/>
              <a:gd name="connsiteX114" fmla="*/ 304807 w 609600"/>
              <a:gd name="connsiteY114" fmla="*/ 485783 h 609600"/>
              <a:gd name="connsiteX115" fmla="*/ 285757 w 609600"/>
              <a:gd name="connsiteY115" fmla="*/ 466733 h 609600"/>
              <a:gd name="connsiteX116" fmla="*/ 304807 w 609600"/>
              <a:gd name="connsiteY116" fmla="*/ 447683 h 609600"/>
              <a:gd name="connsiteX117" fmla="*/ 323857 w 609600"/>
              <a:gd name="connsiteY117" fmla="*/ 466733 h 609600"/>
              <a:gd name="connsiteX118" fmla="*/ 304807 w 609600"/>
              <a:gd name="connsiteY118" fmla="*/ 485783 h 609600"/>
              <a:gd name="connsiteX119" fmla="*/ 273119 w 609600"/>
              <a:gd name="connsiteY119" fmla="*/ 445635 h 609600"/>
              <a:gd name="connsiteX120" fmla="*/ 211135 w 609600"/>
              <a:gd name="connsiteY120" fmla="*/ 437488 h 609600"/>
              <a:gd name="connsiteX121" fmla="*/ 211147 w 609600"/>
              <a:gd name="connsiteY121" fmla="*/ 437362 h 609600"/>
              <a:gd name="connsiteX122" fmla="*/ 173047 w 609600"/>
              <a:gd name="connsiteY122" fmla="*/ 399262 h 609600"/>
              <a:gd name="connsiteX123" fmla="*/ 172253 w 609600"/>
              <a:gd name="connsiteY123" fmla="*/ 399342 h 609600"/>
              <a:gd name="connsiteX124" fmla="*/ 164264 w 609600"/>
              <a:gd name="connsiteY124" fmla="*/ 341116 h 609600"/>
              <a:gd name="connsiteX125" fmla="*/ 190075 w 609600"/>
              <a:gd name="connsiteY125" fmla="*/ 314333 h 609600"/>
              <a:gd name="connsiteX126" fmla="*/ 248517 w 609600"/>
              <a:gd name="connsiteY126" fmla="*/ 314333 h 609600"/>
              <a:gd name="connsiteX127" fmla="*/ 295282 w 609600"/>
              <a:gd name="connsiteY127" fmla="*/ 361097 h 609600"/>
              <a:gd name="connsiteX128" fmla="*/ 295282 w 609600"/>
              <a:gd name="connsiteY128" fmla="*/ 429985 h 609600"/>
              <a:gd name="connsiteX129" fmla="*/ 273119 w 609600"/>
              <a:gd name="connsiteY129" fmla="*/ 445635 h 609600"/>
              <a:gd name="connsiteX130" fmla="*/ 304807 w 609600"/>
              <a:gd name="connsiteY130" fmla="*/ 266708 h 609600"/>
              <a:gd name="connsiteX131" fmla="*/ 342907 w 609600"/>
              <a:gd name="connsiteY131" fmla="*/ 304808 h 609600"/>
              <a:gd name="connsiteX132" fmla="*/ 304807 w 609600"/>
              <a:gd name="connsiteY132" fmla="*/ 342908 h 609600"/>
              <a:gd name="connsiteX133" fmla="*/ 266707 w 609600"/>
              <a:gd name="connsiteY133" fmla="*/ 304808 h 609600"/>
              <a:gd name="connsiteX134" fmla="*/ 304807 w 609600"/>
              <a:gd name="connsiteY134" fmla="*/ 266708 h 609600"/>
              <a:gd name="connsiteX135" fmla="*/ 456286 w 609600"/>
              <a:gd name="connsiteY135" fmla="*/ 323858 h 609600"/>
              <a:gd name="connsiteX136" fmla="*/ 437236 w 609600"/>
              <a:gd name="connsiteY136" fmla="*/ 304808 h 609600"/>
              <a:gd name="connsiteX137" fmla="*/ 456286 w 609600"/>
              <a:gd name="connsiteY137" fmla="*/ 285758 h 609600"/>
              <a:gd name="connsiteX138" fmla="*/ 475336 w 609600"/>
              <a:gd name="connsiteY138" fmla="*/ 304808 h 609600"/>
              <a:gd name="connsiteX139" fmla="*/ 456286 w 609600"/>
              <a:gd name="connsiteY139" fmla="*/ 323858 h 609600"/>
              <a:gd name="connsiteX140" fmla="*/ 153328 w 609600"/>
              <a:gd name="connsiteY140" fmla="*/ 285758 h 609600"/>
              <a:gd name="connsiteX141" fmla="*/ 172378 w 609600"/>
              <a:gd name="connsiteY141" fmla="*/ 304808 h 609600"/>
              <a:gd name="connsiteX142" fmla="*/ 153328 w 609600"/>
              <a:gd name="connsiteY142" fmla="*/ 323858 h 609600"/>
              <a:gd name="connsiteX143" fmla="*/ 134278 w 609600"/>
              <a:gd name="connsiteY143" fmla="*/ 304808 h 609600"/>
              <a:gd name="connsiteX144" fmla="*/ 153328 w 609600"/>
              <a:gd name="connsiteY144" fmla="*/ 285758 h 609600"/>
              <a:gd name="connsiteX145" fmla="*/ 173048 w 609600"/>
              <a:gd name="connsiteY145" fmla="*/ 418312 h 609600"/>
              <a:gd name="connsiteX146" fmla="*/ 192098 w 609600"/>
              <a:gd name="connsiteY146" fmla="*/ 437362 h 609600"/>
              <a:gd name="connsiteX147" fmla="*/ 173048 w 609600"/>
              <a:gd name="connsiteY147" fmla="*/ 456412 h 609600"/>
              <a:gd name="connsiteX148" fmla="*/ 153998 w 609600"/>
              <a:gd name="connsiteY148" fmla="*/ 437362 h 609600"/>
              <a:gd name="connsiteX149" fmla="*/ 173048 w 609600"/>
              <a:gd name="connsiteY149" fmla="*/ 418312 h 609600"/>
              <a:gd name="connsiteX150" fmla="*/ 438157 w 609600"/>
              <a:gd name="connsiteY150" fmla="*/ 457208 h 609600"/>
              <a:gd name="connsiteX151" fmla="*/ 419107 w 609600"/>
              <a:gd name="connsiteY151" fmla="*/ 438158 h 609600"/>
              <a:gd name="connsiteX152" fmla="*/ 438157 w 609600"/>
              <a:gd name="connsiteY152" fmla="*/ 419108 h 609600"/>
              <a:gd name="connsiteX153" fmla="*/ 457207 w 609600"/>
              <a:gd name="connsiteY153" fmla="*/ 438158 h 609600"/>
              <a:gd name="connsiteX154" fmla="*/ 438157 w 609600"/>
              <a:gd name="connsiteY154" fmla="*/ 457208 h 609600"/>
              <a:gd name="connsiteX155" fmla="*/ 438157 w 609600"/>
              <a:gd name="connsiteY155" fmla="*/ 195270 h 609600"/>
              <a:gd name="connsiteX156" fmla="*/ 419107 w 609600"/>
              <a:gd name="connsiteY156" fmla="*/ 176220 h 609600"/>
              <a:gd name="connsiteX157" fmla="*/ 438157 w 609600"/>
              <a:gd name="connsiteY157" fmla="*/ 157170 h 609600"/>
              <a:gd name="connsiteX158" fmla="*/ 457207 w 609600"/>
              <a:gd name="connsiteY158" fmla="*/ 176220 h 609600"/>
              <a:gd name="connsiteX159" fmla="*/ 438157 w 609600"/>
              <a:gd name="connsiteY159" fmla="*/ 195270 h 609600"/>
              <a:gd name="connsiteX160" fmla="*/ 173048 w 609600"/>
              <a:gd name="connsiteY160" fmla="*/ 156375 h 609600"/>
              <a:gd name="connsiteX161" fmla="*/ 192098 w 609600"/>
              <a:gd name="connsiteY161" fmla="*/ 175425 h 609600"/>
              <a:gd name="connsiteX162" fmla="*/ 173048 w 609600"/>
              <a:gd name="connsiteY162" fmla="*/ 194475 h 609600"/>
              <a:gd name="connsiteX163" fmla="*/ 153998 w 609600"/>
              <a:gd name="connsiteY163" fmla="*/ 175425 h 609600"/>
              <a:gd name="connsiteX164" fmla="*/ 173048 w 609600"/>
              <a:gd name="connsiteY164" fmla="*/ 156375 h 609600"/>
              <a:gd name="connsiteX165" fmla="*/ 47502 w 609600"/>
              <a:gd name="connsiteY165" fmla="*/ 375133 h 609600"/>
              <a:gd name="connsiteX166" fmla="*/ 135229 w 609600"/>
              <a:gd name="connsiteY166" fmla="*/ 434576 h 609600"/>
              <a:gd name="connsiteX167" fmla="*/ 134947 w 609600"/>
              <a:gd name="connsiteY167" fmla="*/ 437363 h 609600"/>
              <a:gd name="connsiteX168" fmla="*/ 173047 w 609600"/>
              <a:gd name="connsiteY168" fmla="*/ 475463 h 609600"/>
              <a:gd name="connsiteX169" fmla="*/ 175314 w 609600"/>
              <a:gd name="connsiteY169" fmla="*/ 475234 h 609600"/>
              <a:gd name="connsiteX170" fmla="*/ 234347 w 609600"/>
              <a:gd name="connsiteY170" fmla="*/ 562079 h 609600"/>
              <a:gd name="connsiteX171" fmla="*/ 47502 w 609600"/>
              <a:gd name="connsiteY171" fmla="*/ 375133 h 609600"/>
              <a:gd name="connsiteX172" fmla="*/ 304807 w 609600"/>
              <a:gd name="connsiteY172" fmla="*/ 590558 h 609600"/>
              <a:gd name="connsiteX173" fmla="*/ 295282 w 609600"/>
              <a:gd name="connsiteY173" fmla="*/ 581033 h 609600"/>
              <a:gd name="connsiteX174" fmla="*/ 304807 w 609600"/>
              <a:gd name="connsiteY174" fmla="*/ 571508 h 609600"/>
              <a:gd name="connsiteX175" fmla="*/ 314332 w 609600"/>
              <a:gd name="connsiteY175" fmla="*/ 581033 h 609600"/>
              <a:gd name="connsiteX176" fmla="*/ 304807 w 609600"/>
              <a:gd name="connsiteY176" fmla="*/ 590558 h 609600"/>
              <a:gd name="connsiteX177" fmla="*/ 375315 w 609600"/>
              <a:gd name="connsiteY177" fmla="*/ 562056 h 609600"/>
              <a:gd name="connsiteX178" fmla="*/ 434071 w 609600"/>
              <a:gd name="connsiteY178" fmla="*/ 475844 h 609600"/>
              <a:gd name="connsiteX179" fmla="*/ 438157 w 609600"/>
              <a:gd name="connsiteY179" fmla="*/ 476258 h 609600"/>
              <a:gd name="connsiteX180" fmla="*/ 476257 w 609600"/>
              <a:gd name="connsiteY180" fmla="*/ 438158 h 609600"/>
              <a:gd name="connsiteX181" fmla="*/ 475841 w 609600"/>
              <a:gd name="connsiteY181" fmla="*/ 434043 h 609600"/>
              <a:gd name="connsiteX182" fmla="*/ 562045 w 609600"/>
              <a:gd name="connsiteY182" fmla="*/ 375359 h 609600"/>
              <a:gd name="connsiteX183" fmla="*/ 375315 w 609600"/>
              <a:gd name="connsiteY183" fmla="*/ 562056 h 609600"/>
              <a:gd name="connsiteX184" fmla="*/ 581032 w 609600"/>
              <a:gd name="connsiteY184" fmla="*/ 314333 h 609600"/>
              <a:gd name="connsiteX185" fmla="*/ 571507 w 609600"/>
              <a:gd name="connsiteY185" fmla="*/ 304808 h 609600"/>
              <a:gd name="connsiteX186" fmla="*/ 581032 w 609600"/>
              <a:gd name="connsiteY186" fmla="*/ 295283 h 609600"/>
              <a:gd name="connsiteX187" fmla="*/ 590557 w 609600"/>
              <a:gd name="connsiteY187" fmla="*/ 304808 h 609600"/>
              <a:gd name="connsiteX188" fmla="*/ 581032 w 609600"/>
              <a:gd name="connsiteY188" fmla="*/ 314333 h 609600"/>
              <a:gd name="connsiteX189" fmla="*/ 561949 w 609600"/>
              <a:gd name="connsiteY189" fmla="*/ 233975 h 609600"/>
              <a:gd name="connsiteX190" fmla="*/ 476192 w 609600"/>
              <a:gd name="connsiteY190" fmla="*/ 175579 h 609600"/>
              <a:gd name="connsiteX191" fmla="*/ 438157 w 609600"/>
              <a:gd name="connsiteY191" fmla="*/ 138120 h 609600"/>
              <a:gd name="connsiteX192" fmla="*/ 435909 w 609600"/>
              <a:gd name="connsiteY192" fmla="*/ 138347 h 609600"/>
              <a:gd name="connsiteX193" fmla="*/ 375431 w 609600"/>
              <a:gd name="connsiteY193" fmla="*/ 47643 h 609600"/>
              <a:gd name="connsiteX194" fmla="*/ 561949 w 609600"/>
              <a:gd name="connsiteY194" fmla="*/ 233975 h 609600"/>
              <a:gd name="connsiteX195" fmla="*/ 304807 w 609600"/>
              <a:gd name="connsiteY195" fmla="*/ 19058 h 609600"/>
              <a:gd name="connsiteX196" fmla="*/ 314332 w 609600"/>
              <a:gd name="connsiteY196" fmla="*/ 28583 h 609600"/>
              <a:gd name="connsiteX197" fmla="*/ 304807 w 609600"/>
              <a:gd name="connsiteY197" fmla="*/ 38108 h 609600"/>
              <a:gd name="connsiteX198" fmla="*/ 295282 w 609600"/>
              <a:gd name="connsiteY198" fmla="*/ 28583 h 609600"/>
              <a:gd name="connsiteX199" fmla="*/ 304807 w 609600"/>
              <a:gd name="connsiteY199" fmla="*/ 19058 h 609600"/>
              <a:gd name="connsiteX200" fmla="*/ 234259 w 609600"/>
              <a:gd name="connsiteY200" fmla="*/ 47524 h 609600"/>
              <a:gd name="connsiteX201" fmla="*/ 174048 w 609600"/>
              <a:gd name="connsiteY201" fmla="*/ 137426 h 609600"/>
              <a:gd name="connsiteX202" fmla="*/ 173048 w 609600"/>
              <a:gd name="connsiteY202" fmla="*/ 137325 h 609600"/>
              <a:gd name="connsiteX203" fmla="*/ 134987 w 609600"/>
              <a:gd name="connsiteY203" fmla="*/ 175034 h 609600"/>
              <a:gd name="connsiteX204" fmla="*/ 47476 w 609600"/>
              <a:gd name="connsiteY204" fmla="*/ 234425 h 609600"/>
              <a:gd name="connsiteX205" fmla="*/ 234259 w 609600"/>
              <a:gd name="connsiteY205" fmla="*/ 47524 h 609600"/>
              <a:gd name="connsiteX206" fmla="*/ 28582 w 609600"/>
              <a:gd name="connsiteY206" fmla="*/ 295283 h 609600"/>
              <a:gd name="connsiteX207" fmla="*/ 38107 w 609600"/>
              <a:gd name="connsiteY207" fmla="*/ 304808 h 609600"/>
              <a:gd name="connsiteX208" fmla="*/ 28582 w 609600"/>
              <a:gd name="connsiteY208" fmla="*/ 314333 h 609600"/>
              <a:gd name="connsiteX209" fmla="*/ 19057 w 609600"/>
              <a:gd name="connsiteY209" fmla="*/ 304808 h 609600"/>
              <a:gd name="connsiteX210" fmla="*/ 28582 w 609600"/>
              <a:gd name="connsiteY210" fmla="*/ 295283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609600" h="609600">
                <a:moveTo>
                  <a:pt x="20347" y="332029"/>
                </a:moveTo>
                <a:cubicBezTo>
                  <a:pt x="33183" y="468411"/>
                  <a:pt x="141184" y="576394"/>
                  <a:pt x="277568" y="589209"/>
                </a:cubicBezTo>
                <a:cubicBezTo>
                  <a:pt x="281980" y="604253"/>
                  <a:pt x="297751" y="612872"/>
                  <a:pt x="312795" y="608461"/>
                </a:cubicBezTo>
                <a:cubicBezTo>
                  <a:pt x="322065" y="605742"/>
                  <a:pt x="329316" y="598496"/>
                  <a:pt x="332041" y="589228"/>
                </a:cubicBezTo>
                <a:cubicBezTo>
                  <a:pt x="468412" y="576392"/>
                  <a:pt x="576393" y="468411"/>
                  <a:pt x="589230" y="332040"/>
                </a:cubicBezTo>
                <a:cubicBezTo>
                  <a:pt x="604270" y="327617"/>
                  <a:pt x="612877" y="311838"/>
                  <a:pt x="608454" y="296798"/>
                </a:cubicBezTo>
                <a:cubicBezTo>
                  <a:pt x="605727" y="287528"/>
                  <a:pt x="598472" y="280281"/>
                  <a:pt x="589199" y="277565"/>
                </a:cubicBezTo>
                <a:cubicBezTo>
                  <a:pt x="576039" y="141354"/>
                  <a:pt x="468244" y="33546"/>
                  <a:pt x="332035" y="20368"/>
                </a:cubicBezTo>
                <a:cubicBezTo>
                  <a:pt x="327602" y="5330"/>
                  <a:pt x="311819" y="-3267"/>
                  <a:pt x="296781" y="1166"/>
                </a:cubicBezTo>
                <a:cubicBezTo>
                  <a:pt x="287518" y="3896"/>
                  <a:pt x="280278" y="11149"/>
                  <a:pt x="277564" y="20417"/>
                </a:cubicBezTo>
                <a:cubicBezTo>
                  <a:pt x="141169" y="33173"/>
                  <a:pt x="33153" y="141180"/>
                  <a:pt x="20386" y="277574"/>
                </a:cubicBezTo>
                <a:cubicBezTo>
                  <a:pt x="5346" y="281996"/>
                  <a:pt x="-3262" y="297773"/>
                  <a:pt x="1160" y="312813"/>
                </a:cubicBezTo>
                <a:cubicBezTo>
                  <a:pt x="3879" y="322060"/>
                  <a:pt x="11104" y="329296"/>
                  <a:pt x="20347" y="332028"/>
                </a:cubicBezTo>
                <a:lnTo>
                  <a:pt x="20347" y="332029"/>
                </a:lnTo>
                <a:close/>
                <a:moveTo>
                  <a:pt x="139789" y="193633"/>
                </a:moveTo>
                <a:cubicBezTo>
                  <a:pt x="142975" y="199467"/>
                  <a:pt x="147631" y="204366"/>
                  <a:pt x="153295" y="207844"/>
                </a:cubicBezTo>
                <a:cubicBezTo>
                  <a:pt x="149357" y="227579"/>
                  <a:pt x="146665" y="247542"/>
                  <a:pt x="145234" y="267615"/>
                </a:cubicBezTo>
                <a:cubicBezTo>
                  <a:pt x="131239" y="270713"/>
                  <a:pt x="120167" y="281404"/>
                  <a:pt x="116581" y="295283"/>
                </a:cubicBezTo>
                <a:lnTo>
                  <a:pt x="55401" y="295283"/>
                </a:lnTo>
                <a:cubicBezTo>
                  <a:pt x="53073" y="288770"/>
                  <a:pt x="48458" y="283324"/>
                  <a:pt x="42415" y="279960"/>
                </a:cubicBezTo>
                <a:cubicBezTo>
                  <a:pt x="53856" y="246129"/>
                  <a:pt x="88418" y="215388"/>
                  <a:pt x="139789" y="193633"/>
                </a:cubicBezTo>
                <a:close/>
                <a:moveTo>
                  <a:pt x="279940" y="42379"/>
                </a:moveTo>
                <a:cubicBezTo>
                  <a:pt x="283302" y="48439"/>
                  <a:pt x="288756" y="53068"/>
                  <a:pt x="295282" y="55402"/>
                </a:cubicBezTo>
                <a:lnTo>
                  <a:pt x="295282" y="106135"/>
                </a:lnTo>
                <a:cubicBezTo>
                  <a:pt x="278504" y="110453"/>
                  <a:pt x="266758" y="125557"/>
                  <a:pt x="266707" y="142883"/>
                </a:cubicBezTo>
                <a:cubicBezTo>
                  <a:pt x="266707" y="143687"/>
                  <a:pt x="266895" y="144440"/>
                  <a:pt x="266945" y="145232"/>
                </a:cubicBezTo>
                <a:cubicBezTo>
                  <a:pt x="245952" y="146757"/>
                  <a:pt x="225082" y="149667"/>
                  <a:pt x="204473" y="153943"/>
                </a:cubicBezTo>
                <a:cubicBezTo>
                  <a:pt x="201302" y="149391"/>
                  <a:pt x="197180" y="145583"/>
                  <a:pt x="192391" y="142783"/>
                </a:cubicBezTo>
                <a:cubicBezTo>
                  <a:pt x="214190" y="89685"/>
                  <a:pt x="245353" y="54075"/>
                  <a:pt x="279940" y="42379"/>
                </a:cubicBezTo>
                <a:lnTo>
                  <a:pt x="279940" y="42379"/>
                </a:lnTo>
                <a:close/>
                <a:moveTo>
                  <a:pt x="329673" y="42382"/>
                </a:moveTo>
                <a:cubicBezTo>
                  <a:pt x="364480" y="54179"/>
                  <a:pt x="395904" y="90374"/>
                  <a:pt x="417734" y="144165"/>
                </a:cubicBezTo>
                <a:cubicBezTo>
                  <a:pt x="413577" y="146819"/>
                  <a:pt x="409971" y="150251"/>
                  <a:pt x="407116" y="154273"/>
                </a:cubicBezTo>
                <a:cubicBezTo>
                  <a:pt x="385866" y="149790"/>
                  <a:pt x="364333" y="146766"/>
                  <a:pt x="342670" y="145220"/>
                </a:cubicBezTo>
                <a:cubicBezTo>
                  <a:pt x="342719" y="144432"/>
                  <a:pt x="342907" y="143683"/>
                  <a:pt x="342907" y="142883"/>
                </a:cubicBezTo>
                <a:cubicBezTo>
                  <a:pt x="342855" y="125557"/>
                  <a:pt x="331110" y="110453"/>
                  <a:pt x="314332" y="106135"/>
                </a:cubicBezTo>
                <a:lnTo>
                  <a:pt x="314332" y="55402"/>
                </a:lnTo>
                <a:cubicBezTo>
                  <a:pt x="320857" y="53069"/>
                  <a:pt x="326310" y="48441"/>
                  <a:pt x="329673" y="42382"/>
                </a:cubicBezTo>
                <a:close/>
                <a:moveTo>
                  <a:pt x="567304" y="279903"/>
                </a:moveTo>
                <a:cubicBezTo>
                  <a:pt x="561211" y="283262"/>
                  <a:pt x="556555" y="288731"/>
                  <a:pt x="554212" y="295283"/>
                </a:cubicBezTo>
                <a:lnTo>
                  <a:pt x="493033" y="295283"/>
                </a:lnTo>
                <a:cubicBezTo>
                  <a:pt x="489447" y="281405"/>
                  <a:pt x="478376" y="270714"/>
                  <a:pt x="464382" y="267616"/>
                </a:cubicBezTo>
                <a:cubicBezTo>
                  <a:pt x="462984" y="248052"/>
                  <a:pt x="460388" y="228592"/>
                  <a:pt x="456609" y="209346"/>
                </a:cubicBezTo>
                <a:cubicBezTo>
                  <a:pt x="462887" y="205837"/>
                  <a:pt x="468043" y="200624"/>
                  <a:pt x="471481" y="194307"/>
                </a:cubicBezTo>
                <a:cubicBezTo>
                  <a:pt x="522030" y="216001"/>
                  <a:pt x="555961" y="246326"/>
                  <a:pt x="567304" y="279903"/>
                </a:cubicBezTo>
                <a:close/>
                <a:moveTo>
                  <a:pt x="455775" y="404578"/>
                </a:moveTo>
                <a:cubicBezTo>
                  <a:pt x="460023" y="383932"/>
                  <a:pt x="462898" y="363027"/>
                  <a:pt x="464381" y="342000"/>
                </a:cubicBezTo>
                <a:cubicBezTo>
                  <a:pt x="478376" y="338901"/>
                  <a:pt x="489447" y="328210"/>
                  <a:pt x="493033" y="314333"/>
                </a:cubicBezTo>
                <a:lnTo>
                  <a:pt x="554212" y="314333"/>
                </a:lnTo>
                <a:cubicBezTo>
                  <a:pt x="556550" y="320870"/>
                  <a:pt x="561191" y="326331"/>
                  <a:pt x="567267" y="329692"/>
                </a:cubicBezTo>
                <a:cubicBezTo>
                  <a:pt x="555713" y="363689"/>
                  <a:pt x="520950" y="394470"/>
                  <a:pt x="469194" y="416207"/>
                </a:cubicBezTo>
                <a:cubicBezTo>
                  <a:pt x="465697" y="411330"/>
                  <a:pt x="461099" y="407346"/>
                  <a:pt x="455775" y="404578"/>
                </a:cubicBezTo>
                <a:lnTo>
                  <a:pt x="455775" y="404578"/>
                </a:lnTo>
                <a:close/>
                <a:moveTo>
                  <a:pt x="329675" y="567237"/>
                </a:moveTo>
                <a:cubicBezTo>
                  <a:pt x="326312" y="561176"/>
                  <a:pt x="320858" y="556546"/>
                  <a:pt x="314332" y="554213"/>
                </a:cubicBezTo>
                <a:lnTo>
                  <a:pt x="314332" y="503480"/>
                </a:lnTo>
                <a:cubicBezTo>
                  <a:pt x="331110" y="499162"/>
                  <a:pt x="342855" y="484058"/>
                  <a:pt x="342907" y="466733"/>
                </a:cubicBezTo>
                <a:cubicBezTo>
                  <a:pt x="342907" y="465894"/>
                  <a:pt x="342713" y="465109"/>
                  <a:pt x="342659" y="464285"/>
                </a:cubicBezTo>
                <a:cubicBezTo>
                  <a:pt x="363457" y="462788"/>
                  <a:pt x="384134" y="459934"/>
                  <a:pt x="404560" y="455742"/>
                </a:cubicBezTo>
                <a:cubicBezTo>
                  <a:pt x="407332" y="461090"/>
                  <a:pt x="411331" y="465706"/>
                  <a:pt x="416228" y="469214"/>
                </a:cubicBezTo>
                <a:cubicBezTo>
                  <a:pt x="394468" y="520931"/>
                  <a:pt x="363660" y="555707"/>
                  <a:pt x="329675" y="567236"/>
                </a:cubicBezTo>
                <a:lnTo>
                  <a:pt x="329675" y="567237"/>
                </a:lnTo>
                <a:close/>
                <a:moveTo>
                  <a:pt x="279942" y="567233"/>
                </a:moveTo>
                <a:cubicBezTo>
                  <a:pt x="246039" y="555725"/>
                  <a:pt x="215242" y="520996"/>
                  <a:pt x="193490" y="469406"/>
                </a:cubicBezTo>
                <a:cubicBezTo>
                  <a:pt x="198741" y="466012"/>
                  <a:pt x="203077" y="461379"/>
                  <a:pt x="206117" y="455916"/>
                </a:cubicBezTo>
                <a:cubicBezTo>
                  <a:pt x="226197" y="460000"/>
                  <a:pt x="246518" y="462791"/>
                  <a:pt x="266956" y="464273"/>
                </a:cubicBezTo>
                <a:cubicBezTo>
                  <a:pt x="266902" y="465102"/>
                  <a:pt x="266707" y="465891"/>
                  <a:pt x="266707" y="466733"/>
                </a:cubicBezTo>
                <a:cubicBezTo>
                  <a:pt x="266758" y="484057"/>
                  <a:pt x="278504" y="499162"/>
                  <a:pt x="295282" y="503480"/>
                </a:cubicBezTo>
                <a:lnTo>
                  <a:pt x="295282" y="554212"/>
                </a:lnTo>
                <a:cubicBezTo>
                  <a:pt x="288757" y="556545"/>
                  <a:pt x="283304" y="561173"/>
                  <a:pt x="279942" y="567232"/>
                </a:cubicBezTo>
                <a:lnTo>
                  <a:pt x="279942" y="567233"/>
                </a:lnTo>
                <a:close/>
                <a:moveTo>
                  <a:pt x="141244" y="416477"/>
                </a:moveTo>
                <a:cubicBezTo>
                  <a:pt x="89119" y="394719"/>
                  <a:pt x="54041" y="363786"/>
                  <a:pt x="42444" y="329639"/>
                </a:cubicBezTo>
                <a:cubicBezTo>
                  <a:pt x="48473" y="326273"/>
                  <a:pt x="53077" y="320835"/>
                  <a:pt x="55402" y="314333"/>
                </a:cubicBezTo>
                <a:lnTo>
                  <a:pt x="116581" y="314333"/>
                </a:lnTo>
                <a:cubicBezTo>
                  <a:pt x="120167" y="328212"/>
                  <a:pt x="131241" y="338904"/>
                  <a:pt x="145238" y="342001"/>
                </a:cubicBezTo>
                <a:cubicBezTo>
                  <a:pt x="146737" y="363042"/>
                  <a:pt x="149627" y="383960"/>
                  <a:pt x="153890" y="404620"/>
                </a:cubicBezTo>
                <a:cubicBezTo>
                  <a:pt x="148822" y="407551"/>
                  <a:pt x="144495" y="411608"/>
                  <a:pt x="141244" y="416477"/>
                </a:cubicBezTo>
                <a:close/>
                <a:moveTo>
                  <a:pt x="173048" y="213525"/>
                </a:moveTo>
                <a:cubicBezTo>
                  <a:pt x="194080" y="213502"/>
                  <a:pt x="211125" y="196457"/>
                  <a:pt x="211148" y="175425"/>
                </a:cubicBezTo>
                <a:cubicBezTo>
                  <a:pt x="211148" y="174283"/>
                  <a:pt x="210909" y="173208"/>
                  <a:pt x="210810" y="172092"/>
                </a:cubicBezTo>
                <a:cubicBezTo>
                  <a:pt x="231350" y="167943"/>
                  <a:pt x="252147" y="165197"/>
                  <a:pt x="273059" y="163872"/>
                </a:cubicBezTo>
                <a:cubicBezTo>
                  <a:pt x="278273" y="171682"/>
                  <a:pt x="286186" y="177293"/>
                  <a:pt x="295282" y="179630"/>
                </a:cubicBezTo>
                <a:lnTo>
                  <a:pt x="295282" y="248518"/>
                </a:lnTo>
                <a:cubicBezTo>
                  <a:pt x="271349" y="252602"/>
                  <a:pt x="252601" y="271349"/>
                  <a:pt x="248517" y="295283"/>
                </a:cubicBezTo>
                <a:lnTo>
                  <a:pt x="190075" y="295283"/>
                </a:lnTo>
                <a:cubicBezTo>
                  <a:pt x="186726" y="282470"/>
                  <a:pt x="176950" y="272324"/>
                  <a:pt x="164270" y="268501"/>
                </a:cubicBezTo>
                <a:cubicBezTo>
                  <a:pt x="165607" y="249996"/>
                  <a:pt x="168063" y="231589"/>
                  <a:pt x="171625" y="213381"/>
                </a:cubicBezTo>
                <a:cubicBezTo>
                  <a:pt x="172108" y="213399"/>
                  <a:pt x="172560" y="213525"/>
                  <a:pt x="173048" y="213525"/>
                </a:cubicBezTo>
                <a:close/>
                <a:moveTo>
                  <a:pt x="304807" y="123833"/>
                </a:moveTo>
                <a:cubicBezTo>
                  <a:pt x="315328" y="123833"/>
                  <a:pt x="323857" y="132361"/>
                  <a:pt x="323857" y="142883"/>
                </a:cubicBezTo>
                <a:cubicBezTo>
                  <a:pt x="323857" y="153404"/>
                  <a:pt x="315328" y="161933"/>
                  <a:pt x="304807" y="161933"/>
                </a:cubicBezTo>
                <a:cubicBezTo>
                  <a:pt x="294286" y="161933"/>
                  <a:pt x="285757" y="153404"/>
                  <a:pt x="285757" y="142883"/>
                </a:cubicBezTo>
                <a:cubicBezTo>
                  <a:pt x="285769" y="132367"/>
                  <a:pt x="294291" y="123845"/>
                  <a:pt x="304807" y="123833"/>
                </a:cubicBezTo>
                <a:close/>
                <a:moveTo>
                  <a:pt x="336553" y="163875"/>
                </a:moveTo>
                <a:cubicBezTo>
                  <a:pt x="358023" y="165213"/>
                  <a:pt x="379373" y="168053"/>
                  <a:pt x="400446" y="172373"/>
                </a:cubicBezTo>
                <a:cubicBezTo>
                  <a:pt x="400250" y="173647"/>
                  <a:pt x="400120" y="174932"/>
                  <a:pt x="400057" y="176220"/>
                </a:cubicBezTo>
                <a:cubicBezTo>
                  <a:pt x="400079" y="197253"/>
                  <a:pt x="417124" y="214298"/>
                  <a:pt x="438157" y="214320"/>
                </a:cubicBezTo>
                <a:lnTo>
                  <a:pt x="438173" y="214318"/>
                </a:lnTo>
                <a:cubicBezTo>
                  <a:pt x="441636" y="232221"/>
                  <a:pt x="444033" y="250312"/>
                  <a:pt x="445352" y="268499"/>
                </a:cubicBezTo>
                <a:cubicBezTo>
                  <a:pt x="432668" y="272320"/>
                  <a:pt x="422889" y="282467"/>
                  <a:pt x="419539" y="295283"/>
                </a:cubicBezTo>
                <a:lnTo>
                  <a:pt x="361096" y="295283"/>
                </a:lnTo>
                <a:cubicBezTo>
                  <a:pt x="357012" y="271350"/>
                  <a:pt x="338265" y="252602"/>
                  <a:pt x="314332" y="248518"/>
                </a:cubicBezTo>
                <a:lnTo>
                  <a:pt x="314332" y="179630"/>
                </a:lnTo>
                <a:cubicBezTo>
                  <a:pt x="323426" y="177294"/>
                  <a:pt x="331339" y="171684"/>
                  <a:pt x="336553" y="163875"/>
                </a:cubicBezTo>
                <a:close/>
                <a:moveTo>
                  <a:pt x="437231" y="400151"/>
                </a:moveTo>
                <a:cubicBezTo>
                  <a:pt x="416981" y="400656"/>
                  <a:pt x="400679" y="416942"/>
                  <a:pt x="400154" y="437191"/>
                </a:cubicBezTo>
                <a:cubicBezTo>
                  <a:pt x="379151" y="441473"/>
                  <a:pt x="357875" y="444285"/>
                  <a:pt x="336480" y="445608"/>
                </a:cubicBezTo>
                <a:cubicBezTo>
                  <a:pt x="331260" y="437864"/>
                  <a:pt x="323379" y="432305"/>
                  <a:pt x="314332" y="429985"/>
                </a:cubicBezTo>
                <a:lnTo>
                  <a:pt x="314332" y="361097"/>
                </a:lnTo>
                <a:cubicBezTo>
                  <a:pt x="338265" y="357013"/>
                  <a:pt x="357012" y="338266"/>
                  <a:pt x="361096" y="314333"/>
                </a:cubicBezTo>
                <a:lnTo>
                  <a:pt x="419539" y="314333"/>
                </a:lnTo>
                <a:cubicBezTo>
                  <a:pt x="422889" y="327148"/>
                  <a:pt x="432669" y="337296"/>
                  <a:pt x="445352" y="341117"/>
                </a:cubicBezTo>
                <a:cubicBezTo>
                  <a:pt x="443929" y="360950"/>
                  <a:pt x="441216" y="380670"/>
                  <a:pt x="437231" y="400151"/>
                </a:cubicBezTo>
                <a:close/>
                <a:moveTo>
                  <a:pt x="304807" y="485783"/>
                </a:moveTo>
                <a:cubicBezTo>
                  <a:pt x="294286" y="485783"/>
                  <a:pt x="285757" y="477254"/>
                  <a:pt x="285757" y="466733"/>
                </a:cubicBezTo>
                <a:cubicBezTo>
                  <a:pt x="285757" y="456212"/>
                  <a:pt x="294286" y="447683"/>
                  <a:pt x="304807" y="447683"/>
                </a:cubicBezTo>
                <a:cubicBezTo>
                  <a:pt x="315328" y="447683"/>
                  <a:pt x="323857" y="456212"/>
                  <a:pt x="323857" y="466733"/>
                </a:cubicBezTo>
                <a:cubicBezTo>
                  <a:pt x="323845" y="477249"/>
                  <a:pt x="315323" y="485771"/>
                  <a:pt x="304807" y="485783"/>
                </a:cubicBezTo>
                <a:close/>
                <a:moveTo>
                  <a:pt x="273119" y="445635"/>
                </a:moveTo>
                <a:cubicBezTo>
                  <a:pt x="252297" y="444323"/>
                  <a:pt x="231588" y="441601"/>
                  <a:pt x="211135" y="437488"/>
                </a:cubicBezTo>
                <a:lnTo>
                  <a:pt x="211147" y="437362"/>
                </a:lnTo>
                <a:cubicBezTo>
                  <a:pt x="211125" y="416329"/>
                  <a:pt x="194080" y="399284"/>
                  <a:pt x="173047" y="399262"/>
                </a:cubicBezTo>
                <a:cubicBezTo>
                  <a:pt x="172775" y="399262"/>
                  <a:pt x="172524" y="399336"/>
                  <a:pt x="172253" y="399342"/>
                </a:cubicBezTo>
                <a:cubicBezTo>
                  <a:pt x="168352" y="380123"/>
                  <a:pt x="165684" y="360675"/>
                  <a:pt x="164264" y="341116"/>
                </a:cubicBezTo>
                <a:cubicBezTo>
                  <a:pt x="176946" y="337294"/>
                  <a:pt x="186725" y="327147"/>
                  <a:pt x="190075" y="314333"/>
                </a:cubicBezTo>
                <a:lnTo>
                  <a:pt x="248517" y="314333"/>
                </a:lnTo>
                <a:cubicBezTo>
                  <a:pt x="252601" y="338266"/>
                  <a:pt x="271349" y="357013"/>
                  <a:pt x="295282" y="361097"/>
                </a:cubicBezTo>
                <a:lnTo>
                  <a:pt x="295282" y="429985"/>
                </a:lnTo>
                <a:cubicBezTo>
                  <a:pt x="286225" y="432308"/>
                  <a:pt x="278338" y="437878"/>
                  <a:pt x="273119" y="445635"/>
                </a:cubicBezTo>
                <a:close/>
                <a:moveTo>
                  <a:pt x="304807" y="266708"/>
                </a:moveTo>
                <a:cubicBezTo>
                  <a:pt x="325849" y="266708"/>
                  <a:pt x="342907" y="283765"/>
                  <a:pt x="342907" y="304808"/>
                </a:cubicBezTo>
                <a:cubicBezTo>
                  <a:pt x="342907" y="325850"/>
                  <a:pt x="325849" y="342908"/>
                  <a:pt x="304807" y="342908"/>
                </a:cubicBezTo>
                <a:cubicBezTo>
                  <a:pt x="283765" y="342908"/>
                  <a:pt x="266707" y="325850"/>
                  <a:pt x="266707" y="304808"/>
                </a:cubicBezTo>
                <a:cubicBezTo>
                  <a:pt x="266729" y="283775"/>
                  <a:pt x="283774" y="266730"/>
                  <a:pt x="304807" y="266708"/>
                </a:cubicBezTo>
                <a:close/>
                <a:moveTo>
                  <a:pt x="456286" y="323858"/>
                </a:moveTo>
                <a:cubicBezTo>
                  <a:pt x="445765" y="323858"/>
                  <a:pt x="437236" y="315329"/>
                  <a:pt x="437236" y="304808"/>
                </a:cubicBezTo>
                <a:cubicBezTo>
                  <a:pt x="437236" y="294286"/>
                  <a:pt x="445765" y="285758"/>
                  <a:pt x="456286" y="285758"/>
                </a:cubicBezTo>
                <a:cubicBezTo>
                  <a:pt x="466807" y="285758"/>
                  <a:pt x="475336" y="294286"/>
                  <a:pt x="475336" y="304808"/>
                </a:cubicBezTo>
                <a:cubicBezTo>
                  <a:pt x="475324" y="315324"/>
                  <a:pt x="466802" y="323846"/>
                  <a:pt x="456286" y="323858"/>
                </a:cubicBezTo>
                <a:close/>
                <a:moveTo>
                  <a:pt x="153328" y="285758"/>
                </a:moveTo>
                <a:cubicBezTo>
                  <a:pt x="163849" y="285758"/>
                  <a:pt x="172378" y="294286"/>
                  <a:pt x="172378" y="304808"/>
                </a:cubicBezTo>
                <a:cubicBezTo>
                  <a:pt x="172378" y="315329"/>
                  <a:pt x="163849" y="323858"/>
                  <a:pt x="153328" y="323858"/>
                </a:cubicBezTo>
                <a:cubicBezTo>
                  <a:pt x="142807" y="323858"/>
                  <a:pt x="134278" y="315329"/>
                  <a:pt x="134278" y="304808"/>
                </a:cubicBezTo>
                <a:cubicBezTo>
                  <a:pt x="134290" y="294292"/>
                  <a:pt x="142812" y="285770"/>
                  <a:pt x="153328" y="285758"/>
                </a:cubicBezTo>
                <a:close/>
                <a:moveTo>
                  <a:pt x="173048" y="418312"/>
                </a:moveTo>
                <a:cubicBezTo>
                  <a:pt x="183569" y="418312"/>
                  <a:pt x="192098" y="426841"/>
                  <a:pt x="192098" y="437362"/>
                </a:cubicBezTo>
                <a:cubicBezTo>
                  <a:pt x="192098" y="447883"/>
                  <a:pt x="183569" y="456412"/>
                  <a:pt x="173048" y="456412"/>
                </a:cubicBezTo>
                <a:cubicBezTo>
                  <a:pt x="162526" y="456412"/>
                  <a:pt x="153998" y="447883"/>
                  <a:pt x="153998" y="437362"/>
                </a:cubicBezTo>
                <a:cubicBezTo>
                  <a:pt x="154010" y="426846"/>
                  <a:pt x="162531" y="418324"/>
                  <a:pt x="173048" y="418312"/>
                </a:cubicBezTo>
                <a:close/>
                <a:moveTo>
                  <a:pt x="438157" y="457208"/>
                </a:moveTo>
                <a:cubicBezTo>
                  <a:pt x="427636" y="457208"/>
                  <a:pt x="419107" y="448679"/>
                  <a:pt x="419107" y="438158"/>
                </a:cubicBezTo>
                <a:cubicBezTo>
                  <a:pt x="419107" y="427637"/>
                  <a:pt x="427636" y="419108"/>
                  <a:pt x="438157" y="419108"/>
                </a:cubicBezTo>
                <a:cubicBezTo>
                  <a:pt x="448678" y="419108"/>
                  <a:pt x="457207" y="427637"/>
                  <a:pt x="457207" y="438158"/>
                </a:cubicBezTo>
                <a:cubicBezTo>
                  <a:pt x="457195" y="448674"/>
                  <a:pt x="448673" y="457196"/>
                  <a:pt x="438157" y="457208"/>
                </a:cubicBezTo>
                <a:close/>
                <a:moveTo>
                  <a:pt x="438157" y="195270"/>
                </a:moveTo>
                <a:cubicBezTo>
                  <a:pt x="427636" y="195270"/>
                  <a:pt x="419107" y="186741"/>
                  <a:pt x="419107" y="176220"/>
                </a:cubicBezTo>
                <a:cubicBezTo>
                  <a:pt x="419107" y="165699"/>
                  <a:pt x="427636" y="157170"/>
                  <a:pt x="438157" y="157170"/>
                </a:cubicBezTo>
                <a:cubicBezTo>
                  <a:pt x="448678" y="157170"/>
                  <a:pt x="457207" y="165699"/>
                  <a:pt x="457207" y="176220"/>
                </a:cubicBezTo>
                <a:cubicBezTo>
                  <a:pt x="457195" y="186736"/>
                  <a:pt x="448673" y="195258"/>
                  <a:pt x="438157" y="195270"/>
                </a:cubicBezTo>
                <a:close/>
                <a:moveTo>
                  <a:pt x="173048" y="156375"/>
                </a:moveTo>
                <a:cubicBezTo>
                  <a:pt x="183569" y="156375"/>
                  <a:pt x="192098" y="164904"/>
                  <a:pt x="192098" y="175425"/>
                </a:cubicBezTo>
                <a:cubicBezTo>
                  <a:pt x="192098" y="185946"/>
                  <a:pt x="183569" y="194475"/>
                  <a:pt x="173048" y="194475"/>
                </a:cubicBezTo>
                <a:cubicBezTo>
                  <a:pt x="162526" y="194475"/>
                  <a:pt x="153998" y="185946"/>
                  <a:pt x="153998" y="175425"/>
                </a:cubicBezTo>
                <a:cubicBezTo>
                  <a:pt x="154010" y="164909"/>
                  <a:pt x="162531" y="156387"/>
                  <a:pt x="173048" y="156375"/>
                </a:cubicBezTo>
                <a:close/>
                <a:moveTo>
                  <a:pt x="47502" y="375133"/>
                </a:moveTo>
                <a:cubicBezTo>
                  <a:pt x="71714" y="401511"/>
                  <a:pt x="101755" y="421867"/>
                  <a:pt x="135229" y="434576"/>
                </a:cubicBezTo>
                <a:cubicBezTo>
                  <a:pt x="135160" y="435513"/>
                  <a:pt x="134947" y="436409"/>
                  <a:pt x="134947" y="437363"/>
                </a:cubicBezTo>
                <a:cubicBezTo>
                  <a:pt x="134970" y="458395"/>
                  <a:pt x="152015" y="475440"/>
                  <a:pt x="173047" y="475463"/>
                </a:cubicBezTo>
                <a:cubicBezTo>
                  <a:pt x="173824" y="475463"/>
                  <a:pt x="174549" y="475279"/>
                  <a:pt x="175314" y="475234"/>
                </a:cubicBezTo>
                <a:cubicBezTo>
                  <a:pt x="188008" y="508360"/>
                  <a:pt x="208215" y="538088"/>
                  <a:pt x="234347" y="562079"/>
                </a:cubicBezTo>
                <a:cubicBezTo>
                  <a:pt x="143345" y="537264"/>
                  <a:pt x="72268" y="466148"/>
                  <a:pt x="47502" y="375133"/>
                </a:cubicBezTo>
                <a:close/>
                <a:moveTo>
                  <a:pt x="304807" y="590558"/>
                </a:moveTo>
                <a:cubicBezTo>
                  <a:pt x="299546" y="590558"/>
                  <a:pt x="295282" y="586293"/>
                  <a:pt x="295282" y="581033"/>
                </a:cubicBezTo>
                <a:cubicBezTo>
                  <a:pt x="295282" y="575772"/>
                  <a:pt x="299546" y="571508"/>
                  <a:pt x="304807" y="571508"/>
                </a:cubicBezTo>
                <a:cubicBezTo>
                  <a:pt x="310067" y="571508"/>
                  <a:pt x="314332" y="575772"/>
                  <a:pt x="314332" y="581033"/>
                </a:cubicBezTo>
                <a:cubicBezTo>
                  <a:pt x="314327" y="586291"/>
                  <a:pt x="310065" y="590552"/>
                  <a:pt x="304807" y="590558"/>
                </a:cubicBezTo>
                <a:close/>
                <a:moveTo>
                  <a:pt x="375315" y="562056"/>
                </a:moveTo>
                <a:cubicBezTo>
                  <a:pt x="401278" y="538227"/>
                  <a:pt x="421386" y="508722"/>
                  <a:pt x="434071" y="475844"/>
                </a:cubicBezTo>
                <a:cubicBezTo>
                  <a:pt x="435424" y="476057"/>
                  <a:pt x="436788" y="476195"/>
                  <a:pt x="438157" y="476258"/>
                </a:cubicBezTo>
                <a:cubicBezTo>
                  <a:pt x="459190" y="476235"/>
                  <a:pt x="476234" y="459190"/>
                  <a:pt x="476257" y="438158"/>
                </a:cubicBezTo>
                <a:cubicBezTo>
                  <a:pt x="476194" y="436779"/>
                  <a:pt x="476055" y="435406"/>
                  <a:pt x="475841" y="434043"/>
                </a:cubicBezTo>
                <a:cubicBezTo>
                  <a:pt x="508710" y="421378"/>
                  <a:pt x="538211" y="401296"/>
                  <a:pt x="562045" y="375359"/>
                </a:cubicBezTo>
                <a:cubicBezTo>
                  <a:pt x="537216" y="466245"/>
                  <a:pt x="466205" y="537243"/>
                  <a:pt x="375315" y="562056"/>
                </a:cubicBezTo>
                <a:close/>
                <a:moveTo>
                  <a:pt x="581032" y="314333"/>
                </a:moveTo>
                <a:cubicBezTo>
                  <a:pt x="575771" y="314333"/>
                  <a:pt x="571507" y="310068"/>
                  <a:pt x="571507" y="304808"/>
                </a:cubicBezTo>
                <a:cubicBezTo>
                  <a:pt x="571507" y="299547"/>
                  <a:pt x="575771" y="295283"/>
                  <a:pt x="581032" y="295283"/>
                </a:cubicBezTo>
                <a:cubicBezTo>
                  <a:pt x="586292" y="295283"/>
                  <a:pt x="590557" y="299547"/>
                  <a:pt x="590557" y="304808"/>
                </a:cubicBezTo>
                <a:cubicBezTo>
                  <a:pt x="590552" y="310066"/>
                  <a:pt x="586290" y="314327"/>
                  <a:pt x="581032" y="314333"/>
                </a:cubicBezTo>
                <a:close/>
                <a:moveTo>
                  <a:pt x="561949" y="233975"/>
                </a:moveTo>
                <a:cubicBezTo>
                  <a:pt x="538219" y="208192"/>
                  <a:pt x="508877" y="188212"/>
                  <a:pt x="476192" y="175579"/>
                </a:cubicBezTo>
                <a:cubicBezTo>
                  <a:pt x="475840" y="154814"/>
                  <a:pt x="458925" y="138155"/>
                  <a:pt x="438157" y="138120"/>
                </a:cubicBezTo>
                <a:cubicBezTo>
                  <a:pt x="437387" y="138120"/>
                  <a:pt x="436668" y="138302"/>
                  <a:pt x="435909" y="138347"/>
                </a:cubicBezTo>
                <a:cubicBezTo>
                  <a:pt x="423219" y="103749"/>
                  <a:pt x="402490" y="72661"/>
                  <a:pt x="375431" y="47643"/>
                </a:cubicBezTo>
                <a:cubicBezTo>
                  <a:pt x="466021" y="72674"/>
                  <a:pt x="536828" y="143410"/>
                  <a:pt x="561949" y="233975"/>
                </a:cubicBezTo>
                <a:close/>
                <a:moveTo>
                  <a:pt x="304807" y="19058"/>
                </a:moveTo>
                <a:cubicBezTo>
                  <a:pt x="310067" y="19058"/>
                  <a:pt x="314332" y="23322"/>
                  <a:pt x="314332" y="28583"/>
                </a:cubicBezTo>
                <a:cubicBezTo>
                  <a:pt x="314332" y="33843"/>
                  <a:pt x="310067" y="38108"/>
                  <a:pt x="304807" y="38108"/>
                </a:cubicBezTo>
                <a:cubicBezTo>
                  <a:pt x="299546" y="38108"/>
                  <a:pt x="295282" y="33843"/>
                  <a:pt x="295282" y="28583"/>
                </a:cubicBezTo>
                <a:cubicBezTo>
                  <a:pt x="295287" y="23324"/>
                  <a:pt x="299548" y="19063"/>
                  <a:pt x="304807" y="19058"/>
                </a:cubicBezTo>
                <a:close/>
                <a:moveTo>
                  <a:pt x="234259" y="47524"/>
                </a:moveTo>
                <a:cubicBezTo>
                  <a:pt x="207370" y="72316"/>
                  <a:pt x="186736" y="103124"/>
                  <a:pt x="174048" y="137426"/>
                </a:cubicBezTo>
                <a:cubicBezTo>
                  <a:pt x="173707" y="137416"/>
                  <a:pt x="173390" y="137325"/>
                  <a:pt x="173048" y="137325"/>
                </a:cubicBezTo>
                <a:cubicBezTo>
                  <a:pt x="152177" y="137355"/>
                  <a:pt x="135211" y="154164"/>
                  <a:pt x="134987" y="175034"/>
                </a:cubicBezTo>
                <a:cubicBezTo>
                  <a:pt x="101592" y="187751"/>
                  <a:pt x="71627" y="208088"/>
                  <a:pt x="47476" y="234425"/>
                </a:cubicBezTo>
                <a:cubicBezTo>
                  <a:pt x="72210" y="143422"/>
                  <a:pt x="143273" y="72316"/>
                  <a:pt x="234259" y="47524"/>
                </a:cubicBezTo>
                <a:close/>
                <a:moveTo>
                  <a:pt x="28582" y="295283"/>
                </a:moveTo>
                <a:cubicBezTo>
                  <a:pt x="33842" y="295283"/>
                  <a:pt x="38107" y="299547"/>
                  <a:pt x="38107" y="304808"/>
                </a:cubicBezTo>
                <a:cubicBezTo>
                  <a:pt x="38107" y="310068"/>
                  <a:pt x="33842" y="314333"/>
                  <a:pt x="28582" y="314333"/>
                </a:cubicBezTo>
                <a:cubicBezTo>
                  <a:pt x="23321" y="314333"/>
                  <a:pt x="19057" y="310068"/>
                  <a:pt x="19057" y="304808"/>
                </a:cubicBezTo>
                <a:cubicBezTo>
                  <a:pt x="19062" y="299549"/>
                  <a:pt x="23323" y="295288"/>
                  <a:pt x="28582" y="295283"/>
                </a:cubicBezTo>
                <a:close/>
              </a:path>
            </a:pathLst>
          </a:custGeom>
          <a:solidFill>
            <a:sysClr val="window" lastClr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20000"/>
              </a:lnSpc>
            </a:pPr>
            <a:endParaRPr lang="zh-CN" altLang="en-US">
              <a:solidFill>
                <a:sysClr val="window" lastClr="FFFFF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任意形状 26">
            <a:extLst>
              <a:ext uri="{FF2B5EF4-FFF2-40B4-BE49-F238E27FC236}">
                <a16:creationId xmlns:a16="http://schemas.microsoft.com/office/drawing/2014/main" id="{5F56092D-4C2F-4F88-6445-3067F5D9D1C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735434" y="3931787"/>
            <a:ext cx="609916" cy="609916"/>
          </a:xfrm>
          <a:custGeom>
            <a:avLst/>
            <a:gdLst>
              <a:gd name="connsiteX0" fmla="*/ 260281 w 609916"/>
              <a:gd name="connsiteY0" fmla="*/ 555556 h 609916"/>
              <a:gd name="connsiteX1" fmla="*/ 273714 w 609916"/>
              <a:gd name="connsiteY1" fmla="*/ 555556 h 609916"/>
              <a:gd name="connsiteX2" fmla="*/ 276476 w 609916"/>
              <a:gd name="connsiteY2" fmla="*/ 562226 h 609916"/>
              <a:gd name="connsiteX3" fmla="*/ 273714 w 609916"/>
              <a:gd name="connsiteY3" fmla="*/ 568988 h 609916"/>
              <a:gd name="connsiteX4" fmla="*/ 266802 w 609916"/>
              <a:gd name="connsiteY4" fmla="*/ 571844 h 609916"/>
              <a:gd name="connsiteX5" fmla="*/ 257426 w 609916"/>
              <a:gd name="connsiteY5" fmla="*/ 562226 h 609916"/>
              <a:gd name="connsiteX6" fmla="*/ 260281 w 609916"/>
              <a:gd name="connsiteY6" fmla="*/ 555556 h 609916"/>
              <a:gd name="connsiteX7" fmla="*/ 571817 w 609916"/>
              <a:gd name="connsiteY7" fmla="*/ 552766 h 609916"/>
              <a:gd name="connsiteX8" fmla="*/ 552767 w 609916"/>
              <a:gd name="connsiteY8" fmla="*/ 571816 h 609916"/>
              <a:gd name="connsiteX9" fmla="*/ 571817 w 609916"/>
              <a:gd name="connsiteY9" fmla="*/ 590866 h 609916"/>
              <a:gd name="connsiteX10" fmla="*/ 590867 w 609916"/>
              <a:gd name="connsiteY10" fmla="*/ 571816 h 609916"/>
              <a:gd name="connsiteX11" fmla="*/ 571817 w 609916"/>
              <a:gd name="connsiteY11" fmla="*/ 552766 h 609916"/>
              <a:gd name="connsiteX12" fmla="*/ 38100 w 609916"/>
              <a:gd name="connsiteY12" fmla="*/ 552766 h 609916"/>
              <a:gd name="connsiteX13" fmla="*/ 19050 w 609916"/>
              <a:gd name="connsiteY13" fmla="*/ 571816 h 609916"/>
              <a:gd name="connsiteX14" fmla="*/ 38100 w 609916"/>
              <a:gd name="connsiteY14" fmla="*/ 590866 h 609916"/>
              <a:gd name="connsiteX15" fmla="*/ 57150 w 609916"/>
              <a:gd name="connsiteY15" fmla="*/ 571816 h 609916"/>
              <a:gd name="connsiteX16" fmla="*/ 38100 w 609916"/>
              <a:gd name="connsiteY16" fmla="*/ 552766 h 609916"/>
              <a:gd name="connsiteX17" fmla="*/ 571816 w 609916"/>
              <a:gd name="connsiteY17" fmla="*/ 533716 h 609916"/>
              <a:gd name="connsiteX18" fmla="*/ 571817 w 609916"/>
              <a:gd name="connsiteY18" fmla="*/ 533716 h 609916"/>
              <a:gd name="connsiteX19" fmla="*/ 571816 w 609916"/>
              <a:gd name="connsiteY19" fmla="*/ 533716 h 609916"/>
              <a:gd name="connsiteX20" fmla="*/ 487840 w 609916"/>
              <a:gd name="connsiteY20" fmla="*/ 476529 h 609916"/>
              <a:gd name="connsiteX21" fmla="*/ 494668 w 609916"/>
              <a:gd name="connsiteY21" fmla="*/ 479412 h 609916"/>
              <a:gd name="connsiteX22" fmla="*/ 552665 w 609916"/>
              <a:gd name="connsiteY22" fmla="*/ 539069 h 609916"/>
              <a:gd name="connsiteX23" fmla="*/ 571816 w 609916"/>
              <a:gd name="connsiteY23" fmla="*/ 533716 h 609916"/>
              <a:gd name="connsiteX24" fmla="*/ 598757 w 609916"/>
              <a:gd name="connsiteY24" fmla="*/ 544875 h 609916"/>
              <a:gd name="connsiteX25" fmla="*/ 609916 w 609916"/>
              <a:gd name="connsiteY25" fmla="*/ 571816 h 609916"/>
              <a:gd name="connsiteX26" fmla="*/ 571816 w 609916"/>
              <a:gd name="connsiteY26" fmla="*/ 609916 h 609916"/>
              <a:gd name="connsiteX27" fmla="*/ 533716 w 609916"/>
              <a:gd name="connsiteY27" fmla="*/ 571816 h 609916"/>
              <a:gd name="connsiteX28" fmla="*/ 539156 w 609916"/>
              <a:gd name="connsiteY28" fmla="*/ 552505 h 609916"/>
              <a:gd name="connsiteX29" fmla="*/ 487654 w 609916"/>
              <a:gd name="connsiteY29" fmla="*/ 499532 h 609916"/>
              <a:gd name="connsiteX30" fmla="*/ 305098 w 609916"/>
              <a:gd name="connsiteY30" fmla="*/ 571798 h 609916"/>
              <a:gd name="connsiteX31" fmla="*/ 295573 w 609916"/>
              <a:gd name="connsiteY31" fmla="*/ 571798 h 609916"/>
              <a:gd name="connsiteX32" fmla="*/ 295573 w 609916"/>
              <a:gd name="connsiteY32" fmla="*/ 552748 h 609916"/>
              <a:gd name="connsiteX33" fmla="*/ 305098 w 609916"/>
              <a:gd name="connsiteY33" fmla="*/ 552748 h 609916"/>
              <a:gd name="connsiteX34" fmla="*/ 481069 w 609916"/>
              <a:gd name="connsiteY34" fmla="*/ 479347 h 609916"/>
              <a:gd name="connsiteX35" fmla="*/ 487840 w 609916"/>
              <a:gd name="connsiteY35" fmla="*/ 476529 h 609916"/>
              <a:gd name="connsiteX36" fmla="*/ 206825 w 609916"/>
              <a:gd name="connsiteY36" fmla="*/ 419397 h 609916"/>
              <a:gd name="connsiteX37" fmla="*/ 295573 w 609916"/>
              <a:gd name="connsiteY37" fmla="*/ 513898 h 609916"/>
              <a:gd name="connsiteX38" fmla="*/ 295573 w 609916"/>
              <a:gd name="connsiteY38" fmla="*/ 419398 h 609916"/>
              <a:gd name="connsiteX39" fmla="*/ 564133 w 609916"/>
              <a:gd name="connsiteY39" fmla="*/ 333821 h 609916"/>
              <a:gd name="connsiteX40" fmla="*/ 565938 w 609916"/>
              <a:gd name="connsiteY40" fmla="*/ 334389 h 609916"/>
              <a:gd name="connsiteX41" fmla="*/ 567556 w 609916"/>
              <a:gd name="connsiteY41" fmla="*/ 335244 h 609916"/>
              <a:gd name="connsiteX42" fmla="*/ 568988 w 609916"/>
              <a:gd name="connsiteY42" fmla="*/ 336481 h 609916"/>
              <a:gd name="connsiteX43" fmla="*/ 571081 w 609916"/>
              <a:gd name="connsiteY43" fmla="*/ 339532 h 609916"/>
              <a:gd name="connsiteX44" fmla="*/ 571751 w 609916"/>
              <a:gd name="connsiteY44" fmla="*/ 343150 h 609916"/>
              <a:gd name="connsiteX45" fmla="*/ 568989 w 609916"/>
              <a:gd name="connsiteY45" fmla="*/ 349913 h 609916"/>
              <a:gd name="connsiteX46" fmla="*/ 555557 w 609916"/>
              <a:gd name="connsiteY46" fmla="*/ 349913 h 609916"/>
              <a:gd name="connsiteX47" fmla="*/ 553464 w 609916"/>
              <a:gd name="connsiteY47" fmla="*/ 339532 h 609916"/>
              <a:gd name="connsiteX48" fmla="*/ 555557 w 609916"/>
              <a:gd name="connsiteY48" fmla="*/ 336481 h 609916"/>
              <a:gd name="connsiteX49" fmla="*/ 564133 w 609916"/>
              <a:gd name="connsiteY49" fmla="*/ 333821 h 609916"/>
              <a:gd name="connsiteX50" fmla="*/ 38397 w 609916"/>
              <a:gd name="connsiteY50" fmla="*/ 295293 h 609916"/>
              <a:gd name="connsiteX51" fmla="*/ 57447 w 609916"/>
              <a:gd name="connsiteY51" fmla="*/ 295293 h 609916"/>
              <a:gd name="connsiteX52" fmla="*/ 57447 w 609916"/>
              <a:gd name="connsiteY52" fmla="*/ 304818 h 609916"/>
              <a:gd name="connsiteX53" fmla="*/ 130819 w 609916"/>
              <a:gd name="connsiteY53" fmla="*/ 480779 h 609916"/>
              <a:gd name="connsiteX54" fmla="*/ 130942 w 609916"/>
              <a:gd name="connsiteY54" fmla="*/ 480903 h 609916"/>
              <a:gd name="connsiteX55" fmla="*/ 130754 w 609916"/>
              <a:gd name="connsiteY55" fmla="*/ 494369 h 609916"/>
              <a:gd name="connsiteX56" fmla="*/ 70851 w 609916"/>
              <a:gd name="connsiteY56" fmla="*/ 552673 h 609916"/>
              <a:gd name="connsiteX57" fmla="*/ 76200 w 609916"/>
              <a:gd name="connsiteY57" fmla="*/ 571816 h 609916"/>
              <a:gd name="connsiteX58" fmla="*/ 38100 w 609916"/>
              <a:gd name="connsiteY58" fmla="*/ 609916 h 609916"/>
              <a:gd name="connsiteX59" fmla="*/ 38100 w 609916"/>
              <a:gd name="connsiteY59" fmla="*/ 609915 h 609916"/>
              <a:gd name="connsiteX60" fmla="*/ 0 w 609916"/>
              <a:gd name="connsiteY60" fmla="*/ 571815 h 609916"/>
              <a:gd name="connsiteX61" fmla="*/ 38100 w 609916"/>
              <a:gd name="connsiteY61" fmla="*/ 533715 h 609916"/>
              <a:gd name="connsiteX62" fmla="*/ 57422 w 609916"/>
              <a:gd name="connsiteY62" fmla="*/ 539162 h 609916"/>
              <a:gd name="connsiteX63" fmla="*/ 110644 w 609916"/>
              <a:gd name="connsiteY63" fmla="*/ 487365 h 609916"/>
              <a:gd name="connsiteX64" fmla="*/ 38397 w 609916"/>
              <a:gd name="connsiteY64" fmla="*/ 304818 h 609916"/>
              <a:gd name="connsiteX65" fmla="*/ 46062 w 609916"/>
              <a:gd name="connsiteY65" fmla="*/ 257621 h 609916"/>
              <a:gd name="connsiteX66" fmla="*/ 54638 w 609916"/>
              <a:gd name="connsiteY66" fmla="*/ 260281 h 609916"/>
              <a:gd name="connsiteX67" fmla="*/ 56731 w 609916"/>
              <a:gd name="connsiteY67" fmla="*/ 270662 h 609916"/>
              <a:gd name="connsiteX68" fmla="*/ 54638 w 609916"/>
              <a:gd name="connsiteY68" fmla="*/ 273713 h 609916"/>
              <a:gd name="connsiteX69" fmla="*/ 54392 w 609916"/>
              <a:gd name="connsiteY69" fmla="*/ 273960 h 609916"/>
              <a:gd name="connsiteX70" fmla="*/ 41207 w 609916"/>
              <a:gd name="connsiteY70" fmla="*/ 273713 h 609916"/>
              <a:gd name="connsiteX71" fmla="*/ 39114 w 609916"/>
              <a:gd name="connsiteY71" fmla="*/ 270662 h 609916"/>
              <a:gd name="connsiteX72" fmla="*/ 38351 w 609916"/>
              <a:gd name="connsiteY72" fmla="*/ 267044 h 609916"/>
              <a:gd name="connsiteX73" fmla="*/ 39114 w 609916"/>
              <a:gd name="connsiteY73" fmla="*/ 263332 h 609916"/>
              <a:gd name="connsiteX74" fmla="*/ 41207 w 609916"/>
              <a:gd name="connsiteY74" fmla="*/ 260281 h 609916"/>
              <a:gd name="connsiteX75" fmla="*/ 42639 w 609916"/>
              <a:gd name="connsiteY75" fmla="*/ 259044 h 609916"/>
              <a:gd name="connsiteX76" fmla="*/ 44258 w 609916"/>
              <a:gd name="connsiteY76" fmla="*/ 258188 h 609916"/>
              <a:gd name="connsiteX77" fmla="*/ 46062 w 609916"/>
              <a:gd name="connsiteY77" fmla="*/ 257621 h 609916"/>
              <a:gd name="connsiteX78" fmla="*/ 314623 w 609916"/>
              <a:gd name="connsiteY78" fmla="*/ 209717 h 609916"/>
              <a:gd name="connsiteX79" fmla="*/ 314623 w 609916"/>
              <a:gd name="connsiteY79" fmla="*/ 400347 h 609916"/>
              <a:gd name="connsiteX80" fmla="*/ 343198 w 609916"/>
              <a:gd name="connsiteY80" fmla="*/ 400347 h 609916"/>
              <a:gd name="connsiteX81" fmla="*/ 343198 w 609916"/>
              <a:gd name="connsiteY81" fmla="*/ 419397 h 609916"/>
              <a:gd name="connsiteX82" fmla="*/ 314623 w 609916"/>
              <a:gd name="connsiteY82" fmla="*/ 419397 h 609916"/>
              <a:gd name="connsiteX83" fmla="*/ 314623 w 609916"/>
              <a:gd name="connsiteY83" fmla="*/ 513899 h 609916"/>
              <a:gd name="connsiteX84" fmla="*/ 422440 w 609916"/>
              <a:gd name="connsiteY84" fmla="*/ 305097 h 609916"/>
              <a:gd name="connsiteX85" fmla="*/ 409526 w 609916"/>
              <a:gd name="connsiteY85" fmla="*/ 209717 h 609916"/>
              <a:gd name="connsiteX86" fmla="*/ 372892 w 609916"/>
              <a:gd name="connsiteY86" fmla="*/ 106865 h 609916"/>
              <a:gd name="connsiteX87" fmla="*/ 423095 w 609916"/>
              <a:gd name="connsiteY87" fmla="*/ 190667 h 609916"/>
              <a:gd name="connsiteX88" fmla="*/ 476521 w 609916"/>
              <a:gd name="connsiteY88" fmla="*/ 190667 h 609916"/>
              <a:gd name="connsiteX89" fmla="*/ 476521 w 609916"/>
              <a:gd name="connsiteY89" fmla="*/ 209717 h 609916"/>
              <a:gd name="connsiteX90" fmla="*/ 429003 w 609916"/>
              <a:gd name="connsiteY90" fmla="*/ 209717 h 609916"/>
              <a:gd name="connsiteX91" fmla="*/ 441490 w 609916"/>
              <a:gd name="connsiteY91" fmla="*/ 305097 h 609916"/>
              <a:gd name="connsiteX92" fmla="*/ 372892 w 609916"/>
              <a:gd name="connsiteY92" fmla="*/ 503330 h 609916"/>
              <a:gd name="connsiteX93" fmla="*/ 480596 w 609916"/>
              <a:gd name="connsiteY93" fmla="*/ 419398 h 609916"/>
              <a:gd name="connsiteX94" fmla="*/ 438448 w 609916"/>
              <a:gd name="connsiteY94" fmla="*/ 419398 h 609916"/>
              <a:gd name="connsiteX95" fmla="*/ 438448 w 609916"/>
              <a:gd name="connsiteY95" fmla="*/ 400348 h 609916"/>
              <a:gd name="connsiteX96" fmla="*/ 491654 w 609916"/>
              <a:gd name="connsiteY96" fmla="*/ 400348 h 609916"/>
              <a:gd name="connsiteX97" fmla="*/ 514648 w 609916"/>
              <a:gd name="connsiteY97" fmla="*/ 305098 h 609916"/>
              <a:gd name="connsiteX98" fmla="*/ 514648 w 609916"/>
              <a:gd name="connsiteY98" fmla="*/ 305097 h 609916"/>
              <a:gd name="connsiteX99" fmla="*/ 372892 w 609916"/>
              <a:gd name="connsiteY99" fmla="*/ 106865 h 609916"/>
              <a:gd name="connsiteX100" fmla="*/ 237304 w 609916"/>
              <a:gd name="connsiteY100" fmla="*/ 106865 h 609916"/>
              <a:gd name="connsiteX101" fmla="*/ 129684 w 609916"/>
              <a:gd name="connsiteY101" fmla="*/ 190667 h 609916"/>
              <a:gd name="connsiteX102" fmla="*/ 171720 w 609916"/>
              <a:gd name="connsiteY102" fmla="*/ 190667 h 609916"/>
              <a:gd name="connsiteX103" fmla="*/ 171720 w 609916"/>
              <a:gd name="connsiteY103" fmla="*/ 209717 h 609916"/>
              <a:gd name="connsiteX104" fmla="*/ 118609 w 609916"/>
              <a:gd name="connsiteY104" fmla="*/ 209717 h 609916"/>
              <a:gd name="connsiteX105" fmla="*/ 101379 w 609916"/>
              <a:gd name="connsiteY105" fmla="*/ 256030 h 609916"/>
              <a:gd name="connsiteX106" fmla="*/ 95548 w 609916"/>
              <a:gd name="connsiteY106" fmla="*/ 305098 h 609916"/>
              <a:gd name="connsiteX107" fmla="*/ 105836 w 609916"/>
              <a:gd name="connsiteY107" fmla="*/ 369764 h 609916"/>
              <a:gd name="connsiteX108" fmla="*/ 237304 w 609916"/>
              <a:gd name="connsiteY108" fmla="*/ 503330 h 609916"/>
              <a:gd name="connsiteX109" fmla="*/ 187057 w 609916"/>
              <a:gd name="connsiteY109" fmla="*/ 419398 h 609916"/>
              <a:gd name="connsiteX110" fmla="*/ 133648 w 609916"/>
              <a:gd name="connsiteY110" fmla="*/ 419398 h 609916"/>
              <a:gd name="connsiteX111" fmla="*/ 133648 w 609916"/>
              <a:gd name="connsiteY111" fmla="*/ 400348 h 609916"/>
              <a:gd name="connsiteX112" fmla="*/ 181159 w 609916"/>
              <a:gd name="connsiteY112" fmla="*/ 400348 h 609916"/>
              <a:gd name="connsiteX113" fmla="*/ 168706 w 609916"/>
              <a:gd name="connsiteY113" fmla="*/ 305098 h 609916"/>
              <a:gd name="connsiteX114" fmla="*/ 237304 w 609916"/>
              <a:gd name="connsiteY114" fmla="*/ 106865 h 609916"/>
              <a:gd name="connsiteX115" fmla="*/ 314623 w 609916"/>
              <a:gd name="connsiteY115" fmla="*/ 96296 h 609916"/>
              <a:gd name="connsiteX116" fmla="*/ 314623 w 609916"/>
              <a:gd name="connsiteY116" fmla="*/ 190667 h 609916"/>
              <a:gd name="connsiteX117" fmla="*/ 403325 w 609916"/>
              <a:gd name="connsiteY117" fmla="*/ 190667 h 609916"/>
              <a:gd name="connsiteX118" fmla="*/ 314623 w 609916"/>
              <a:gd name="connsiteY118" fmla="*/ 96296 h 609916"/>
              <a:gd name="connsiteX119" fmla="*/ 295573 w 609916"/>
              <a:gd name="connsiteY119" fmla="*/ 96296 h 609916"/>
              <a:gd name="connsiteX120" fmla="*/ 187756 w 609916"/>
              <a:gd name="connsiteY120" fmla="*/ 305097 h 609916"/>
              <a:gd name="connsiteX121" fmla="*/ 200632 w 609916"/>
              <a:gd name="connsiteY121" fmla="*/ 400347 h 609916"/>
              <a:gd name="connsiteX122" fmla="*/ 295573 w 609916"/>
              <a:gd name="connsiteY122" fmla="*/ 400347 h 609916"/>
              <a:gd name="connsiteX123" fmla="*/ 295573 w 609916"/>
              <a:gd name="connsiteY123" fmla="*/ 209717 h 609916"/>
              <a:gd name="connsiteX124" fmla="*/ 266970 w 609916"/>
              <a:gd name="connsiteY124" fmla="*/ 209717 h 609916"/>
              <a:gd name="connsiteX125" fmla="*/ 266970 w 609916"/>
              <a:gd name="connsiteY125" fmla="*/ 190667 h 609916"/>
              <a:gd name="connsiteX126" fmla="*/ 295573 w 609916"/>
              <a:gd name="connsiteY126" fmla="*/ 190667 h 609916"/>
              <a:gd name="connsiteX127" fmla="*/ 295573 w 609916"/>
              <a:gd name="connsiteY127" fmla="*/ 76497 h 609916"/>
              <a:gd name="connsiteX128" fmla="*/ 314623 w 609916"/>
              <a:gd name="connsiteY128" fmla="*/ 76497 h 609916"/>
              <a:gd name="connsiteX129" fmla="*/ 314623 w 609916"/>
              <a:gd name="connsiteY129" fmla="*/ 76739 h 609916"/>
              <a:gd name="connsiteX130" fmla="*/ 415910 w 609916"/>
              <a:gd name="connsiteY130" fmla="*/ 105132 h 609916"/>
              <a:gd name="connsiteX131" fmla="*/ 505114 w 609916"/>
              <a:gd name="connsiteY131" fmla="*/ 415626 h 609916"/>
              <a:gd name="connsiteX132" fmla="*/ 505114 w 609916"/>
              <a:gd name="connsiteY132" fmla="*/ 419397 h 609916"/>
              <a:gd name="connsiteX133" fmla="*/ 502942 w 609916"/>
              <a:gd name="connsiteY133" fmla="*/ 419397 h 609916"/>
              <a:gd name="connsiteX134" fmla="*/ 314623 w 609916"/>
              <a:gd name="connsiteY134" fmla="*/ 533456 h 609916"/>
              <a:gd name="connsiteX135" fmla="*/ 314623 w 609916"/>
              <a:gd name="connsiteY135" fmla="*/ 533697 h 609916"/>
              <a:gd name="connsiteX136" fmla="*/ 295574 w 609916"/>
              <a:gd name="connsiteY136" fmla="*/ 533698 h 609916"/>
              <a:gd name="connsiteX137" fmla="*/ 295574 w 609916"/>
              <a:gd name="connsiteY137" fmla="*/ 533456 h 609916"/>
              <a:gd name="connsiteX138" fmla="*/ 194339 w 609916"/>
              <a:gd name="connsiteY138" fmla="*/ 505091 h 609916"/>
              <a:gd name="connsiteX139" fmla="*/ 105054 w 609916"/>
              <a:gd name="connsiteY139" fmla="*/ 194618 h 609916"/>
              <a:gd name="connsiteX140" fmla="*/ 105054 w 609916"/>
              <a:gd name="connsiteY140" fmla="*/ 190667 h 609916"/>
              <a:gd name="connsiteX141" fmla="*/ 107329 w 609916"/>
              <a:gd name="connsiteY141" fmla="*/ 190667 h 609916"/>
              <a:gd name="connsiteX142" fmla="*/ 295573 w 609916"/>
              <a:gd name="connsiteY142" fmla="*/ 76739 h 609916"/>
              <a:gd name="connsiteX143" fmla="*/ 339398 w 609916"/>
              <a:gd name="connsiteY143" fmla="*/ 39248 h 609916"/>
              <a:gd name="connsiteX144" fmla="*/ 352006 w 609916"/>
              <a:gd name="connsiteY144" fmla="*/ 44257 h 609916"/>
              <a:gd name="connsiteX145" fmla="*/ 349913 w 609916"/>
              <a:gd name="connsiteY145" fmla="*/ 54638 h 609916"/>
              <a:gd name="connsiteX146" fmla="*/ 343150 w 609916"/>
              <a:gd name="connsiteY146" fmla="*/ 57494 h 609916"/>
              <a:gd name="connsiteX147" fmla="*/ 339532 w 609916"/>
              <a:gd name="connsiteY147" fmla="*/ 56731 h 609916"/>
              <a:gd name="connsiteX148" fmla="*/ 336481 w 609916"/>
              <a:gd name="connsiteY148" fmla="*/ 54638 h 609916"/>
              <a:gd name="connsiteX149" fmla="*/ 333719 w 609916"/>
              <a:gd name="connsiteY149" fmla="*/ 47969 h 609916"/>
              <a:gd name="connsiteX150" fmla="*/ 334389 w 609916"/>
              <a:gd name="connsiteY150" fmla="*/ 44257 h 609916"/>
              <a:gd name="connsiteX151" fmla="*/ 336481 w 609916"/>
              <a:gd name="connsiteY151" fmla="*/ 41206 h 609916"/>
              <a:gd name="connsiteX152" fmla="*/ 339398 w 609916"/>
              <a:gd name="connsiteY152" fmla="*/ 39248 h 609916"/>
              <a:gd name="connsiteX153" fmla="*/ 571816 w 609916"/>
              <a:gd name="connsiteY153" fmla="*/ 19050 h 609916"/>
              <a:gd name="connsiteX154" fmla="*/ 552766 w 609916"/>
              <a:gd name="connsiteY154" fmla="*/ 38100 h 609916"/>
              <a:gd name="connsiteX155" fmla="*/ 571816 w 609916"/>
              <a:gd name="connsiteY155" fmla="*/ 57150 h 609916"/>
              <a:gd name="connsiteX156" fmla="*/ 590866 w 609916"/>
              <a:gd name="connsiteY156" fmla="*/ 38100 h 609916"/>
              <a:gd name="connsiteX157" fmla="*/ 571816 w 609916"/>
              <a:gd name="connsiteY157" fmla="*/ 19050 h 609916"/>
              <a:gd name="connsiteX158" fmla="*/ 38100 w 609916"/>
              <a:gd name="connsiteY158" fmla="*/ 19050 h 609916"/>
              <a:gd name="connsiteX159" fmla="*/ 19050 w 609916"/>
              <a:gd name="connsiteY159" fmla="*/ 38100 h 609916"/>
              <a:gd name="connsiteX160" fmla="*/ 38100 w 609916"/>
              <a:gd name="connsiteY160" fmla="*/ 57150 h 609916"/>
              <a:gd name="connsiteX161" fmla="*/ 57150 w 609916"/>
              <a:gd name="connsiteY161" fmla="*/ 38100 h 609916"/>
              <a:gd name="connsiteX162" fmla="*/ 38100 w 609916"/>
              <a:gd name="connsiteY162" fmla="*/ 19050 h 609916"/>
              <a:gd name="connsiteX163" fmla="*/ 571816 w 609916"/>
              <a:gd name="connsiteY163" fmla="*/ 0 h 609916"/>
              <a:gd name="connsiteX164" fmla="*/ 609916 w 609916"/>
              <a:gd name="connsiteY164" fmla="*/ 38100 h 609916"/>
              <a:gd name="connsiteX165" fmla="*/ 571816 w 609916"/>
              <a:gd name="connsiteY165" fmla="*/ 76200 h 609916"/>
              <a:gd name="connsiteX166" fmla="*/ 552505 w 609916"/>
              <a:gd name="connsiteY166" fmla="*/ 70761 h 609916"/>
              <a:gd name="connsiteX167" fmla="*/ 499532 w 609916"/>
              <a:gd name="connsiteY167" fmla="*/ 122262 h 609916"/>
              <a:gd name="connsiteX168" fmla="*/ 571798 w 609916"/>
              <a:gd name="connsiteY168" fmla="*/ 304818 h 609916"/>
              <a:gd name="connsiteX169" fmla="*/ 571798 w 609916"/>
              <a:gd name="connsiteY169" fmla="*/ 314343 h 609916"/>
              <a:gd name="connsiteX170" fmla="*/ 552748 w 609916"/>
              <a:gd name="connsiteY170" fmla="*/ 314343 h 609916"/>
              <a:gd name="connsiteX171" fmla="*/ 552748 w 609916"/>
              <a:gd name="connsiteY171" fmla="*/ 304818 h 609916"/>
              <a:gd name="connsiteX172" fmla="*/ 479347 w 609916"/>
              <a:gd name="connsiteY172" fmla="*/ 128848 h 609916"/>
              <a:gd name="connsiteX173" fmla="*/ 479231 w 609916"/>
              <a:gd name="connsiteY173" fmla="*/ 128731 h 609916"/>
              <a:gd name="connsiteX174" fmla="*/ 479413 w 609916"/>
              <a:gd name="connsiteY174" fmla="*/ 115249 h 609916"/>
              <a:gd name="connsiteX175" fmla="*/ 539069 w 609916"/>
              <a:gd name="connsiteY175" fmla="*/ 57252 h 609916"/>
              <a:gd name="connsiteX176" fmla="*/ 533716 w 609916"/>
              <a:gd name="connsiteY176" fmla="*/ 38100 h 609916"/>
              <a:gd name="connsiteX177" fmla="*/ 571816 w 609916"/>
              <a:gd name="connsiteY177" fmla="*/ 0 h 609916"/>
              <a:gd name="connsiteX178" fmla="*/ 38100 w 609916"/>
              <a:gd name="connsiteY178" fmla="*/ 0 h 609916"/>
              <a:gd name="connsiteX179" fmla="*/ 76200 w 609916"/>
              <a:gd name="connsiteY179" fmla="*/ 38100 h 609916"/>
              <a:gd name="connsiteX180" fmla="*/ 70754 w 609916"/>
              <a:gd name="connsiteY180" fmla="*/ 57422 h 609916"/>
              <a:gd name="connsiteX181" fmla="*/ 122551 w 609916"/>
              <a:gd name="connsiteY181" fmla="*/ 110644 h 609916"/>
              <a:gd name="connsiteX182" fmla="*/ 305098 w 609916"/>
              <a:gd name="connsiteY182" fmla="*/ 38397 h 609916"/>
              <a:gd name="connsiteX183" fmla="*/ 314623 w 609916"/>
              <a:gd name="connsiteY183" fmla="*/ 38397 h 609916"/>
              <a:gd name="connsiteX184" fmla="*/ 314623 w 609916"/>
              <a:gd name="connsiteY184" fmla="*/ 57447 h 609916"/>
              <a:gd name="connsiteX185" fmla="*/ 305098 w 609916"/>
              <a:gd name="connsiteY185" fmla="*/ 57447 h 609916"/>
              <a:gd name="connsiteX186" fmla="*/ 129137 w 609916"/>
              <a:gd name="connsiteY186" fmla="*/ 130819 h 609916"/>
              <a:gd name="connsiteX187" fmla="*/ 122374 w 609916"/>
              <a:gd name="connsiteY187" fmla="*/ 133638 h 609916"/>
              <a:gd name="connsiteX188" fmla="*/ 122327 w 609916"/>
              <a:gd name="connsiteY188" fmla="*/ 133638 h 609916"/>
              <a:gd name="connsiteX189" fmla="*/ 115546 w 609916"/>
              <a:gd name="connsiteY189" fmla="*/ 130755 h 609916"/>
              <a:gd name="connsiteX190" fmla="*/ 57243 w 609916"/>
              <a:gd name="connsiteY190" fmla="*/ 70852 h 609916"/>
              <a:gd name="connsiteX191" fmla="*/ 38100 w 609916"/>
              <a:gd name="connsiteY191" fmla="*/ 76200 h 609916"/>
              <a:gd name="connsiteX192" fmla="*/ 0 w 609916"/>
              <a:gd name="connsiteY192" fmla="*/ 38100 h 609916"/>
              <a:gd name="connsiteX193" fmla="*/ 38100 w 609916"/>
              <a:gd name="connsiteY193" fmla="*/ 0 h 6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09916" h="609916">
                <a:moveTo>
                  <a:pt x="260281" y="555556"/>
                </a:moveTo>
                <a:cubicBezTo>
                  <a:pt x="264065" y="552031"/>
                  <a:pt x="269930" y="552031"/>
                  <a:pt x="273714" y="555556"/>
                </a:cubicBezTo>
                <a:cubicBezTo>
                  <a:pt x="275503" y="557311"/>
                  <a:pt x="276501" y="559719"/>
                  <a:pt x="276476" y="562226"/>
                </a:cubicBezTo>
                <a:cubicBezTo>
                  <a:pt x="276505" y="564760"/>
                  <a:pt x="275509" y="567199"/>
                  <a:pt x="273714" y="568988"/>
                </a:cubicBezTo>
                <a:cubicBezTo>
                  <a:pt x="271897" y="570845"/>
                  <a:pt x="269399" y="571878"/>
                  <a:pt x="266802" y="571844"/>
                </a:cubicBezTo>
                <a:cubicBezTo>
                  <a:pt x="261557" y="571777"/>
                  <a:pt x="257359" y="567471"/>
                  <a:pt x="257426" y="562226"/>
                </a:cubicBezTo>
                <a:cubicBezTo>
                  <a:pt x="257440" y="559709"/>
                  <a:pt x="258470" y="557304"/>
                  <a:pt x="260281" y="555556"/>
                </a:cubicBezTo>
                <a:close/>
                <a:moveTo>
                  <a:pt x="571817" y="552766"/>
                </a:moveTo>
                <a:cubicBezTo>
                  <a:pt x="561296" y="552766"/>
                  <a:pt x="552767" y="561295"/>
                  <a:pt x="552767" y="571816"/>
                </a:cubicBezTo>
                <a:cubicBezTo>
                  <a:pt x="552767" y="582337"/>
                  <a:pt x="561296" y="590866"/>
                  <a:pt x="571817" y="590866"/>
                </a:cubicBezTo>
                <a:cubicBezTo>
                  <a:pt x="582332" y="590853"/>
                  <a:pt x="590853" y="582332"/>
                  <a:pt x="590867" y="571816"/>
                </a:cubicBezTo>
                <a:cubicBezTo>
                  <a:pt x="590867" y="561295"/>
                  <a:pt x="582338" y="552766"/>
                  <a:pt x="571817" y="552766"/>
                </a:cubicBezTo>
                <a:close/>
                <a:moveTo>
                  <a:pt x="38100" y="552766"/>
                </a:moveTo>
                <a:cubicBezTo>
                  <a:pt x="27584" y="552779"/>
                  <a:pt x="19063" y="561300"/>
                  <a:pt x="19050" y="571816"/>
                </a:cubicBezTo>
                <a:cubicBezTo>
                  <a:pt x="19050" y="582337"/>
                  <a:pt x="27578" y="590866"/>
                  <a:pt x="38100" y="590866"/>
                </a:cubicBezTo>
                <a:cubicBezTo>
                  <a:pt x="48621" y="590866"/>
                  <a:pt x="57150" y="582337"/>
                  <a:pt x="57150" y="571816"/>
                </a:cubicBezTo>
                <a:cubicBezTo>
                  <a:pt x="57150" y="561295"/>
                  <a:pt x="48621" y="552766"/>
                  <a:pt x="38100" y="552766"/>
                </a:cubicBezTo>
                <a:close/>
                <a:moveTo>
                  <a:pt x="571816" y="533716"/>
                </a:moveTo>
                <a:lnTo>
                  <a:pt x="571817" y="533716"/>
                </a:lnTo>
                <a:lnTo>
                  <a:pt x="571816" y="533716"/>
                </a:lnTo>
                <a:close/>
                <a:moveTo>
                  <a:pt x="487840" y="476529"/>
                </a:moveTo>
                <a:cubicBezTo>
                  <a:pt x="490388" y="476640"/>
                  <a:pt x="492812" y="477663"/>
                  <a:pt x="494668" y="479412"/>
                </a:cubicBezTo>
                <a:lnTo>
                  <a:pt x="552665" y="539069"/>
                </a:lnTo>
                <a:lnTo>
                  <a:pt x="571816" y="533716"/>
                </a:lnTo>
                <a:lnTo>
                  <a:pt x="598757" y="544875"/>
                </a:lnTo>
                <a:cubicBezTo>
                  <a:pt x="605652" y="551770"/>
                  <a:pt x="609916" y="561295"/>
                  <a:pt x="609916" y="571816"/>
                </a:cubicBezTo>
                <a:cubicBezTo>
                  <a:pt x="609916" y="592858"/>
                  <a:pt x="592858" y="609916"/>
                  <a:pt x="571816" y="609916"/>
                </a:cubicBezTo>
                <a:cubicBezTo>
                  <a:pt x="550774" y="609916"/>
                  <a:pt x="533716" y="592858"/>
                  <a:pt x="533716" y="571816"/>
                </a:cubicBezTo>
                <a:cubicBezTo>
                  <a:pt x="533751" y="565006"/>
                  <a:pt x="535631" y="558332"/>
                  <a:pt x="539156" y="552505"/>
                </a:cubicBezTo>
                <a:lnTo>
                  <a:pt x="487654" y="499532"/>
                </a:lnTo>
                <a:cubicBezTo>
                  <a:pt x="438316" y="546133"/>
                  <a:pt x="372964" y="572003"/>
                  <a:pt x="305098" y="571798"/>
                </a:cubicBezTo>
                <a:lnTo>
                  <a:pt x="295573" y="571798"/>
                </a:lnTo>
                <a:lnTo>
                  <a:pt x="295573" y="552748"/>
                </a:lnTo>
                <a:lnTo>
                  <a:pt x="305098" y="552748"/>
                </a:lnTo>
                <a:cubicBezTo>
                  <a:pt x="371239" y="552940"/>
                  <a:pt x="434669" y="526482"/>
                  <a:pt x="481069" y="479347"/>
                </a:cubicBezTo>
                <a:cubicBezTo>
                  <a:pt x="482861" y="477544"/>
                  <a:pt x="485298" y="476530"/>
                  <a:pt x="487840" y="476529"/>
                </a:cubicBezTo>
                <a:close/>
                <a:moveTo>
                  <a:pt x="206825" y="419397"/>
                </a:moveTo>
                <a:cubicBezTo>
                  <a:pt x="226153" y="472212"/>
                  <a:pt x="258442" y="508540"/>
                  <a:pt x="295573" y="513898"/>
                </a:cubicBezTo>
                <a:lnTo>
                  <a:pt x="295573" y="419398"/>
                </a:lnTo>
                <a:close/>
                <a:moveTo>
                  <a:pt x="564133" y="333821"/>
                </a:moveTo>
                <a:cubicBezTo>
                  <a:pt x="564748" y="333963"/>
                  <a:pt x="565352" y="334153"/>
                  <a:pt x="565938" y="334389"/>
                </a:cubicBezTo>
                <a:cubicBezTo>
                  <a:pt x="566514" y="334677"/>
                  <a:pt x="567082" y="334956"/>
                  <a:pt x="567556" y="335244"/>
                </a:cubicBezTo>
                <a:cubicBezTo>
                  <a:pt x="568077" y="335603"/>
                  <a:pt x="568557" y="336018"/>
                  <a:pt x="568988" y="336481"/>
                </a:cubicBezTo>
                <a:cubicBezTo>
                  <a:pt x="569876" y="337353"/>
                  <a:pt x="570587" y="338390"/>
                  <a:pt x="571081" y="339532"/>
                </a:cubicBezTo>
                <a:cubicBezTo>
                  <a:pt x="571544" y="340681"/>
                  <a:pt x="571772" y="341912"/>
                  <a:pt x="571751" y="343150"/>
                </a:cubicBezTo>
                <a:cubicBezTo>
                  <a:pt x="571780" y="345685"/>
                  <a:pt x="570784" y="348124"/>
                  <a:pt x="568989" y="349913"/>
                </a:cubicBezTo>
                <a:cubicBezTo>
                  <a:pt x="565269" y="353597"/>
                  <a:pt x="559277" y="353597"/>
                  <a:pt x="555557" y="349913"/>
                </a:cubicBezTo>
                <a:cubicBezTo>
                  <a:pt x="552889" y="347160"/>
                  <a:pt x="552071" y="343104"/>
                  <a:pt x="553464" y="339532"/>
                </a:cubicBezTo>
                <a:cubicBezTo>
                  <a:pt x="553924" y="338372"/>
                  <a:pt x="554640" y="337329"/>
                  <a:pt x="555557" y="336481"/>
                </a:cubicBezTo>
                <a:cubicBezTo>
                  <a:pt x="557763" y="334171"/>
                  <a:pt x="561007" y="333165"/>
                  <a:pt x="564133" y="333821"/>
                </a:cubicBezTo>
                <a:close/>
                <a:moveTo>
                  <a:pt x="38397" y="295293"/>
                </a:moveTo>
                <a:lnTo>
                  <a:pt x="57447" y="295293"/>
                </a:lnTo>
                <a:lnTo>
                  <a:pt x="57447" y="304818"/>
                </a:lnTo>
                <a:cubicBezTo>
                  <a:pt x="57255" y="370950"/>
                  <a:pt x="83701" y="434374"/>
                  <a:pt x="130819" y="480779"/>
                </a:cubicBezTo>
                <a:cubicBezTo>
                  <a:pt x="130861" y="480820"/>
                  <a:pt x="130902" y="480861"/>
                  <a:pt x="130942" y="480903"/>
                </a:cubicBezTo>
                <a:cubicBezTo>
                  <a:pt x="134609" y="484673"/>
                  <a:pt x="134525" y="490702"/>
                  <a:pt x="130754" y="494369"/>
                </a:cubicBezTo>
                <a:lnTo>
                  <a:pt x="70851" y="552673"/>
                </a:lnTo>
                <a:cubicBezTo>
                  <a:pt x="74316" y="558460"/>
                  <a:pt x="76163" y="565071"/>
                  <a:pt x="76200" y="571816"/>
                </a:cubicBezTo>
                <a:cubicBezTo>
                  <a:pt x="76179" y="592849"/>
                  <a:pt x="59133" y="609895"/>
                  <a:pt x="38100" y="609916"/>
                </a:cubicBezTo>
                <a:lnTo>
                  <a:pt x="38100" y="609915"/>
                </a:lnTo>
                <a:cubicBezTo>
                  <a:pt x="17058" y="609915"/>
                  <a:pt x="0" y="592857"/>
                  <a:pt x="0" y="571815"/>
                </a:cubicBezTo>
                <a:cubicBezTo>
                  <a:pt x="0" y="550773"/>
                  <a:pt x="17058" y="533715"/>
                  <a:pt x="38100" y="533715"/>
                </a:cubicBezTo>
                <a:cubicBezTo>
                  <a:pt x="44915" y="533750"/>
                  <a:pt x="51593" y="535632"/>
                  <a:pt x="57422" y="539162"/>
                </a:cubicBezTo>
                <a:lnTo>
                  <a:pt x="110644" y="487365"/>
                </a:lnTo>
                <a:cubicBezTo>
                  <a:pt x="64053" y="438026"/>
                  <a:pt x="38190" y="372678"/>
                  <a:pt x="38397" y="304818"/>
                </a:cubicBezTo>
                <a:close/>
                <a:moveTo>
                  <a:pt x="46062" y="257621"/>
                </a:moveTo>
                <a:cubicBezTo>
                  <a:pt x="49183" y="257073"/>
                  <a:pt x="52376" y="258064"/>
                  <a:pt x="54638" y="260281"/>
                </a:cubicBezTo>
                <a:cubicBezTo>
                  <a:pt x="57307" y="263034"/>
                  <a:pt x="58125" y="267090"/>
                  <a:pt x="56731" y="270662"/>
                </a:cubicBezTo>
                <a:cubicBezTo>
                  <a:pt x="56237" y="271805"/>
                  <a:pt x="55526" y="272841"/>
                  <a:pt x="54638" y="273713"/>
                </a:cubicBezTo>
                <a:cubicBezTo>
                  <a:pt x="54558" y="273797"/>
                  <a:pt x="54476" y="273879"/>
                  <a:pt x="54392" y="273960"/>
                </a:cubicBezTo>
                <a:cubicBezTo>
                  <a:pt x="50683" y="277532"/>
                  <a:pt x="44780" y="277422"/>
                  <a:pt x="41207" y="273713"/>
                </a:cubicBezTo>
                <a:cubicBezTo>
                  <a:pt x="40289" y="272866"/>
                  <a:pt x="39574" y="271823"/>
                  <a:pt x="39114" y="270662"/>
                </a:cubicBezTo>
                <a:cubicBezTo>
                  <a:pt x="38625" y="269518"/>
                  <a:pt x="38365" y="268288"/>
                  <a:pt x="38351" y="267044"/>
                </a:cubicBezTo>
                <a:cubicBezTo>
                  <a:pt x="38357" y="265768"/>
                  <a:pt x="38616" y="264507"/>
                  <a:pt x="39114" y="263332"/>
                </a:cubicBezTo>
                <a:cubicBezTo>
                  <a:pt x="39574" y="262171"/>
                  <a:pt x="40289" y="261129"/>
                  <a:pt x="41207" y="260281"/>
                </a:cubicBezTo>
                <a:cubicBezTo>
                  <a:pt x="41616" y="259796"/>
                  <a:pt x="42100" y="259379"/>
                  <a:pt x="42639" y="259044"/>
                </a:cubicBezTo>
                <a:cubicBezTo>
                  <a:pt x="43114" y="258756"/>
                  <a:pt x="43681" y="258477"/>
                  <a:pt x="44258" y="258188"/>
                </a:cubicBezTo>
                <a:cubicBezTo>
                  <a:pt x="44825" y="257993"/>
                  <a:pt x="45495" y="257807"/>
                  <a:pt x="46062" y="257621"/>
                </a:cubicBezTo>
                <a:close/>
                <a:moveTo>
                  <a:pt x="314623" y="209717"/>
                </a:moveTo>
                <a:lnTo>
                  <a:pt x="314623" y="400347"/>
                </a:lnTo>
                <a:lnTo>
                  <a:pt x="343198" y="400347"/>
                </a:lnTo>
                <a:lnTo>
                  <a:pt x="343198" y="419397"/>
                </a:lnTo>
                <a:lnTo>
                  <a:pt x="314623" y="419397"/>
                </a:lnTo>
                <a:lnTo>
                  <a:pt x="314623" y="513899"/>
                </a:lnTo>
                <a:cubicBezTo>
                  <a:pt x="374884" y="505204"/>
                  <a:pt x="422440" y="414912"/>
                  <a:pt x="422440" y="305097"/>
                </a:cubicBezTo>
                <a:cubicBezTo>
                  <a:pt x="422584" y="272859"/>
                  <a:pt x="418238" y="240757"/>
                  <a:pt x="409526" y="209717"/>
                </a:cubicBezTo>
                <a:close/>
                <a:moveTo>
                  <a:pt x="372892" y="106865"/>
                </a:moveTo>
                <a:cubicBezTo>
                  <a:pt x="395887" y="130537"/>
                  <a:pt x="413073" y="159224"/>
                  <a:pt x="423095" y="190667"/>
                </a:cubicBezTo>
                <a:lnTo>
                  <a:pt x="476521" y="190667"/>
                </a:lnTo>
                <a:lnTo>
                  <a:pt x="476521" y="209717"/>
                </a:lnTo>
                <a:lnTo>
                  <a:pt x="429003" y="209717"/>
                </a:lnTo>
                <a:cubicBezTo>
                  <a:pt x="437400" y="240811"/>
                  <a:pt x="441600" y="272889"/>
                  <a:pt x="441490" y="305097"/>
                </a:cubicBezTo>
                <a:cubicBezTo>
                  <a:pt x="441490" y="389799"/>
                  <a:pt x="413839" y="463835"/>
                  <a:pt x="372892" y="503330"/>
                </a:cubicBezTo>
                <a:cubicBezTo>
                  <a:pt x="417121" y="488096"/>
                  <a:pt x="455017" y="458564"/>
                  <a:pt x="480596" y="419398"/>
                </a:cubicBezTo>
                <a:lnTo>
                  <a:pt x="438448" y="419398"/>
                </a:lnTo>
                <a:lnTo>
                  <a:pt x="438448" y="400348"/>
                </a:lnTo>
                <a:lnTo>
                  <a:pt x="491654" y="400348"/>
                </a:lnTo>
                <a:cubicBezTo>
                  <a:pt x="506788" y="370879"/>
                  <a:pt x="514671" y="338225"/>
                  <a:pt x="514648" y="305098"/>
                </a:cubicBezTo>
                <a:lnTo>
                  <a:pt x="514648" y="305097"/>
                </a:lnTo>
                <a:cubicBezTo>
                  <a:pt x="514529" y="215544"/>
                  <a:pt x="457598" y="135931"/>
                  <a:pt x="372892" y="106865"/>
                </a:cubicBezTo>
                <a:close/>
                <a:moveTo>
                  <a:pt x="237304" y="106865"/>
                </a:moveTo>
                <a:cubicBezTo>
                  <a:pt x="193125" y="122082"/>
                  <a:pt x="155263" y="151564"/>
                  <a:pt x="129684" y="190667"/>
                </a:cubicBezTo>
                <a:lnTo>
                  <a:pt x="171720" y="190667"/>
                </a:lnTo>
                <a:lnTo>
                  <a:pt x="171720" y="209717"/>
                </a:lnTo>
                <a:lnTo>
                  <a:pt x="118609" y="209717"/>
                </a:lnTo>
                <a:cubicBezTo>
                  <a:pt x="111021" y="224468"/>
                  <a:pt x="105250" y="240019"/>
                  <a:pt x="101379" y="256030"/>
                </a:cubicBezTo>
                <a:lnTo>
                  <a:pt x="95548" y="305098"/>
                </a:lnTo>
                <a:lnTo>
                  <a:pt x="105836" y="369764"/>
                </a:lnTo>
                <a:cubicBezTo>
                  <a:pt x="125868" y="431298"/>
                  <a:pt x="173775" y="481531"/>
                  <a:pt x="237304" y="503330"/>
                </a:cubicBezTo>
                <a:cubicBezTo>
                  <a:pt x="214279" y="479623"/>
                  <a:pt x="197077" y="450890"/>
                  <a:pt x="187057" y="419398"/>
                </a:cubicBezTo>
                <a:lnTo>
                  <a:pt x="133648" y="419398"/>
                </a:lnTo>
                <a:lnTo>
                  <a:pt x="133648" y="400348"/>
                </a:lnTo>
                <a:lnTo>
                  <a:pt x="181159" y="400348"/>
                </a:lnTo>
                <a:cubicBezTo>
                  <a:pt x="172785" y="369294"/>
                  <a:pt x="168597" y="337260"/>
                  <a:pt x="168706" y="305098"/>
                </a:cubicBezTo>
                <a:cubicBezTo>
                  <a:pt x="168706" y="220396"/>
                  <a:pt x="196358" y="146360"/>
                  <a:pt x="237304" y="106865"/>
                </a:cubicBezTo>
                <a:close/>
                <a:moveTo>
                  <a:pt x="314623" y="96296"/>
                </a:moveTo>
                <a:lnTo>
                  <a:pt x="314623" y="190667"/>
                </a:lnTo>
                <a:lnTo>
                  <a:pt x="403325" y="190667"/>
                </a:lnTo>
                <a:cubicBezTo>
                  <a:pt x="383992" y="137922"/>
                  <a:pt x="351724" y="101649"/>
                  <a:pt x="314623" y="96296"/>
                </a:cubicBezTo>
                <a:close/>
                <a:moveTo>
                  <a:pt x="295573" y="96296"/>
                </a:moveTo>
                <a:cubicBezTo>
                  <a:pt x="235312" y="104991"/>
                  <a:pt x="187756" y="195283"/>
                  <a:pt x="187756" y="305097"/>
                </a:cubicBezTo>
                <a:cubicBezTo>
                  <a:pt x="187613" y="337291"/>
                  <a:pt x="191946" y="369348"/>
                  <a:pt x="200632" y="400347"/>
                </a:cubicBezTo>
                <a:lnTo>
                  <a:pt x="295573" y="400347"/>
                </a:lnTo>
                <a:lnTo>
                  <a:pt x="295573" y="209717"/>
                </a:lnTo>
                <a:lnTo>
                  <a:pt x="266970" y="209717"/>
                </a:lnTo>
                <a:lnTo>
                  <a:pt x="266970" y="190667"/>
                </a:lnTo>
                <a:lnTo>
                  <a:pt x="295573" y="190667"/>
                </a:lnTo>
                <a:close/>
                <a:moveTo>
                  <a:pt x="295573" y="76497"/>
                </a:moveTo>
                <a:lnTo>
                  <a:pt x="314623" y="76497"/>
                </a:lnTo>
                <a:lnTo>
                  <a:pt x="314623" y="76739"/>
                </a:lnTo>
                <a:cubicBezTo>
                  <a:pt x="350134" y="78195"/>
                  <a:pt x="384816" y="87917"/>
                  <a:pt x="415910" y="105132"/>
                </a:cubicBezTo>
                <a:cubicBezTo>
                  <a:pt x="526283" y="166239"/>
                  <a:pt x="566221" y="305252"/>
                  <a:pt x="505114" y="415626"/>
                </a:cubicBezTo>
                <a:lnTo>
                  <a:pt x="505114" y="419397"/>
                </a:lnTo>
                <a:lnTo>
                  <a:pt x="502942" y="419397"/>
                </a:lnTo>
                <a:cubicBezTo>
                  <a:pt x="463799" y="487113"/>
                  <a:pt x="392768" y="530134"/>
                  <a:pt x="314623" y="533456"/>
                </a:cubicBezTo>
                <a:lnTo>
                  <a:pt x="314623" y="533697"/>
                </a:lnTo>
                <a:lnTo>
                  <a:pt x="295574" y="533698"/>
                </a:lnTo>
                <a:lnTo>
                  <a:pt x="295574" y="533456"/>
                </a:lnTo>
                <a:cubicBezTo>
                  <a:pt x="260082" y="532000"/>
                  <a:pt x="225419" y="522288"/>
                  <a:pt x="194339" y="505091"/>
                </a:cubicBezTo>
                <a:cubicBezTo>
                  <a:pt x="83949" y="444012"/>
                  <a:pt x="43975" y="305008"/>
                  <a:pt x="105054" y="194618"/>
                </a:cubicBezTo>
                <a:lnTo>
                  <a:pt x="105054" y="190667"/>
                </a:lnTo>
                <a:lnTo>
                  <a:pt x="107329" y="190667"/>
                </a:lnTo>
                <a:cubicBezTo>
                  <a:pt x="146490" y="123023"/>
                  <a:pt x="217481" y="80058"/>
                  <a:pt x="295573" y="76739"/>
                </a:cubicBezTo>
                <a:close/>
                <a:moveTo>
                  <a:pt x="339398" y="39248"/>
                </a:moveTo>
                <a:cubicBezTo>
                  <a:pt x="344263" y="37150"/>
                  <a:pt x="349908" y="39392"/>
                  <a:pt x="352006" y="44257"/>
                </a:cubicBezTo>
                <a:cubicBezTo>
                  <a:pt x="353401" y="47829"/>
                  <a:pt x="352583" y="51886"/>
                  <a:pt x="349913" y="54638"/>
                </a:cubicBezTo>
                <a:cubicBezTo>
                  <a:pt x="348134" y="56459"/>
                  <a:pt x="345697" y="57488"/>
                  <a:pt x="343150" y="57494"/>
                </a:cubicBezTo>
                <a:cubicBezTo>
                  <a:pt x="341906" y="57483"/>
                  <a:pt x="340675" y="57223"/>
                  <a:pt x="339532" y="56731"/>
                </a:cubicBezTo>
                <a:cubicBezTo>
                  <a:pt x="338371" y="56271"/>
                  <a:pt x="337328" y="55555"/>
                  <a:pt x="336481" y="54638"/>
                </a:cubicBezTo>
                <a:cubicBezTo>
                  <a:pt x="334707" y="52873"/>
                  <a:pt x="333712" y="50471"/>
                  <a:pt x="333719" y="47969"/>
                </a:cubicBezTo>
                <a:cubicBezTo>
                  <a:pt x="333694" y="46699"/>
                  <a:pt x="333921" y="45438"/>
                  <a:pt x="334389" y="44257"/>
                </a:cubicBezTo>
                <a:cubicBezTo>
                  <a:pt x="334849" y="43096"/>
                  <a:pt x="335564" y="42053"/>
                  <a:pt x="336481" y="41206"/>
                </a:cubicBezTo>
                <a:cubicBezTo>
                  <a:pt x="337325" y="40380"/>
                  <a:pt x="338314" y="39716"/>
                  <a:pt x="339398" y="39248"/>
                </a:cubicBezTo>
                <a:close/>
                <a:moveTo>
                  <a:pt x="571816" y="19050"/>
                </a:moveTo>
                <a:cubicBezTo>
                  <a:pt x="561301" y="19064"/>
                  <a:pt x="552780" y="27585"/>
                  <a:pt x="552766" y="38100"/>
                </a:cubicBezTo>
                <a:cubicBezTo>
                  <a:pt x="552766" y="48621"/>
                  <a:pt x="561295" y="57150"/>
                  <a:pt x="571816" y="57150"/>
                </a:cubicBezTo>
                <a:cubicBezTo>
                  <a:pt x="582337" y="57150"/>
                  <a:pt x="590866" y="48621"/>
                  <a:pt x="590866" y="38100"/>
                </a:cubicBezTo>
                <a:cubicBezTo>
                  <a:pt x="590866" y="27579"/>
                  <a:pt x="582337" y="19050"/>
                  <a:pt x="571816" y="19050"/>
                </a:cubicBezTo>
                <a:close/>
                <a:moveTo>
                  <a:pt x="38100" y="19050"/>
                </a:moveTo>
                <a:cubicBezTo>
                  <a:pt x="27579" y="19050"/>
                  <a:pt x="19050" y="27579"/>
                  <a:pt x="19050" y="38100"/>
                </a:cubicBezTo>
                <a:cubicBezTo>
                  <a:pt x="19064" y="48615"/>
                  <a:pt x="27585" y="57136"/>
                  <a:pt x="38100" y="57150"/>
                </a:cubicBezTo>
                <a:cubicBezTo>
                  <a:pt x="48621" y="57150"/>
                  <a:pt x="57150" y="48621"/>
                  <a:pt x="57150" y="38100"/>
                </a:cubicBezTo>
                <a:cubicBezTo>
                  <a:pt x="57150" y="27579"/>
                  <a:pt x="48621" y="19050"/>
                  <a:pt x="38100" y="19050"/>
                </a:cubicBezTo>
                <a:close/>
                <a:moveTo>
                  <a:pt x="571816" y="0"/>
                </a:moveTo>
                <a:cubicBezTo>
                  <a:pt x="592858" y="0"/>
                  <a:pt x="609916" y="17058"/>
                  <a:pt x="609916" y="38100"/>
                </a:cubicBezTo>
                <a:cubicBezTo>
                  <a:pt x="609916" y="59142"/>
                  <a:pt x="592858" y="76200"/>
                  <a:pt x="571816" y="76200"/>
                </a:cubicBezTo>
                <a:cubicBezTo>
                  <a:pt x="565006" y="76165"/>
                  <a:pt x="558332" y="74285"/>
                  <a:pt x="552505" y="70761"/>
                </a:cubicBezTo>
                <a:lnTo>
                  <a:pt x="499532" y="122262"/>
                </a:lnTo>
                <a:cubicBezTo>
                  <a:pt x="546133" y="171600"/>
                  <a:pt x="572003" y="236952"/>
                  <a:pt x="571798" y="304818"/>
                </a:cubicBezTo>
                <a:lnTo>
                  <a:pt x="571798" y="314343"/>
                </a:lnTo>
                <a:lnTo>
                  <a:pt x="552748" y="314343"/>
                </a:lnTo>
                <a:lnTo>
                  <a:pt x="552748" y="304818"/>
                </a:lnTo>
                <a:cubicBezTo>
                  <a:pt x="552940" y="238678"/>
                  <a:pt x="526482" y="175248"/>
                  <a:pt x="479347" y="128848"/>
                </a:cubicBezTo>
                <a:cubicBezTo>
                  <a:pt x="479308" y="128809"/>
                  <a:pt x="479270" y="128770"/>
                  <a:pt x="479231" y="128731"/>
                </a:cubicBezTo>
                <a:cubicBezTo>
                  <a:pt x="475559" y="124958"/>
                  <a:pt x="475640" y="118922"/>
                  <a:pt x="479413" y="115249"/>
                </a:cubicBezTo>
                <a:lnTo>
                  <a:pt x="539069" y="57252"/>
                </a:lnTo>
                <a:cubicBezTo>
                  <a:pt x="535602" y="51463"/>
                  <a:pt x="533753" y="44848"/>
                  <a:pt x="533716" y="38100"/>
                </a:cubicBezTo>
                <a:cubicBezTo>
                  <a:pt x="533716" y="17058"/>
                  <a:pt x="550774" y="0"/>
                  <a:pt x="571816" y="0"/>
                </a:cubicBezTo>
                <a:close/>
                <a:moveTo>
                  <a:pt x="38100" y="0"/>
                </a:moveTo>
                <a:cubicBezTo>
                  <a:pt x="59142" y="0"/>
                  <a:pt x="76200" y="17058"/>
                  <a:pt x="76200" y="38100"/>
                </a:cubicBezTo>
                <a:cubicBezTo>
                  <a:pt x="76165" y="44915"/>
                  <a:pt x="74283" y="51592"/>
                  <a:pt x="70754" y="57422"/>
                </a:cubicBezTo>
                <a:lnTo>
                  <a:pt x="122551" y="110644"/>
                </a:lnTo>
                <a:cubicBezTo>
                  <a:pt x="171890" y="64053"/>
                  <a:pt x="237238" y="38190"/>
                  <a:pt x="305098" y="38397"/>
                </a:cubicBezTo>
                <a:lnTo>
                  <a:pt x="314623" y="38397"/>
                </a:lnTo>
                <a:lnTo>
                  <a:pt x="314623" y="57447"/>
                </a:lnTo>
                <a:lnTo>
                  <a:pt x="305098" y="57447"/>
                </a:lnTo>
                <a:cubicBezTo>
                  <a:pt x="238965" y="57255"/>
                  <a:pt x="175541" y="83701"/>
                  <a:pt x="129137" y="130819"/>
                </a:cubicBezTo>
                <a:cubicBezTo>
                  <a:pt x="127349" y="132624"/>
                  <a:pt x="124914" y="133639"/>
                  <a:pt x="122374" y="133638"/>
                </a:cubicBezTo>
                <a:lnTo>
                  <a:pt x="122327" y="133638"/>
                </a:lnTo>
                <a:cubicBezTo>
                  <a:pt x="119772" y="133625"/>
                  <a:pt x="117329" y="132586"/>
                  <a:pt x="115546" y="130755"/>
                </a:cubicBezTo>
                <a:lnTo>
                  <a:pt x="57243" y="70852"/>
                </a:lnTo>
                <a:cubicBezTo>
                  <a:pt x="51456" y="74316"/>
                  <a:pt x="44845" y="76163"/>
                  <a:pt x="38100" y="76200"/>
                </a:cubicBezTo>
                <a:cubicBezTo>
                  <a:pt x="17058" y="76200"/>
                  <a:pt x="0" y="59142"/>
                  <a:pt x="0" y="38100"/>
                </a:cubicBezTo>
                <a:cubicBezTo>
                  <a:pt x="0" y="17058"/>
                  <a:pt x="17058" y="0"/>
                  <a:pt x="38100" y="0"/>
                </a:cubicBezTo>
                <a:close/>
              </a:path>
            </a:pathLst>
          </a:custGeom>
          <a:solidFill>
            <a:sysClr val="window" lastClr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D7106F2-67BA-3110-6EA1-C4148E854E6B}"/>
              </a:ext>
            </a:extLst>
          </p:cNvPr>
          <p:cNvSpPr txBox="1"/>
          <p:nvPr/>
        </p:nvSpPr>
        <p:spPr>
          <a:xfrm>
            <a:off x="802640" y="5291170"/>
            <a:ext cx="5731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 dirty="0"/>
              <a:t>边界条件和特殊情况</a:t>
            </a:r>
            <a:endParaRPr lang="en-US" altLang="zh-CN" sz="2800" dirty="0"/>
          </a:p>
          <a:p>
            <a:r>
              <a:rPr lang="zh-CN" altLang="en-US" sz="2800" dirty="0"/>
              <a:t>例：归纳的终止条件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B2680DD-195E-7619-0CFD-28AACA042EE0}"/>
              </a:ext>
            </a:extLst>
          </p:cNvPr>
          <p:cNvSpPr txBox="1"/>
          <p:nvPr/>
        </p:nvSpPr>
        <p:spPr>
          <a:xfrm>
            <a:off x="802640" y="1954500"/>
            <a:ext cx="42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传统证明的局限：</a:t>
            </a:r>
            <a:endParaRPr lang="zh-CN" altLang="en-US" sz="32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FA862FA-137F-156F-FF81-440FAEF64DFA}"/>
              </a:ext>
            </a:extLst>
          </p:cNvPr>
          <p:cNvSpPr txBox="1"/>
          <p:nvPr/>
        </p:nvSpPr>
        <p:spPr>
          <a:xfrm>
            <a:off x="805877" y="2930845"/>
            <a:ext cx="5471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 dirty="0"/>
              <a:t>人类的直觉</a:t>
            </a:r>
            <a:endParaRPr lang="en-US" altLang="zh-CN" sz="2800" dirty="0"/>
          </a:p>
          <a:p>
            <a:r>
              <a:rPr lang="zh-CN" altLang="en-US" sz="2800" dirty="0"/>
              <a:t>例：</a:t>
            </a:r>
            <a:r>
              <a:rPr lang="zh-CN" altLang="en-US" dirty="0"/>
              <a:t> </a:t>
            </a:r>
            <a:r>
              <a:rPr lang="zh-CN" altLang="en-US" sz="2800" dirty="0"/>
              <a:t>“余数会不断递减直至为 </a:t>
            </a:r>
            <a:r>
              <a:rPr lang="en-US" altLang="zh-CN" sz="2800" dirty="0"/>
              <a:t>0”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B282729-D649-EA39-B92A-E26012668A75}"/>
              </a:ext>
            </a:extLst>
          </p:cNvPr>
          <p:cNvSpPr txBox="1"/>
          <p:nvPr/>
        </p:nvSpPr>
        <p:spPr>
          <a:xfrm>
            <a:off x="802640" y="4110442"/>
            <a:ext cx="53886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/>
              <a:t>自然语言的歧义</a:t>
            </a:r>
            <a:endParaRPr lang="en-US" altLang="zh-CN" sz="2800" dirty="0"/>
          </a:p>
          <a:p>
            <a:r>
              <a:rPr lang="zh-CN" altLang="en-US" sz="2800" dirty="0"/>
              <a:t>例：表述模糊易误解</a:t>
            </a:r>
            <a:endParaRPr lang="en-US" altLang="zh-CN" sz="400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9B785A1-3C6A-7C1F-BB13-C69B1FEAA063}"/>
              </a:ext>
            </a:extLst>
          </p:cNvPr>
          <p:cNvSpPr txBox="1"/>
          <p:nvPr/>
        </p:nvSpPr>
        <p:spPr>
          <a:xfrm>
            <a:off x="6896100" y="1954499"/>
            <a:ext cx="3969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形式化证明的优势：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A0AFAEF-8D0C-4DAF-B956-601CBAB7D519}"/>
              </a:ext>
            </a:extLst>
          </p:cNvPr>
          <p:cNvSpPr txBox="1"/>
          <p:nvPr/>
        </p:nvSpPr>
        <p:spPr>
          <a:xfrm>
            <a:off x="6820217" y="3286397"/>
            <a:ext cx="5182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/>
              <a:t>机器可检查</a:t>
            </a:r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2E29287-957F-1972-ABF1-7F4E84894F73}"/>
              </a:ext>
            </a:extLst>
          </p:cNvPr>
          <p:cNvSpPr txBox="1"/>
          <p:nvPr/>
        </p:nvSpPr>
        <p:spPr>
          <a:xfrm>
            <a:off x="6820217" y="4325885"/>
            <a:ext cx="3590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/>
              <a:t>绝对确定性</a:t>
            </a:r>
            <a:endParaRPr lang="en-US" altLang="zh-CN" sz="2800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6EE79AA-8BA3-25B2-8B8B-14C69E9A7FE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88162" y="369692"/>
            <a:ext cx="4712202" cy="140640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CA634A4A-E65D-02D2-9B3D-1EEB0A0CEF0B}"/>
              </a:ext>
            </a:extLst>
          </p:cNvPr>
          <p:cNvSpPr txBox="1"/>
          <p:nvPr/>
        </p:nvSpPr>
        <p:spPr>
          <a:xfrm>
            <a:off x="6096000" y="5525113"/>
            <a:ext cx="41295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传统证明到机器证明</a:t>
            </a:r>
            <a:endParaRPr lang="en-US" altLang="zh-CN" sz="2800" b="1" dirty="0"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r>
              <a:rPr lang="zh-CN" altLang="en-US" sz="2800" dirty="0"/>
              <a:t>如何实现？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97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28" grpId="0"/>
      <p:bldP spid="29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33-葛枫"/>
          <p:cNvPicPr>
            <a:picLocks noChangeAspect="1"/>
          </p:cNvPicPr>
          <p:nvPr/>
        </p:nvPicPr>
        <p:blipFill>
          <a:blip r:embed="rId15"/>
          <a:srcRect t="7893" b="7885"/>
          <a:stretch>
            <a:fillRect/>
          </a:stretch>
        </p:blipFill>
        <p:spPr>
          <a:xfrm>
            <a:off x="-20955" y="0"/>
            <a:ext cx="12212955" cy="6857365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-10795" y="635"/>
            <a:ext cx="12213590" cy="685673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/>
          <p:cNvSpPr/>
          <p:nvPr>
            <p:custDataLst>
              <p:tags r:id="rId3"/>
            </p:custDataLst>
          </p:nvPr>
        </p:nvSpPr>
        <p:spPr>
          <a:xfrm>
            <a:off x="-20320" y="2476500"/>
            <a:ext cx="12212320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/>
          <p:cNvSpPr/>
          <p:nvPr>
            <p:custDataLst>
              <p:tags r:id="rId4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2" name="图片 1" descr="底图-0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880870" y="3497263"/>
            <a:ext cx="5882005" cy="636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7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b&lt;&gt;0 -&gt; g</a:t>
            </a:r>
            <a:r>
              <a:rPr lang="en-US" altLang="zh-CN" sz="2400" b="1" strike="noStrik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cd(</a:t>
            </a:r>
            <a:r>
              <a:rPr lang="en-US" altLang="zh-CN" sz="2400" b="1" strike="noStrike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a,b</a:t>
            </a:r>
            <a:r>
              <a:rPr lang="en-US" altLang="zh-CN" sz="2400" b="1" strike="noStrik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)=</a:t>
            </a:r>
            <a:r>
              <a:rPr lang="en-US" altLang="zh-CN" sz="2400" b="1" strike="noStrike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gcd</a:t>
            </a:r>
            <a:r>
              <a:rPr lang="en-US" altLang="zh-CN" sz="2400" b="1" strike="noStrik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(</a:t>
            </a:r>
            <a:r>
              <a:rPr lang="en-US" altLang="zh-CN" sz="2400" b="1" strike="noStrike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b,a</a:t>
            </a:r>
            <a:r>
              <a:rPr lang="en-US" altLang="zh-CN" sz="2400" b="1" strike="noStrik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 mod b)</a:t>
            </a:r>
            <a:endParaRPr lang="zh-CN" sz="2400" b="1" strike="noStrike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  <p:cxnSp>
        <p:nvCxnSpPr>
          <p:cNvPr id="8" name="直接连接符 7"/>
          <p:cNvCxnSpPr/>
          <p:nvPr>
            <p:custDataLst>
              <p:tags r:id="rId7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>
            <p:custDataLst>
              <p:tags r:id="rId8"/>
            </p:custDataLst>
          </p:nvPr>
        </p:nvSpPr>
        <p:spPr>
          <a:xfrm>
            <a:off x="1880870" y="2702182"/>
            <a:ext cx="4215130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关键引理的形式化</a:t>
            </a:r>
          </a:p>
        </p:txBody>
      </p:sp>
      <p:sp>
        <p:nvSpPr>
          <p:cNvPr id="11" name="文本框 17"/>
          <p:cNvSpPr txBox="1"/>
          <p:nvPr>
            <p:custDataLst>
              <p:tags r:id="rId9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pic>
        <p:nvPicPr>
          <p:cNvPr id="3" name="图片 2" descr="33-葛枫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rcRect l="16666" r="16666"/>
          <a:stretch>
            <a:fillRect/>
          </a:stretch>
        </p:blipFill>
        <p:spPr>
          <a:xfrm>
            <a:off x="7300892" y="1631286"/>
            <a:ext cx="3600000" cy="3600000"/>
          </a:xfrm>
          <a:prstGeom prst="rect">
            <a:avLst/>
          </a:prstGeom>
        </p:spPr>
      </p:pic>
      <p:pic>
        <p:nvPicPr>
          <p:cNvPr id="7" name="图片 6" descr="校标、校名-透空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3" name="图片 12" descr="底图-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未标题-2_画板 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3CFF3-2983-E5BE-B66D-8CBD724CA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76E52052-33EC-BA5B-0033-BC0A20D372B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B0301DF7-B2D1-E45D-8EE1-25381E6F71D0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0F4C11DD-01FB-5375-A658-8C2580D73EE1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463D8DCC-54D9-D8B3-2089-774CF6D0C44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6850166-9110-5020-5610-7E5327FE011A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>
            <a:extLst>
              <a:ext uri="{FF2B5EF4-FFF2-40B4-BE49-F238E27FC236}">
                <a16:creationId xmlns:a16="http://schemas.microsoft.com/office/drawing/2014/main" id="{3BBC23C4-155A-E528-51B1-F10989129E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>
            <a:extLst>
              <a:ext uri="{FF2B5EF4-FFF2-40B4-BE49-F238E27FC236}">
                <a16:creationId xmlns:a16="http://schemas.microsoft.com/office/drawing/2014/main" id="{67F74DE0-3FDA-C456-2805-2687959E5F6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14D9F3E-2896-71DC-7F39-43804C03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9513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关键引理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——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b&lt;&gt;0 -&gt; 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gcd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(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a,b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)=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gcd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(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b,a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 mod b)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pPr fontAlgn="ctr"/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A94AD8DC-F959-FF5A-6EC9-7F613FA03E16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BEE9FF5C-AF71-2BAC-1DDD-190BD3E1003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>
              <a:extLst>
                <a:ext uri="{FF2B5EF4-FFF2-40B4-BE49-F238E27FC236}">
                  <a16:creationId xmlns:a16="http://schemas.microsoft.com/office/drawing/2014/main" id="{C3040E80-5429-3CF2-E2E6-328ACC573747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7B55A970-21A3-867D-F8B7-AEEF879C89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76742" y="1064260"/>
            <a:ext cx="10212648" cy="783510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D00DF798-60D0-E637-770B-8F9D3873B3E7}"/>
              </a:ext>
            </a:extLst>
          </p:cNvPr>
          <p:cNvSpPr txBox="1"/>
          <p:nvPr/>
        </p:nvSpPr>
        <p:spPr>
          <a:xfrm>
            <a:off x="377356" y="3429000"/>
            <a:ext cx="9099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accent2"/>
                </a:solidFill>
              </a:rPr>
              <a:t>Coq</a:t>
            </a:r>
            <a:r>
              <a:rPr lang="zh-CN" altLang="en-US" sz="2800" dirty="0">
                <a:solidFill>
                  <a:schemeClr val="accent2"/>
                </a:solidFill>
              </a:rPr>
              <a:t>代码：</a:t>
            </a:r>
            <a:r>
              <a:rPr lang="pt-BR" altLang="zh-CN" sz="2800" dirty="0">
                <a:solidFill>
                  <a:schemeClr val="accent2"/>
                </a:solidFill>
              </a:rPr>
              <a:t>intros a b Hb d [Hdiv1 [Hdiv2 Hmax]].</a:t>
            </a:r>
            <a:endParaRPr lang="zh-CN" altLang="en-US" sz="2800" dirty="0">
              <a:solidFill>
                <a:schemeClr val="accent2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3AA7731-97D5-C750-BA39-B27F2D7079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944" y="1913810"/>
            <a:ext cx="7414804" cy="130260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7894574-D2C2-A883-B73E-3E6EAFD273D6}"/>
              </a:ext>
            </a:extLst>
          </p:cNvPr>
          <p:cNvSpPr txBox="1"/>
          <p:nvPr/>
        </p:nvSpPr>
        <p:spPr>
          <a:xfrm>
            <a:off x="1769194" y="2303500"/>
            <a:ext cx="2190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逻辑语言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CEE12FE-773B-23B5-60B0-66C8825B2E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9944" y="4089622"/>
            <a:ext cx="8242216" cy="276837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700A9836-42BA-70D9-A024-49F21E07FFD7}"/>
              </a:ext>
            </a:extLst>
          </p:cNvPr>
          <p:cNvSpPr txBox="1"/>
          <p:nvPr/>
        </p:nvSpPr>
        <p:spPr>
          <a:xfrm>
            <a:off x="450466" y="5270520"/>
            <a:ext cx="3509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处理后的逻辑语言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F5BDF3D-26DA-E4FC-E870-C09E88519D8F}"/>
              </a:ext>
            </a:extLst>
          </p:cNvPr>
          <p:cNvSpPr txBox="1"/>
          <p:nvPr/>
        </p:nvSpPr>
        <p:spPr>
          <a:xfrm>
            <a:off x="7469422" y="5039687"/>
            <a:ext cx="272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←</a:t>
            </a:r>
            <a:r>
              <a:rPr lang="zh-CN" altLang="en-US" sz="2400" dirty="0"/>
              <a:t>条件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4F9248E-C1AF-6729-84A3-9462879635BF}"/>
              </a:ext>
            </a:extLst>
          </p:cNvPr>
          <p:cNvSpPr txBox="1"/>
          <p:nvPr/>
        </p:nvSpPr>
        <p:spPr>
          <a:xfrm>
            <a:off x="2644586" y="6351701"/>
            <a:ext cx="2630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结论→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923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F2D75-BACE-C77D-B5C1-20D332AB6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椭圆 58">
            <a:extLst>
              <a:ext uri="{FF2B5EF4-FFF2-40B4-BE49-F238E27FC236}">
                <a16:creationId xmlns:a16="http://schemas.microsoft.com/office/drawing/2014/main" id="{E5EFE43C-F11C-6838-E183-C9449E21CF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089691F-482F-34C0-98E6-41126D210581}"/>
              </a:ext>
            </a:extLst>
          </p:cNvPr>
          <p:cNvGrpSpPr/>
          <p:nvPr/>
        </p:nvGrpSpPr>
        <p:grpSpPr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>
              <a:extLst>
                <a:ext uri="{FF2B5EF4-FFF2-40B4-BE49-F238E27FC236}">
                  <a16:creationId xmlns:a16="http://schemas.microsoft.com/office/drawing/2014/main" id="{670A3193-382F-1693-1336-2F5F0419F45D}"/>
                </a:ext>
              </a:extLst>
            </p:cNvPr>
            <p:cNvSpPr/>
            <p:nvPr/>
          </p:nvSpPr>
          <p:spPr>
            <a:xfrm rot="16200000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B65A67CD-B84A-F2CF-F2FC-3F885B34935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20760000">
              <a:off x="6121" y="1913"/>
              <a:ext cx="2130" cy="1064"/>
            </a:xfrm>
            <a:prstGeom prst="parallelogram">
              <a:avLst/>
            </a:prstGeom>
            <a:gradFill>
              <a:gsLst>
                <a:gs pos="100000">
                  <a:srgbClr val="515983"/>
                </a:gs>
                <a:gs pos="0">
                  <a:srgbClr val="515983">
                    <a:alpha val="5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3DF43A1-E79B-D81E-B77B-B5EE99760AC8}"/>
                </a:ext>
              </a:extLst>
            </p:cNvPr>
            <p:cNvSpPr/>
            <p:nvPr/>
          </p:nvSpPr>
          <p:spPr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100000">
                  <a:srgbClr val="5F85C3"/>
                </a:gs>
                <a:gs pos="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9" name="图片 38" descr="建筑-10">
            <a:extLst>
              <a:ext uri="{FF2B5EF4-FFF2-40B4-BE49-F238E27FC236}">
                <a16:creationId xmlns:a16="http://schemas.microsoft.com/office/drawing/2014/main" id="{913F3A4B-0942-A5D4-E19B-593236F3B8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alphaModFix amt="54000"/>
          </a:blip>
          <a:stretch>
            <a:fillRect/>
          </a:stretch>
        </p:blipFill>
        <p:spPr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" name="文本框 17">
            <a:extLst>
              <a:ext uri="{FF2B5EF4-FFF2-40B4-BE49-F238E27FC236}">
                <a16:creationId xmlns:a16="http://schemas.microsoft.com/office/drawing/2014/main" id="{3D259433-9BBE-3E74-F5AA-4EA7F83CCFC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02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1BB886-61C4-1E1A-5668-DC8D5D6A87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30350" y="317500"/>
            <a:ext cx="9513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关键引理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——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b&lt;&gt;0 -&gt; 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gcd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(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a,b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)=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gcd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(</a:t>
            </a:r>
            <a:r>
              <a:rPr lang="en-US" altLang="zh-CN" sz="2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b,a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 mod b)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  <a:p>
            <a:pPr fontAlgn="ctr"/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418C5764-3C91-4F0A-85A5-6A0CEF74DC0D}"/>
              </a:ext>
            </a:extLst>
          </p:cNvPr>
          <p:cNvGrpSpPr/>
          <p:nvPr/>
        </p:nvGrpSpPr>
        <p:grpSpPr>
          <a:xfrm>
            <a:off x="11046460" y="5646420"/>
            <a:ext cx="1438142" cy="1438142"/>
            <a:chOff x="16961" y="8142"/>
            <a:chExt cx="2865" cy="286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B173426D-2533-F3EC-06D9-6C16C19BAA6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endParaRPr>
            </a:p>
          </p:txBody>
        </p:sp>
        <p:pic>
          <p:nvPicPr>
            <p:cNvPr id="31" name="图片 30" descr="建筑-14">
              <a:extLst>
                <a:ext uri="{FF2B5EF4-FFF2-40B4-BE49-F238E27FC236}">
                  <a16:creationId xmlns:a16="http://schemas.microsoft.com/office/drawing/2014/main" id="{B0CF1BDB-1AD7-69DE-81CB-B979873E9688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9CF10B95-CC8A-390B-63D5-FC6FF1BD0F9A}"/>
              </a:ext>
            </a:extLst>
          </p:cNvPr>
          <p:cNvSpPr txBox="1"/>
          <p:nvPr/>
        </p:nvSpPr>
        <p:spPr>
          <a:xfrm>
            <a:off x="2120246" y="3830287"/>
            <a:ext cx="3835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2800" dirty="0">
                <a:solidFill>
                  <a:schemeClr val="accent2"/>
                </a:solidFill>
              </a:rPr>
              <a:t>rewrite Nat.mul_assoc.</a:t>
            </a:r>
            <a:endParaRPr lang="zh-CN" altLang="en-US" sz="2800" dirty="0">
              <a:solidFill>
                <a:schemeClr val="accent2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1378F23-EB1B-B8F8-E6A9-7839A32284F4}"/>
              </a:ext>
            </a:extLst>
          </p:cNvPr>
          <p:cNvSpPr txBox="1"/>
          <p:nvPr/>
        </p:nvSpPr>
        <p:spPr>
          <a:xfrm>
            <a:off x="909917" y="1843241"/>
            <a:ext cx="1322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条件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08D749C-6CFD-808C-220C-0E9F8BAC3C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89527" y="969010"/>
            <a:ext cx="8768345" cy="225503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AA31229-9020-9D29-BA4D-93E0397371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85483" y="3440454"/>
            <a:ext cx="5077790" cy="497536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6A91C1A4-7A7A-8A77-E721-9478359BB1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85483" y="4192776"/>
            <a:ext cx="5077790" cy="464432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0D2C6C52-CBD6-1455-FD38-928014F9E2B0}"/>
              </a:ext>
            </a:extLst>
          </p:cNvPr>
          <p:cNvSpPr txBox="1"/>
          <p:nvPr/>
        </p:nvSpPr>
        <p:spPr>
          <a:xfrm>
            <a:off x="2131959" y="4585398"/>
            <a:ext cx="4040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zh-CN" sz="2800" dirty="0">
                <a:solidFill>
                  <a:schemeClr val="accent2"/>
                </a:solidFill>
              </a:rPr>
              <a:t>rewrite &lt;- Hk2, &lt;- Hk1.</a:t>
            </a:r>
            <a:endParaRPr lang="zh-CN" altLang="en-US" sz="2800" dirty="0">
              <a:solidFill>
                <a:schemeClr val="accent2"/>
              </a:solidFill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24AC8CE4-D5D3-C02B-AC2A-239AE74FF70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85483" y="4906859"/>
            <a:ext cx="4727499" cy="512813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4BC66198-C1D7-7A05-D997-77FFC0E521B4}"/>
              </a:ext>
            </a:extLst>
          </p:cNvPr>
          <p:cNvSpPr txBox="1"/>
          <p:nvPr/>
        </p:nvSpPr>
        <p:spPr>
          <a:xfrm>
            <a:off x="578485" y="5310376"/>
            <a:ext cx="6424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chemeClr val="accent2"/>
                </a:solidFill>
              </a:rPr>
              <a:t>rewrite &lt;- (Nat.div_mod a b </a:t>
            </a:r>
            <a:r>
              <a:rPr lang="zh-CN" altLang="en-US" sz="2800" dirty="0">
                <a:solidFill>
                  <a:srgbClr val="FF0000"/>
                </a:solidFill>
              </a:rPr>
              <a:t>Hb</a:t>
            </a:r>
            <a:r>
              <a:rPr lang="zh-CN" altLang="en-US" sz="2800" dirty="0">
                <a:solidFill>
                  <a:schemeClr val="accent2"/>
                </a:solidFill>
              </a:rPr>
              <a:t>).</a:t>
            </a: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6219D98C-0E02-8054-9EEE-1639D232A0C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85483" y="5635208"/>
            <a:ext cx="1117864" cy="421224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22ED610C-79D0-7B73-EF27-A2F8F561B3E6}"/>
              </a:ext>
            </a:extLst>
          </p:cNvPr>
          <p:cNvSpPr txBox="1"/>
          <p:nvPr/>
        </p:nvSpPr>
        <p:spPr>
          <a:xfrm>
            <a:off x="4115518" y="5927222"/>
            <a:ext cx="2704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B0F0"/>
                </a:solidFill>
              </a:rPr>
              <a:t>reflexivity.</a:t>
            </a:r>
            <a:endParaRPr lang="zh-CN" altLang="en-US" sz="2800" dirty="0">
              <a:solidFill>
                <a:srgbClr val="00B0F0"/>
              </a:solidFill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72C083F2-934E-019E-7419-9C2B2C46E37B}"/>
              </a:ext>
            </a:extLst>
          </p:cNvPr>
          <p:cNvSpPr txBox="1"/>
          <p:nvPr/>
        </p:nvSpPr>
        <p:spPr>
          <a:xfrm>
            <a:off x="5885483" y="6086158"/>
            <a:ext cx="5613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This </a:t>
            </a:r>
            <a:r>
              <a:rPr lang="en-US" altLang="zh-CN" sz="2400" dirty="0" err="1"/>
              <a:t>subproof</a:t>
            </a:r>
            <a:r>
              <a:rPr lang="en-US" altLang="zh-CN" sz="2400" dirty="0"/>
              <a:t> is complete, but there are some unfocused goals.</a:t>
            </a:r>
            <a:endParaRPr lang="zh-CN" altLang="en-US" sz="24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1604396-CB8B-24E4-E930-2AA6427B9DDE}"/>
              </a:ext>
            </a:extLst>
          </p:cNvPr>
          <p:cNvSpPr txBox="1"/>
          <p:nvPr/>
        </p:nvSpPr>
        <p:spPr>
          <a:xfrm>
            <a:off x="238760" y="4308722"/>
            <a:ext cx="1771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Coq</a:t>
            </a:r>
            <a:r>
              <a:rPr lang="zh-CN" altLang="en-US" sz="2800" dirty="0"/>
              <a:t>代码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9832A01-0226-4F64-FD87-BAD56F6F4B04}"/>
              </a:ext>
            </a:extLst>
          </p:cNvPr>
          <p:cNvSpPr txBox="1"/>
          <p:nvPr/>
        </p:nvSpPr>
        <p:spPr>
          <a:xfrm>
            <a:off x="8115300" y="5571986"/>
            <a:ext cx="2076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逻辑语言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725F1F4-BF98-95EA-F153-3F950AC081B9}"/>
              </a:ext>
            </a:extLst>
          </p:cNvPr>
          <p:cNvSpPr txBox="1"/>
          <p:nvPr/>
        </p:nvSpPr>
        <p:spPr>
          <a:xfrm>
            <a:off x="4251852" y="1190407"/>
            <a:ext cx="262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←b</a:t>
            </a:r>
            <a:r>
              <a:rPr lang="zh-CN" altLang="en-US" sz="2400" dirty="0"/>
              <a:t>不等于</a:t>
            </a:r>
            <a:r>
              <a:rPr lang="en-US" altLang="zh-CN" sz="2400" dirty="0"/>
              <a:t>0</a:t>
            </a:r>
            <a:endParaRPr lang="zh-CN" alt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663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27F29-F251-42E1-D675-C772C0FB7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7E3E0359-598F-E5A1-6F38-6693B8660FC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rcRect t="12678"/>
          <a:stretch>
            <a:fillRect/>
          </a:stretch>
        </p:blipFill>
        <p:spPr>
          <a:xfrm>
            <a:off x="635" y="0"/>
            <a:ext cx="1220216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8CCA196-4E81-8DA3-0DD2-C8F4A83574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-10795" y="-635"/>
            <a:ext cx="12213590" cy="685800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9" name="单圆角矩形 8">
            <a:extLst>
              <a:ext uri="{FF2B5EF4-FFF2-40B4-BE49-F238E27FC236}">
                <a16:creationId xmlns:a16="http://schemas.microsoft.com/office/drawing/2014/main" id="{66813917-3D4A-710B-AE3E-30166C5900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sp>
        <p:nvSpPr>
          <p:cNvPr id="5" name="单圆角矩形 4">
            <a:extLst>
              <a:ext uri="{FF2B5EF4-FFF2-40B4-BE49-F238E27FC236}">
                <a16:creationId xmlns:a16="http://schemas.microsoft.com/office/drawing/2014/main" id="{93DAD2F8-41F3-CA52-1BC2-E3761BCC905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思源黑体 CN Normal" panose="020B0400000000000000" charset="-122"/>
            </a:endParaRPr>
          </a:p>
        </p:txBody>
      </p:sp>
      <p:pic>
        <p:nvPicPr>
          <p:cNvPr id="3" name="图片 2" descr="底图-04">
            <a:extLst>
              <a:ext uri="{FF2B5EF4-FFF2-40B4-BE49-F238E27FC236}">
                <a16:creationId xmlns:a16="http://schemas.microsoft.com/office/drawing/2014/main" id="{98E504C3-7240-700D-E25C-85F8EBEE3D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rcRect r="4676"/>
          <a:stretch>
            <a:fillRect/>
          </a:stretch>
        </p:blipFill>
        <p:spPr>
          <a:xfrm>
            <a:off x="356235" y="2873375"/>
            <a:ext cx="6939280" cy="1645920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56BF8909-0529-FCD8-F76C-8BA0CF8123A3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7">
            <a:extLst>
              <a:ext uri="{FF2B5EF4-FFF2-40B4-BE49-F238E27FC236}">
                <a16:creationId xmlns:a16="http://schemas.microsoft.com/office/drawing/2014/main" id="{9EF8813D-96D8-35FD-5D67-445F4EA1DDC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en-US" altLang="zh-CN" sz="8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03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E04D874-D2DF-8A3F-AEC9-1AFA5C9FF30F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rcRect l="17818" r="17818"/>
          <a:stretch>
            <a:fillRect/>
          </a:stretch>
        </p:blipFill>
        <p:spPr>
          <a:xfrm>
            <a:off x="7300848" y="1697924"/>
            <a:ext cx="3600000" cy="3600000"/>
          </a:xfrm>
          <a:prstGeom prst="rect">
            <a:avLst/>
          </a:prstGeom>
        </p:spPr>
      </p:pic>
      <p:pic>
        <p:nvPicPr>
          <p:cNvPr id="14" name="图片 13" descr="校标、校名-透空2">
            <a:extLst>
              <a:ext uri="{FF2B5EF4-FFF2-40B4-BE49-F238E27FC236}">
                <a16:creationId xmlns:a16="http://schemas.microsoft.com/office/drawing/2014/main" id="{06BFFFCD-F6E5-6D1B-2BB2-86D49F34C97A}"/>
              </a:ext>
            </a:extLst>
          </p:cNvPr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5" name="图片 14" descr="底图-11">
            <a:extLst>
              <a:ext uri="{FF2B5EF4-FFF2-40B4-BE49-F238E27FC236}">
                <a16:creationId xmlns:a16="http://schemas.microsoft.com/office/drawing/2014/main" id="{543C53D4-B8DD-79B7-C56E-88FEF17DD559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未标题-2_画板 1">
            <a:extLst>
              <a:ext uri="{FF2B5EF4-FFF2-40B4-BE49-F238E27FC236}">
                <a16:creationId xmlns:a16="http://schemas.microsoft.com/office/drawing/2014/main" id="{1FF19896-E154-FCC0-14B4-8A258D13466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17">
            <a:extLst>
              <a:ext uri="{FF2B5EF4-FFF2-40B4-BE49-F238E27FC236}">
                <a16:creationId xmlns:a16="http://schemas.microsoft.com/office/drawing/2014/main" id="{3D98B644-3ECD-B2E6-014E-2ED276826215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880870" y="2702182"/>
            <a:ext cx="3214688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font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归纳证明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D3C499E-C10A-FE2C-B514-A8FB11504D3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880870" y="3497263"/>
            <a:ext cx="5882005" cy="636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  <a:sym typeface="+mn-ea"/>
              </a:rPr>
              <a:t>functional induction</a:t>
            </a:r>
            <a:endParaRPr lang="zh-CN" sz="2400" b="1" strike="noStrike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48203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TU2ZDc0ZjNmMzdmMDBlNmUzZGQ5ODRkNDBiMjE1YzkifQ=="/>
  <p:tag name="KSO_WPP_MARK_KEY" val="3af471a3-1903-4892-9bf8-0083f46c5fa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535.433070866142,&quot;width&quot;:4634.511811023622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1.0"/>
  <p:tag name="KSO_WM_UNIT_TYPE" val="i"/>
  <p:tag name="KSO_WM_UNIT_INDEX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897_4*a*1"/>
  <p:tag name="KSO_WM_TEMPLATE_CATEGORY" val="custom"/>
  <p:tag name="KSO_WM_TEMPLATE_INDEX" val="20230897"/>
  <p:tag name="KSO_WM_UNIT_LAYERLEVEL" val="1"/>
  <p:tag name="KSO_WM_TAG_VERSION" val="1.0"/>
  <p:tag name="KSO_WM_BEAUTIFY_FLAG" val="#wm#"/>
  <p:tag name="KSO_WM_DIAGRAM_GROUP_CODE" val="l1-1"/>
  <p:tag name="KSO_WM_UNIT_PRESET_TEXT" val="目录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.05"/>
  <p:tag name="KSO_WM_UNIT_TEXT_FILL_FORE_SCHEMECOLOR_INDEX" val="13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54,&quot;width&quot;:19200}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669.291338582677,&quot;width&quot;:5669.291338582677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t"/>
  <p:tag name="KSO_WM_UNIT_INDEX" val="1_1"/>
  <p:tag name="KSO_WM_UNIT_ID" val="diagram20201436_1*r_t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PRESET_TEXT" val="单击此处添加标题"/>
  <p:tag name="KSO_WM_UNIT_TEXT_FILL_FORE_SCHEMECOLOR_INDEX" val="14"/>
  <p:tag name="KSO_WM_UNIT_TEXT_FILL_TYPE" val="1"/>
  <p:tag name="KSO_WM_UNIT_USESOURCEFORMAT_APPLY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80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v"/>
  <p:tag name="KSO_WM_UNIT_INDEX" val="1_1"/>
  <p:tag name="KSO_WM_UNIT_ID" val="diagram20201436_1*r_v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PRESET_TEXT" val="单击此处添加文本具体内容，简明扼要的阐述您的观点。根据需要可酌情增减文字，以便观者准确的理解您传达的思想。"/>
  <p:tag name="KSO_WM_UNIT_TEXT_FILL_FORE_SCHEMECOLOR_INDEX" val="14"/>
  <p:tag name="KSO_WM_UNIT_TEXT_FILL_TYPE" val="1"/>
  <p:tag name="KSO_WM_UNIT_USESOURCEFORMAT_APPLY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69*169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x"/>
  <p:tag name="KSO_WM_UNIT_INDEX" val="1_1"/>
  <p:tag name="KSO_WM_UNIT_ID" val="diagram20201436_1*r_x*1_1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14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69*169"/>
  <p:tag name="KSO_WM_UNIT_HIGHLIGHT" val="0"/>
  <p:tag name="KSO_WM_UNIT_COMPATIBLE" val="0"/>
  <p:tag name="KSO_WM_UNIT_DIAGRAM_ISNUMVISUAL" val="0"/>
  <p:tag name="KSO_WM_UNIT_DIAGRAM_ISREFERUNIT" val="0"/>
  <p:tag name="KSO_WM_DIAGRAM_GROUP_CODE" val="r1-1"/>
  <p:tag name="KSO_WM_UNIT_TYPE" val="r_x"/>
  <p:tag name="KSO_WM_UNIT_INDEX" val="1_2"/>
  <p:tag name="KSO_WM_UNIT_ID" val="diagram20201436_1*r_x*1_2"/>
  <p:tag name="KSO_WM_TEMPLATE_CATEGORY" val="diagram"/>
  <p:tag name="KSO_WM_TEMPLATE_INDEX" val="20201436"/>
  <p:tag name="KSO_WM_UNIT_LAYERLEVEL" val="1_1"/>
  <p:tag name="KSO_WM_TAG_VERSION" val="1.0"/>
  <p:tag name="KSO_WM_BEAUTIFY_FLAG" val=""/>
  <p:tag name="KSO_WM_UNIT_DIAGRAM_CONTRAST_TITLE_CNT" val="2"/>
  <p:tag name="KSO_WM_UNIT_DIAGRAM_DIMENSION_TITLE_CNT" val="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.05"/>
  <p:tag name="KSO_WM_UNIT_TEXT_FILL_FORE_SCHEMECOLOR_INDEX" val="13"/>
  <p:tag name="KSO_WM_UNIT_TEXT_FILL_TYPE" val="1"/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535.433070866142,&quot;width&quot;:4634.511811023622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.05"/>
  <p:tag name="KSO_WM_UNIT_TEXT_FILL_FORE_SCHEMECOLOR_INDEX" val="13"/>
  <p:tag name="KSO_WM_UNIT_TEXT_FILL_TYPE" val="1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5"/>
  <p:tag name="KSO_WM_UNIT_FILL_TYPE" val="1"/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8"/>
  <p:tag name="KSO_WM_UNIT_FILL_TYPE" val="1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FILL_FORE_SCHEMECOLOR_INDEX_BRIGHTNESS" val="0"/>
  <p:tag name="KSO_WM_UNIT_FILL_FORE_SCHEMECOLOR_INDEX" val="9"/>
  <p:tag name="KSO_WM_UNIT_FILL_TYPE" val="1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.05"/>
  <p:tag name="KSO_WM_UNIT_TEXT_FILL_FORE_SCHEMECOLOR_INDEX" val="13"/>
  <p:tag name="KSO_WM_UNIT_TEXT_FILL_TYPE" val="1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5"/>
  <p:tag name="KSO_WM_UNIT_TEXT_FILL_TYPE" val="1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3*b*1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089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1.0"/>
  <p:tag name="KSO_WM_BEAUTIFY_FLAG" val="#wm#"/>
  <p:tag name="KSO_WM_TEMPLATE_CATEGORY" val="custom"/>
  <p:tag name="KSO_WM_TEMPLATE_INDEX" val="20230897"/>
  <p:tag name="KSO_WM_SLIDE_TYPE" val="contents"/>
  <p:tag name="KSO_WM_SLIDE_SUBTYPE" val="diag"/>
  <p:tag name="KSO_WM_SLIDE_LAYOUT" val="a_b_l"/>
  <p:tag name="KSO_WM_SLIDE_LAYOUT_CNT" val="1_1_1"/>
  <p:tag name="KSO_WM_SPECIAL_SOURCE" val="bdnull"/>
  <p:tag name="KSO_WM_DIAGRAM_GROUP_CODE" val="l1-1"/>
  <p:tag name="KSO_WM_SLIDE_DIAGTYPE" val="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897_4*b*1"/>
  <p:tag name="KSO_WM_TEMPLATE_CATEGORY" val="custom"/>
  <p:tag name="KSO_WM_TEMPLATE_INDEX" val="20230897"/>
  <p:tag name="KSO_WM_UNIT_LAYERLEVEL" val="1"/>
  <p:tag name="KSO_WM_TAG_VERSION" val="1.0"/>
  <p:tag name="KSO_WM_BEAUTIFY_FLAG" val="#wm#"/>
  <p:tag name="KSO_WM_DIAGRAM_GROUP_CODE" val="l1-1"/>
  <p:tag name="KSO_WM_UNIT_PRESET_TEXT" val="CONTENT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1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1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2"/>
  <p:tag name="KSO_WM_UNIT_ID" val="custom20230897_4*l_h_i*1_1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1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4535.433070866142,&quot;width&quot;:4634.511811023622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1_1"/>
  <p:tag name="KSO_WM_DIAGRAM_VERSION" val="3"/>
  <p:tag name="KSO_WM_UNIT_VALUE" val="34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2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2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2"/>
  <p:tag name="KSO_WM_UNIT_ID" val="custom20230897_4*l_h_i*1_2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2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2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2_1"/>
  <p:tag name="KSO_WM_DIAGRAM_VERSION" val="3"/>
  <p:tag name="KSO_WM_UNIT_VALUE" val="34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3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3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2"/>
  <p:tag name="KSO_WM_UNIT_ID" val="custom20230897_4*l_h_i*1_3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3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3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3_1"/>
  <p:tag name="KSO_WM_DIAGRAM_VERSION" val="3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0897_4*l_h_i*1_4_1"/>
  <p:tag name="KSO_WM_TEMPLATE_CATEGORY" val="custom"/>
  <p:tag name="KSO_WM_TEMPLATE_INDEX" val="20230897"/>
  <p:tag name="KSO_WM_UNIT_LAYERLEVEL" val="1_1_1"/>
  <p:tag name="KSO_WM_TAG_VERSION" val="1.0"/>
  <p:tag name="KSO_WM_DIAGRAM_GROUP_CODE" val="l1-1"/>
  <p:tag name="KSO_WM_UNIT_TYPE" val="l_h_i"/>
  <p:tag name="KSO_WM_UNIT_INDEX" val="1_4_1"/>
  <p:tag name="KSO_WM_DIAGRAM_VERSION" val="3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gradient&quot;:[{&quot;brightness&quot;:0,&quot;colorType&quot;:1,&quot;foreColorIndex&quot;:5,&quot;pos&quot;:0,&quot;transparency&quot;:0.8999999761581421},{&quot;brightness&quot;:0,&quot;colorType&quot;:1,&quot;foreColorIndex&quot;:5,&quot;pos&quot;:0.800000011920929,&quot;transparency&quot;:1}],&quot;type&quot;:3},&quot;glow&quot;:{&quot;colorType&quot;:0},&quot;line&quot;:{&quot;gradient&quot;:[{&quot;brightness&quot;:0,&quot;colorType&quot;:1,&quot;foreColorIndex&quot;:5,&quot;pos&quot;:0,&quot;transparency&quot;:0.3499999940395355},{&quot;brightness&quot;:0,&quot;colorType&quot;:1,&quot;foreColorIndex&quot;:5,&quot;pos&quot;:0.800000011920929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2"/>
  <p:tag name="KSO_WM_UNIT_ID" val="custom20230897_4*l_h_i*1_4_2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DIAGRAM_VERSION" val="3"/>
  <p:tag name="KSO_WM_UNIT_PRESET_TEXT" val="04.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4_1"/>
  <p:tag name="KSO_WM_TEMPLATE_CATEGORY" val="custom"/>
  <p:tag name="KSO_WM_TEMPLATE_INDEX" val="20230897"/>
  <p:tag name="KSO_WM_UNIT_LAYERLEVEL" val="1_1_1"/>
  <p:tag name="KSO_WM_TAG_VERSION" val="1.0"/>
  <p:tag name="KSO_WM_BEAUTIFY_FLAG" val="#wm#"/>
  <p:tag name="KSO_WM_DIAGRAM_GROUP_CODE" val="l1-1"/>
  <p:tag name="KSO_WM_UNIT_TYPE" val="l_h_a"/>
  <p:tag name="KSO_WM_UNIT_ID" val="custom20230897_4*l_h_a*1_4_1"/>
  <p:tag name="KSO_WM_DIAGRAM_VERSION" val="3"/>
  <p:tag name="KSO_WM_UNIT_PRESET_TEXT" val="单击添加目录标题"/>
  <p:tag name="KSO_WM_DIAGRAM_MAX_ITEMCNT" val="6"/>
  <p:tag name="KSO_WM_DIAGRAM_MIN_ITEMCNT" val="2"/>
  <p:tag name="KSO_WM_DIAGRAM_VIRTUALLY_FRAME" val="{&quot;height&quot;:468.25000000000006,&quot;width&quot;:425.1999999999999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728</Words>
  <Application>Microsoft Office PowerPoint</Application>
  <PresentationFormat>宽屏</PresentationFormat>
  <Paragraphs>125</Paragraphs>
  <Slides>17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quote-cjk-patch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梓轩 冯</cp:lastModifiedBy>
  <cp:revision>176</cp:revision>
  <dcterms:created xsi:type="dcterms:W3CDTF">2019-06-19T02:08:00Z</dcterms:created>
  <dcterms:modified xsi:type="dcterms:W3CDTF">2025-11-21T11:45:56Z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2052-12.1.0.15990</vt:lpwstr>
  </property>
  <property fmtid="{D5CDD505-2E9C-101B-9397-08002B2CF9AE}" pid="3" name="ICV">
    <vt:lpwstr>F2B3D51F99CC4BF790852F9914527691_13</vt:lpwstr>
  </property>
</Properties>
</file>