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3.svg" ContentType="image/svg+xml"/>
  <Override PartName="/ppt/media/image25.svg" ContentType="image/svg+xml"/>
  <Override PartName="/ppt/media/image29.svg" ContentType="image/svg+xml"/>
  <Override PartName="/ppt/media/image43.svg" ContentType="image/svg+xml"/>
  <Override PartName="/ppt/media/image4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0" r:id="rId5"/>
    <p:sldId id="261" r:id="rId6"/>
    <p:sldId id="265" r:id="rId7"/>
    <p:sldId id="266" r:id="rId8"/>
    <p:sldId id="267" r:id="rId9"/>
    <p:sldId id="271" r:id="rId10"/>
    <p:sldId id="277" r:id="rId11"/>
    <p:sldId id="276" r:id="rId12"/>
    <p:sldId id="286" r:id="rId13"/>
    <p:sldId id="284" r:id="rId14"/>
    <p:sldId id="287" r:id="rId15"/>
    <p:sldId id="285" r:id="rId16"/>
    <p:sldId id="288" r:id="rId17"/>
    <p:sldId id="281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pos="38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6"/>
        <p:guide pos="3812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8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141275" name="页眉占位符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1923844785" name="日期占位符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2A48B96-639E-45A3-A0BA-2464DFDB1FAA}" type="datetimeFigureOut">
              <a:rPr lang="zh-CN" altLang="en-US"/>
            </a:fld>
            <a:endParaRPr lang="zh-CN"/>
          </a:p>
        </p:txBody>
      </p:sp>
      <p:sp>
        <p:nvSpPr>
          <p:cNvPr id="1629753152" name="幻灯片图像占位符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zh-CN"/>
          </a:p>
        </p:txBody>
      </p:sp>
      <p:sp>
        <p:nvSpPr>
          <p:cNvPr id="1665785501" name="备注占位符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1970680826" name="页脚占位符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1349396400" name="灯片编号占位符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6837353-30EB-4A48-80EB-173D804AEFBD}" type="slidenum">
              <a:rPr lang="zh-CN"/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08F4EFB-79D3-802D-C080-358A533BC7D6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B58A6BC-41F4-BB73-881C-AB0B0B8425B1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CDC462-3BAA-5B5A-DA4D-343D174C7C5E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B58A6BC-41F4-BB73-881C-AB0B0B8425B1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CDC462-3BAA-5B5A-DA4D-343D174C7C5E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3757B21-0B22-DD34-9E6E-EF1C47654A61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0886694" name="幻灯片图像占位符 1"/>
          <p:cNvSpPr>
            <a:spLocks noGrp="1"/>
          </p:cNvSpPr>
          <p:nvPr>
            <p:ph type="sldImg" idx="2"/>
          </p:nvPr>
        </p:nvSpPr>
        <p:spPr bwMode="auto"/>
      </p:sp>
      <p:sp>
        <p:nvSpPr>
          <p:cNvPr id="1038072751" name="文本占位符 2"/>
          <p:cNvSpPr>
            <a:spLocks noGrp="1"/>
          </p:cNvSpPr>
          <p:nvPr>
            <p:ph type="body" idx="3"/>
          </p:nvPr>
        </p:nvSpPr>
        <p:spPr bwMode="auto"/>
        <p:txBody>
          <a:bodyPr/>
          <a:p>
            <a:pPr>
              <a:defRPr/>
            </a:pPr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8638164" name="幻灯片图像占位符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9528968" name="备注占位符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333121447" name="灯片编号占位符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85D0DACE-38E0-42D2-9336-2B707D34BC6D}" type="slidenum">
              <a:rPr lang="zh-CN"/>
            </a:fld>
            <a:endParaRPr 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CDC462-3BAA-5B5A-DA4D-343D174C7C5E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519D735-9BB5-8539-8D4D-0DCCF07908C3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5C7B31-8738-15A9-8090-C6524F56850D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00E7D0A-8567-328D-B608-3C3E87F10BC4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3A113EA-D9F5-F940-68B7-E103E3CCA672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B58A6BC-41F4-BB73-881C-AB0B0B8425B1}" type="slidenum">
              <a:rPr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FA504B7-84B9-6044-939F-6236429E641B}" type="slidenum">
              <a:rPr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标题幻灯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47563524" name="图片 4" descr="底图-11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 bwMode="auto"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843227270" name="图片 5" descr="建筑-14"/>
          <p:cNvPicPr>
            <a:picLocks noChangeAspect="1"/>
          </p:cNvPicPr>
          <p:nvPr userDrawn="1"/>
        </p:nvPicPr>
        <p:blipFill rotWithShape="1">
          <a:blip r:embed="rId3">
            <a:alphaModFix amt="10000"/>
          </a:blip>
          <a:stretch>
            <a:fillRect/>
          </a:stretch>
        </p:blipFill>
        <p:spPr bwMode="auto"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1630664968" name="图片 6" descr="建筑_画板 1 副本 2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-2262505" y="3307080"/>
            <a:ext cx="6789600" cy="3120355"/>
          </a:xfrm>
          <a:prstGeom prst="rect">
            <a:avLst/>
          </a:prstGeom>
        </p:spPr>
      </p:pic>
      <p:pic>
        <p:nvPicPr>
          <p:cNvPr id="2023161877" name="图片 7" descr="建筑_画板 1 副本 6"/>
          <p:cNvPicPr>
            <a:picLocks noChangeAspect="1"/>
          </p:cNvPicPr>
          <p:nvPr userDrawn="1"/>
        </p:nvPicPr>
        <p:blipFill rotWithShape="1">
          <a:blip r:embed="rId5">
            <a:alphaModFix amt="90000"/>
          </a:blip>
          <a:stretch>
            <a:fillRect/>
          </a:stretch>
        </p:blipFill>
        <p:spPr bwMode="auto">
          <a:xfrm>
            <a:off x="4217670" y="3754755"/>
            <a:ext cx="7974000" cy="26725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PhAnim="0" userDrawn="1">
  <p:cSld name="图片与标题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3396660" name="图片占位符 2"/>
          <p:cNvSpPr>
            <a:spLocks noGrp="1"/>
          </p:cNvSpPr>
          <p:nvPr>
            <p:ph type="pic" idx="1"/>
          </p:nvPr>
        </p:nvSpPr>
        <p:spPr bwMode="auto"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>
              <a:defRPr/>
            </a:pPr>
            <a:endParaRPr lang="zh-CN"/>
          </a:p>
        </p:txBody>
      </p:sp>
      <p:sp>
        <p:nvSpPr>
          <p:cNvPr id="586252898" name="文本占位符 3"/>
          <p:cNvSpPr>
            <a:spLocks noGrp="1"/>
          </p:cNvSpPr>
          <p:nvPr>
            <p:ph type="body" sz="half" idx="2"/>
          </p:nvPr>
        </p:nvSpPr>
        <p:spPr bwMode="auto"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  <p:sp>
        <p:nvSpPr>
          <p:cNvPr id="2018705226" name="日期占位符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EFD9D74-47D9-4702-A33C-335B63B48DBF}" type="datetimeFigureOut">
              <a:rPr lang="zh-CN" altLang="en-US"/>
            </a:fld>
            <a:endParaRPr lang="zh-CN"/>
          </a:p>
        </p:txBody>
      </p:sp>
      <p:sp>
        <p:nvSpPr>
          <p:cNvPr id="71646271" name="页脚占位符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246222070" name="灯片编号占位符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ABC47A4-756D-490B-A52F-7D9E2C9FC05F}" type="slidenum">
              <a:rPr lang="zh-CN"/>
            </a:fld>
            <a:endParaRPr lang="zh-CN"/>
          </a:p>
        </p:txBody>
      </p:sp>
      <p:sp>
        <p:nvSpPr>
          <p:cNvPr id="649123131" name="标题 8"/>
          <p:cNvSpPr>
            <a:spLocks noGrp="1"/>
          </p:cNvSpPr>
          <p:nvPr>
            <p:ph type="title"/>
          </p:nvPr>
        </p:nvSpPr>
        <p:spPr bwMode="auto"/>
        <p:txBody>
          <a:bodyPr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PhAnim="0" userDrawn="1">
  <p:cSld name="竖排标题与文本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6396793" name="竖排标题 1"/>
          <p:cNvSpPr>
            <a:spLocks noGrp="1"/>
          </p:cNvSpPr>
          <p:nvPr>
            <p:ph type="title" orient="vert" hasCustomPrompt="1"/>
          </p:nvPr>
        </p:nvSpPr>
        <p:spPr bwMode="auto"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>
              <a:defRPr/>
            </a:pPr>
            <a:r>
              <a:rPr lang="zh-CN"/>
              <a:t>单击此处编辑标题</a:t>
            </a:r>
            <a:endParaRPr lang="zh-CN"/>
          </a:p>
        </p:txBody>
      </p:sp>
      <p:sp>
        <p:nvSpPr>
          <p:cNvPr id="1782422665" name="竖排文字占位符 2"/>
          <p:cNvSpPr>
            <a:spLocks noGrp="1"/>
          </p:cNvSpPr>
          <p:nvPr>
            <p:ph type="body" orient="vert" idx="1"/>
          </p:nvPr>
        </p:nvSpPr>
        <p:spPr bwMode="auto"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1405487532" name="日期占位符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739928146" name="页脚占位符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21077929" name="灯片编号占位符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PhAnim="0" userDrawn="1">
  <p:cSld name="内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2225033" name="日期占位符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11003799" name="页脚占位符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449655232" name="灯片编号占位符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  <p:sp>
        <p:nvSpPr>
          <p:cNvPr id="1967972934" name="内容占位符 6"/>
          <p:cNvSpPr>
            <a:spLocks noGrp="1"/>
          </p:cNvSpPr>
          <p:nvPr>
            <p:ph sz="quarter" idx="13"/>
          </p:nvPr>
        </p:nvSpPr>
        <p:spPr bwMode="auto">
          <a:xfrm>
            <a:off x="608400" y="774000"/>
            <a:ext cx="10972800" cy="5482800"/>
          </a:xfrm>
        </p:spPr>
        <p:txBody>
          <a:bodyPr/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PhAnim="0" userDrawn="1">
  <p:cSld name="末尾幻灯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1415526" name="日期占位符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122718159" name="页脚占位符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673025715" name="灯片编号占位符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  <p:sp>
        <p:nvSpPr>
          <p:cNvPr id="891250739" name="标题 1"/>
          <p:cNvSpPr>
            <a:spLocks noGrp="1"/>
          </p:cNvSpPr>
          <p:nvPr>
            <p:ph type="title" hasCustomPrompt="1"/>
          </p:nvPr>
        </p:nvSpPr>
        <p:spPr bwMode="auto"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zh-CN"/>
              <a:t>单击此处编辑标题</a:t>
            </a:r>
            <a:endParaRPr lang="zh-CN"/>
          </a:p>
        </p:txBody>
      </p:sp>
      <p:sp>
        <p:nvSpPr>
          <p:cNvPr id="596358219" name="文本占位符 6"/>
          <p:cNvSpPr>
            <a:spLocks noGrp="1"/>
          </p:cNvSpPr>
          <p:nvPr>
            <p:ph type="body" sz="quarter" idx="13"/>
          </p:nvPr>
        </p:nvSpPr>
        <p:spPr bwMode="auto"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PhAnim="0" showMasterSp="0" userDrawn="1">
  <p:cSld name="目录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5705437" name="副标题"/>
          <p:cNvSpPr txBox="1">
            <a:spLocks noGrp="1"/>
          </p:cNvSpPr>
          <p:nvPr>
            <p:ph type="body" idx="5" hasCustomPrompt="1"/>
          </p:nvPr>
        </p:nvSpPr>
        <p:spPr bwMode="auto">
          <a:xfrm rot="5400000">
            <a:off x="1526540" y="2623820"/>
            <a:ext cx="5486400" cy="13436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>
            <a:lvl1pPr marL="0" marR="0" lvl="0" algn="l" defTabSz="914400" rtl="0">
              <a:lnSpc>
                <a:spcPct val="100000"/>
              </a:lnSpc>
              <a:buClrTx/>
              <a:buSzTx/>
              <a:buFontTx/>
              <a:buNone/>
              <a:defRPr lang="en-US" sz="6500" b="1" i="0" u="none" strike="noStrike" cap="none" spc="0">
                <a:ln>
                  <a:gradFill>
                    <a:gsLst>
                      <a:gs pos="19000">
                        <a:schemeClr val="accent1">
                          <a:alpha val="0"/>
                        </a:schemeClr>
                      </a:gs>
                      <a:gs pos="74000">
                        <a:schemeClr val="accent1">
                          <a:alpha val="35000"/>
                        </a:schemeClr>
                      </a:gs>
                    </a:gsLst>
                    <a:lin ang="16200000" scaled="0"/>
                  </a:gradFill>
                </a:ln>
                <a:noFill/>
                <a:latin typeface="+mj-ea"/>
                <a:ea typeface="+mj-ea"/>
                <a:cs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  <a:defRPr/>
            </a:pPr>
            <a:r>
              <a:t>编辑副标题</a:t>
            </a:r>
          </a:p>
        </p:txBody>
      </p:sp>
      <p:sp>
        <p:nvSpPr>
          <p:cNvPr id="979680771" name="标题"/>
          <p:cNvSpPr txBox="1">
            <a:spLocks noGrp="1"/>
          </p:cNvSpPr>
          <p:nvPr>
            <p:ph type="title" idx="4" hasCustomPrompt="1"/>
          </p:nvPr>
        </p:nvSpPr>
        <p:spPr bwMode="auto">
          <a:xfrm>
            <a:off x="3275330" y="579755"/>
            <a:ext cx="1428750" cy="4603115"/>
          </a:xfrm>
          <a:prstGeom prst="rect">
            <a:avLst/>
          </a:prstGeom>
          <a:noFill/>
        </p:spPr>
        <p:txBody>
          <a:bodyPr vert="eaVert" wrap="square" lIns="91440" tIns="45720" rIns="91440" bIns="45720" rtlCol="0" anchor="b" anchorCtr="0">
            <a:normAutofit/>
          </a:bodyPr>
          <a:lstStyle>
            <a:lvl1pPr marL="0" marR="0" lvl="0" algn="l" defTabSz="914400" rtl="0">
              <a:lnSpc>
                <a:spcPct val="100000"/>
              </a:lnSpc>
              <a:buClrTx/>
              <a:buSzTx/>
              <a:buFontTx/>
              <a:buNone/>
              <a:defRPr lang="zh-CN" sz="6000" b="1" i="0" u="none" strike="noStrike" cap="none" spc="1000">
                <a:solidFill>
                  <a:schemeClr val="accent1"/>
                </a:solidFill>
                <a:latin typeface="+mj-ea"/>
                <a:ea typeface="+mj-ea"/>
                <a:cs typeface="微软雅黑" panose="020B0503020204020204" charset="-122"/>
              </a:defRPr>
            </a:lvl1pPr>
          </a:lstStyle>
          <a:p>
            <a:pPr lvl="0" algn="l">
              <a:buClrTx/>
              <a:buSzTx/>
              <a:buFontTx/>
              <a:defRPr/>
            </a:pPr>
            <a:r>
              <a:t>编辑标题</a:t>
            </a:r>
          </a:p>
        </p:txBody>
      </p:sp>
      <p:sp>
        <p:nvSpPr>
          <p:cNvPr id="400727894" name="日期占位符 2"/>
          <p:cNvSpPr>
            <a:spLocks noGrp="1"/>
          </p:cNvSpPr>
          <p:nvPr>
            <p:ph type="dt" sz="half" idx="10"/>
          </p:nvPr>
        </p:nvSpPr>
        <p:spPr bwMode="auto">
          <a:xfrm>
            <a:off x="612000" y="6314400"/>
            <a:ext cx="2700000" cy="316800"/>
          </a:xfrm>
        </p:spPr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1392289369" name="页脚占位符 3"/>
          <p:cNvSpPr>
            <a:spLocks noGrp="1"/>
          </p:cNvSpPr>
          <p:nvPr>
            <p:ph type="ftr" sz="quarter" idx="11"/>
          </p:nvPr>
        </p:nvSpPr>
        <p:spPr bwMode="auto">
          <a:xfrm>
            <a:off x="4116000" y="6314400"/>
            <a:ext cx="3960000" cy="316800"/>
          </a:xfrm>
        </p:spPr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94403664" name="灯片编号占位符 4"/>
          <p:cNvSpPr>
            <a:spLocks noGrp="1"/>
          </p:cNvSpPr>
          <p:nvPr>
            <p:ph type="sldNum" sz="quarter" idx="12"/>
          </p:nvPr>
        </p:nvSpPr>
        <p:spPr bwMode="auto">
          <a:xfrm>
            <a:off x="8877600" y="6314400"/>
            <a:ext cx="2700000" cy="316800"/>
          </a:xfrm>
        </p:spPr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1_标题幻灯片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08227479" name="图片 3" descr="底图-11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 bwMode="auto">
          <a:xfrm>
            <a:off x="0" y="0"/>
            <a:ext cx="12191365" cy="6858635"/>
          </a:xfrm>
          <a:prstGeom prst="rect">
            <a:avLst/>
          </a:prstGeom>
        </p:spPr>
      </p:pic>
      <p:pic>
        <p:nvPicPr>
          <p:cNvPr id="1364536892" name="图片 5" descr="建筑-14"/>
          <p:cNvPicPr>
            <a:picLocks noChangeAspect="1"/>
          </p:cNvPicPr>
          <p:nvPr userDrawn="1"/>
        </p:nvPicPr>
        <p:blipFill rotWithShape="1">
          <a:blip r:embed="rId3">
            <a:alphaModFix amt="10000"/>
          </a:blip>
          <a:stretch>
            <a:fillRect/>
          </a:stretch>
        </p:blipFill>
        <p:spPr bwMode="auto"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1377276496" name="图片 8" descr="建筑_画板 1 副本 14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8121015" y="2319654"/>
            <a:ext cx="4525200" cy="4261649"/>
          </a:xfrm>
          <a:prstGeom prst="rect">
            <a:avLst/>
          </a:prstGeom>
        </p:spPr>
      </p:pic>
      <p:pic>
        <p:nvPicPr>
          <p:cNvPr id="721476332" name="图片 9" descr="建筑_画板 1 副本 10"/>
          <p:cNvPicPr>
            <a:picLocks noChangeAspect="1"/>
          </p:cNvPicPr>
          <p:nvPr userDrawn="1"/>
        </p:nvPicPr>
        <p:blipFill rotWithShape="1">
          <a:blip r:embed="rId5">
            <a:alphaModFix amt="90000"/>
          </a:blip>
          <a:stretch>
            <a:fillRect/>
          </a:stretch>
        </p:blipFill>
        <p:spPr bwMode="auto">
          <a:xfrm>
            <a:off x="-760095" y="3352165"/>
            <a:ext cx="9288000" cy="311298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2_标题幻灯片">
    <p:bg>
      <p:bgPr>
        <a:solidFill>
          <a:srgbClr val="515983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35961150" name="图片 8" descr="底图-02"/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tretch>
            <a:fillRect/>
          </a:stretch>
        </p:blipFill>
        <p:spPr bwMode="auto">
          <a:xfrm>
            <a:off x="0" y="2218690"/>
            <a:ext cx="12192000" cy="4352290"/>
          </a:xfrm>
          <a:prstGeom prst="rect">
            <a:avLst/>
          </a:prstGeom>
        </p:spPr>
      </p:pic>
      <p:sp>
        <p:nvSpPr>
          <p:cNvPr id="1575908" name="日期占位符 1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1012472068" name="页脚占位符 1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933777375" name="灯片编号占位符 1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  <p:pic>
        <p:nvPicPr>
          <p:cNvPr id="358905338" name="图片 4" descr="建筑-14"/>
          <p:cNvPicPr>
            <a:picLocks noChangeAspect="1"/>
          </p:cNvPicPr>
          <p:nvPr userDrawn="1"/>
        </p:nvPicPr>
        <p:blipFill rotWithShape="1">
          <a:blip r:embed="rId3">
            <a:alphaModFix amt="10000"/>
          </a:blip>
          <a:stretch>
            <a:fillRect/>
          </a:stretch>
        </p:blipFill>
        <p:spPr bwMode="auto">
          <a:xfrm>
            <a:off x="4404995" y="1135380"/>
            <a:ext cx="3321050" cy="3249930"/>
          </a:xfrm>
          <a:prstGeom prst="rect">
            <a:avLst/>
          </a:prstGeom>
        </p:spPr>
      </p:pic>
      <p:pic>
        <p:nvPicPr>
          <p:cNvPr id="1206846281" name="图片 5" descr="底图-07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-799799" y="5633085"/>
            <a:ext cx="13791600" cy="14114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userDrawn="1">
  <p:cSld name="标题和内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5504939" name="标题 1"/>
          <p:cNvSpPr>
            <a:spLocks noGrp="1"/>
          </p:cNvSpPr>
          <p:nvPr>
            <p:ph type="title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381635238" name="内容占位符 2"/>
          <p:cNvSpPr>
            <a:spLocks noGrp="1"/>
          </p:cNvSpPr>
          <p:nvPr>
            <p:ph idx="1"/>
          </p:nvPr>
        </p:nvSpPr>
        <p:spPr bwMode="auto"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911053274" name="日期占位符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1557367563" name="页脚占位符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54625145" name="灯片编号占位符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PhAnim="0" userDrawn="1">
  <p:cSld name="节标题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9083159" name="标题 1"/>
          <p:cNvSpPr>
            <a:spLocks noGrp="1"/>
          </p:cNvSpPr>
          <p:nvPr>
            <p:ph type="title" hasCustomPrompt="1"/>
          </p:nvPr>
        </p:nvSpPr>
        <p:spPr bwMode="auto"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pPr>
              <a:defRPr/>
            </a:pPr>
            <a:r>
              <a:rPr lang="zh-CN"/>
              <a:t>单击此处编辑标题</a:t>
            </a:r>
            <a:endParaRPr lang="zh-CN"/>
          </a:p>
        </p:txBody>
      </p:sp>
      <p:sp>
        <p:nvSpPr>
          <p:cNvPr id="263400312" name="文本占位符 2"/>
          <p:cNvSpPr>
            <a:spLocks noGrp="1"/>
          </p:cNvSpPr>
          <p:nvPr>
            <p:ph type="body" idx="1" hasCustomPrompt="1"/>
          </p:nvPr>
        </p:nvSpPr>
        <p:spPr bwMode="auto"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zh-CN"/>
              <a:t>单击此处编辑文本</a:t>
            </a:r>
            <a:endParaRPr lang="zh-CN"/>
          </a:p>
        </p:txBody>
      </p:sp>
      <p:sp>
        <p:nvSpPr>
          <p:cNvPr id="1781466977" name="日期占位符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697253615" name="页脚占位符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639267060" name="灯片编号占位符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PhAnim="0" userDrawn="1">
  <p:cSld name="两栏内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3206648" name="标题 1"/>
          <p:cNvSpPr>
            <a:spLocks noGrp="1"/>
          </p:cNvSpPr>
          <p:nvPr>
            <p:ph type="title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804419523" name="内容占位符 2"/>
          <p:cNvSpPr>
            <a:spLocks noGrp="1"/>
          </p:cNvSpPr>
          <p:nvPr>
            <p:ph sz="half" idx="1"/>
          </p:nvPr>
        </p:nvSpPr>
        <p:spPr bwMode="auto"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1686059384" name="内容占位符 3"/>
          <p:cNvSpPr>
            <a:spLocks noGrp="1"/>
          </p:cNvSpPr>
          <p:nvPr>
            <p:ph sz="half" idx="2"/>
          </p:nvPr>
        </p:nvSpPr>
        <p:spPr bwMode="auto"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1855321593" name="日期占位符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604792834" name="页脚占位符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2011156071" name="灯片编号占位符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PhAnim="0" userDrawn="1">
  <p:cSld name="比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2730203" name="标题 1"/>
          <p:cNvSpPr>
            <a:spLocks noGrp="1"/>
          </p:cNvSpPr>
          <p:nvPr>
            <p:ph type="title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493622603" name="文本占位符 2"/>
          <p:cNvSpPr>
            <a:spLocks noGrp="1"/>
          </p:cNvSpPr>
          <p:nvPr>
            <p:ph type="body" idx="1" hasCustomPrompt="1"/>
          </p:nvPr>
        </p:nvSpPr>
        <p:spPr bwMode="auto"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单击此处编辑文本</a:t>
            </a:r>
            <a:endParaRPr lang="zh-CN"/>
          </a:p>
        </p:txBody>
      </p:sp>
      <p:sp>
        <p:nvSpPr>
          <p:cNvPr id="1657350223" name="内容占位符 3"/>
          <p:cNvSpPr>
            <a:spLocks noGrp="1"/>
          </p:cNvSpPr>
          <p:nvPr>
            <p:ph sz="half" idx="2"/>
          </p:nvPr>
        </p:nvSpPr>
        <p:spPr bwMode="auto"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1801874048" name="文本占位符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zh-CN"/>
              <a:t>单击此处编辑文本</a:t>
            </a:r>
            <a:endParaRPr lang="zh-CN"/>
          </a:p>
        </p:txBody>
      </p:sp>
      <p:sp>
        <p:nvSpPr>
          <p:cNvPr id="835810525" name="内容占位符 5"/>
          <p:cNvSpPr>
            <a:spLocks noGrp="1"/>
          </p:cNvSpPr>
          <p:nvPr>
            <p:ph sz="quarter" idx="4"/>
          </p:nvPr>
        </p:nvSpPr>
        <p:spPr bwMode="auto"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1582853055" name="日期占位符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2094286714" name="页脚占位符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678922460" name="灯片编号占位符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PhAnim="0" userDrawn="1">
  <p:cSld name="仅标题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9904025" name="标题 1"/>
          <p:cNvSpPr>
            <a:spLocks noGrp="1"/>
          </p:cNvSpPr>
          <p:nvPr>
            <p:ph type="title"/>
          </p:nvPr>
        </p:nvSpPr>
        <p:spPr bwMode="auto"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1016900799" name="日期占位符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1452174760" name="页脚占位符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988790090" name="灯片编号占位符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PhAnim="0" userDrawn="1">
  <p:cSld name="空白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255442" name="日期占位符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2093784611" name="页脚占位符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zh-CN"/>
          </a:p>
        </p:txBody>
      </p:sp>
      <p:sp>
        <p:nvSpPr>
          <p:cNvPr id="1077148220" name="灯片编号占位符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004169" name="标题占位符 1"/>
          <p:cNvSpPr>
            <a:spLocks noGrp="1"/>
          </p:cNvSpPr>
          <p:nvPr>
            <p:ph type="title"/>
          </p:nvPr>
        </p:nvSpPr>
        <p:spPr bwMode="auto"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pPr>
              <a:defRPr/>
            </a:pPr>
            <a:r>
              <a:rPr lang="zh-CN"/>
              <a:t>单击此处编辑母版标题样式</a:t>
            </a:r>
            <a:endParaRPr lang="zh-CN"/>
          </a:p>
        </p:txBody>
      </p:sp>
      <p:sp>
        <p:nvSpPr>
          <p:cNvPr id="1858559171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>
              <a:defRPr/>
            </a:pPr>
            <a:r>
              <a:rPr lang="zh-CN"/>
              <a:t>单击此处编辑母版文本样式</a:t>
            </a:r>
            <a:endParaRPr lang="zh-CN"/>
          </a:p>
          <a:p>
            <a:pPr lvl="1">
              <a:defRPr/>
            </a:pPr>
            <a:r>
              <a:rPr lang="zh-CN"/>
              <a:t>第二级</a:t>
            </a:r>
            <a:endParaRPr lang="zh-CN"/>
          </a:p>
          <a:p>
            <a:pPr lvl="2">
              <a:defRPr/>
            </a:pPr>
            <a:r>
              <a:rPr lang="zh-CN"/>
              <a:t>第三级</a:t>
            </a:r>
            <a:endParaRPr lang="zh-CN"/>
          </a:p>
          <a:p>
            <a:pPr lvl="3">
              <a:defRPr/>
            </a:pPr>
            <a:r>
              <a:rPr lang="zh-CN"/>
              <a:t>第四级</a:t>
            </a:r>
            <a:endParaRPr lang="zh-CN"/>
          </a:p>
          <a:p>
            <a:pPr lvl="4">
              <a:defRPr/>
            </a:pPr>
            <a:r>
              <a:rPr lang="zh-CN"/>
              <a:t>第五级</a:t>
            </a:r>
            <a:endParaRPr lang="zh-CN"/>
          </a:p>
        </p:txBody>
      </p:sp>
      <p:sp>
        <p:nvSpPr>
          <p:cNvPr id="547367329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0FBDFE-C587-4B4C-A407-44438C67B59E}" type="datetimeFigureOut">
              <a:rPr lang="zh-CN" altLang="en-US"/>
            </a:fld>
            <a:endParaRPr lang="zh-CN"/>
          </a:p>
        </p:txBody>
      </p:sp>
      <p:sp>
        <p:nvSpPr>
          <p:cNvPr id="311451149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1743161961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AE70B2-8BF9-45C0-BB95-33D1B9D3A854}" type="slidenum">
              <a:rPr lang="zh-CN"/>
            </a:fld>
            <a:endParaRPr 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>
        <a:lnSpc>
          <a:spcPct val="100000"/>
        </a:lnSpc>
        <a:spcBef>
          <a:spcPts val="0"/>
        </a:spcBef>
        <a:buNone/>
        <a:defRPr sz="3600" b="1" u="none" strike="noStrike" cap="none" spc="3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/>
        <a:buChar char="●"/>
        <a:defRPr sz="1800" u="none" strike="noStrike" cap="none" spc="15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/>
        <a:buChar char="●"/>
        <a:tabLst>
          <a:tab pos="1609090" algn="l"/>
          <a:tab pos="1609090" algn="l"/>
          <a:tab pos="1609090" algn="l"/>
          <a:tab pos="1609090" algn="l"/>
        </a:tabLst>
        <a:defRPr sz="1600" u="none" strike="noStrike" cap="none" spc="15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120000"/>
        </a:lnSpc>
        <a:spcBef>
          <a:spcPts val="0"/>
        </a:spcBef>
        <a:spcAft>
          <a:spcPts val="600"/>
        </a:spcAft>
        <a:buFont typeface="Arial" panose="020B0604020202020204"/>
        <a:buChar char="●"/>
        <a:defRPr sz="1600" u="none" strike="noStrike" cap="none" spc="15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/>
        <a:buChar char=""/>
        <a:defRPr sz="1400" u="none" strike="noStrike" cap="none" spc="15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120000"/>
        </a:lnSpc>
        <a:spcBef>
          <a:spcPts val="0"/>
        </a:spcBef>
        <a:spcAft>
          <a:spcPts val="300"/>
        </a:spcAft>
        <a:buFont typeface="Arial" panose="020B0604020202020204"/>
        <a:buChar char="•"/>
        <a:defRPr sz="1400" u="none" strike="noStrike" cap="none" spc="15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 panose="020B0604020202020204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tags" Target="../tags/tag1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tags" Target="../tags/tag66.xml"/><Relationship Id="rId7" Type="http://schemas.openxmlformats.org/officeDocument/2006/relationships/image" Target="../media/image20.png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9.xml"/><Relationship Id="rId10" Type="http://schemas.openxmlformats.org/officeDocument/2006/relationships/image" Target="../media/image39.png"/><Relationship Id="rId1" Type="http://schemas.openxmlformats.org/officeDocument/2006/relationships/tags" Target="../tags/tag6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17.png"/><Relationship Id="rId2" Type="http://schemas.openxmlformats.org/officeDocument/2006/relationships/tags" Target="../tags/tag67.xml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png"/><Relationship Id="rId8" Type="http://schemas.openxmlformats.org/officeDocument/2006/relationships/image" Target="../media/image40.png"/><Relationship Id="rId7" Type="http://schemas.openxmlformats.org/officeDocument/2006/relationships/image" Target="../media/image20.png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9.xml"/><Relationship Id="rId1" Type="http://schemas.openxmlformats.org/officeDocument/2006/relationships/tags" Target="../tags/tag6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17.png"/><Relationship Id="rId2" Type="http://schemas.openxmlformats.org/officeDocument/2006/relationships/tags" Target="../tags/tag74.xml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5" Type="http://schemas.openxmlformats.org/officeDocument/2006/relationships/notesSlide" Target="../notesSlides/notesSlide14.xml"/><Relationship Id="rId14" Type="http://schemas.openxmlformats.org/officeDocument/2006/relationships/slideLayout" Target="../slideLayouts/slideLayout9.xml"/><Relationship Id="rId13" Type="http://schemas.openxmlformats.org/officeDocument/2006/relationships/image" Target="../media/image46.jpeg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image" Target="../media/image45.svg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17.png"/><Relationship Id="rId2" Type="http://schemas.openxmlformats.org/officeDocument/2006/relationships/tags" Target="../tags/tag14.xml"/><Relationship Id="rId1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3" Type="http://schemas.openxmlformats.org/officeDocument/2006/relationships/tags" Target="../tags/tag16.xml"/><Relationship Id="rId26" Type="http://schemas.openxmlformats.org/officeDocument/2006/relationships/notesSlide" Target="../notesSlides/notesSlide4.xml"/><Relationship Id="rId25" Type="http://schemas.openxmlformats.org/officeDocument/2006/relationships/slideLayout" Target="../slideLayouts/slideLayout9.xml"/><Relationship Id="rId24" Type="http://schemas.openxmlformats.org/officeDocument/2006/relationships/image" Target="../media/image25.svg"/><Relationship Id="rId23" Type="http://schemas.openxmlformats.org/officeDocument/2006/relationships/image" Target="../media/image24.png"/><Relationship Id="rId22" Type="http://schemas.openxmlformats.org/officeDocument/2006/relationships/tags" Target="../tags/tag30.xml"/><Relationship Id="rId21" Type="http://schemas.openxmlformats.org/officeDocument/2006/relationships/image" Target="../media/image23.svg"/><Relationship Id="rId20" Type="http://schemas.openxmlformats.org/officeDocument/2006/relationships/image" Target="../media/image22.png"/><Relationship Id="rId2" Type="http://schemas.openxmlformats.org/officeDocument/2006/relationships/image" Target="../media/image18.jpeg"/><Relationship Id="rId19" Type="http://schemas.openxmlformats.org/officeDocument/2006/relationships/tags" Target="../tags/tag29.xml"/><Relationship Id="rId18" Type="http://schemas.openxmlformats.org/officeDocument/2006/relationships/tags" Target="../tags/tag28.xml"/><Relationship Id="rId17" Type="http://schemas.openxmlformats.org/officeDocument/2006/relationships/tags" Target="../tags/tag27.xml"/><Relationship Id="rId16" Type="http://schemas.openxmlformats.org/officeDocument/2006/relationships/tags" Target="../tags/tag26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17.png"/><Relationship Id="rId2" Type="http://schemas.openxmlformats.org/officeDocument/2006/relationships/tags" Target="../tags/tag31.xml"/><Relationship Id="rId1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image" Target="../media/image27.jpeg"/><Relationship Id="rId3" Type="http://schemas.openxmlformats.org/officeDocument/2006/relationships/image" Target="../media/image20.png"/><Relationship Id="rId28" Type="http://schemas.openxmlformats.org/officeDocument/2006/relationships/notesSlide" Target="../notesSlides/notesSlide6.xml"/><Relationship Id="rId27" Type="http://schemas.openxmlformats.org/officeDocument/2006/relationships/slideLayout" Target="../slideLayouts/slideLayout9.xml"/><Relationship Id="rId26" Type="http://schemas.openxmlformats.org/officeDocument/2006/relationships/image" Target="../media/image32.png"/><Relationship Id="rId25" Type="http://schemas.openxmlformats.org/officeDocument/2006/relationships/tags" Target="../tags/tag49.xml"/><Relationship Id="rId24" Type="http://schemas.openxmlformats.org/officeDocument/2006/relationships/image" Target="../media/image31.png"/><Relationship Id="rId23" Type="http://schemas.openxmlformats.org/officeDocument/2006/relationships/tags" Target="../tags/tag48.xml"/><Relationship Id="rId22" Type="http://schemas.openxmlformats.org/officeDocument/2006/relationships/image" Target="../media/image30.png"/><Relationship Id="rId21" Type="http://schemas.openxmlformats.org/officeDocument/2006/relationships/tags" Target="../tags/tag47.xml"/><Relationship Id="rId20" Type="http://schemas.openxmlformats.org/officeDocument/2006/relationships/tags" Target="../tags/tag46.xml"/><Relationship Id="rId2" Type="http://schemas.openxmlformats.org/officeDocument/2006/relationships/image" Target="../media/image21.png"/><Relationship Id="rId19" Type="http://schemas.openxmlformats.org/officeDocument/2006/relationships/tags" Target="../tags/tag45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image" Target="../media/image29.svg"/><Relationship Id="rId11" Type="http://schemas.openxmlformats.org/officeDocument/2006/relationships/image" Target="../media/image28.png"/><Relationship Id="rId10" Type="http://schemas.openxmlformats.org/officeDocument/2006/relationships/tags" Target="../tags/tag38.xml"/><Relationship Id="rId1" Type="http://schemas.openxmlformats.org/officeDocument/2006/relationships/tags" Target="../tags/tag3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4.jpeg"/><Relationship Id="rId3" Type="http://schemas.openxmlformats.org/officeDocument/2006/relationships/image" Target="../media/image17.png"/><Relationship Id="rId2" Type="http://schemas.openxmlformats.org/officeDocument/2006/relationships/tags" Target="../tags/tag50.xml"/><Relationship Id="rId1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tags" Target="../tags/tag57.xml"/><Relationship Id="rId7" Type="http://schemas.openxmlformats.org/officeDocument/2006/relationships/image" Target="../media/image20.png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4" Type="http://schemas.openxmlformats.org/officeDocument/2006/relationships/notesSlide" Target="../notesSlides/notesSlide8.xml"/><Relationship Id="rId13" Type="http://schemas.openxmlformats.org/officeDocument/2006/relationships/slideLayout" Target="../slideLayouts/slideLayout9.xml"/><Relationship Id="rId12" Type="http://schemas.openxmlformats.org/officeDocument/2006/relationships/tags" Target="../tags/tag59.xml"/><Relationship Id="rId11" Type="http://schemas.openxmlformats.org/officeDocument/2006/relationships/image" Target="../media/image36.png"/><Relationship Id="rId10" Type="http://schemas.openxmlformats.org/officeDocument/2006/relationships/tags" Target="../tags/tag58.xml"/><Relationship Id="rId1" Type="http://schemas.openxmlformats.org/officeDocument/2006/relationships/tags" Target="../tags/tag5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3440661" name="文本框 7"/>
          <p:cNvSpPr txBox="1"/>
          <p:nvPr/>
        </p:nvSpPr>
        <p:spPr bwMode="auto">
          <a:xfrm>
            <a:off x="2116455" y="1318895"/>
            <a:ext cx="807720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defRPr/>
            </a:pPr>
            <a:r>
              <a:rPr lang="en-US" altLang="zh-CN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Python </a:t>
            </a:r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类型提</a:t>
            </a:r>
            <a:r>
              <a:rPr lang="en-US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⽰</a:t>
            </a:r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与函数式编程的类型范式同源性研究</a:t>
            </a:r>
            <a:endParaRPr lang="zh-CN" altLang="en-US" sz="4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5521947" name="矩形 11"/>
          <p:cNvSpPr/>
          <p:nvPr/>
        </p:nvSpPr>
        <p:spPr bwMode="auto">
          <a:xfrm>
            <a:off x="2583180" y="2896235"/>
            <a:ext cx="7144385" cy="922020"/>
          </a:xfrm>
          <a:prstGeom prst="rect">
            <a:avLst/>
          </a:prstGeom>
        </p:spPr>
        <p:txBody>
          <a:bodyPr wrap="square">
            <a:spAutoFit/>
          </a:bodyPr>
          <a:p>
            <a:pPr algn="ctr">
              <a:defRPr/>
            </a:pPr>
            <a:r>
              <a:rPr lang="en-US" altLang="zh-CN" b="1">
                <a:solidFill>
                  <a:srgbClr val="F0F0F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An Exploration of the Design Homology between </a:t>
            </a:r>
            <a:endParaRPr lang="en-US" altLang="zh-CN" b="1">
              <a:solidFill>
                <a:srgbClr val="F0F0F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ctr">
              <a:defRPr/>
            </a:pPr>
            <a:r>
              <a:rPr lang="en-US" altLang="zh-CN" b="1">
                <a:solidFill>
                  <a:srgbClr val="F0F0F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Python Type Hinting</a:t>
            </a:r>
            <a:endParaRPr lang="en-US" altLang="zh-CN" b="1">
              <a:solidFill>
                <a:srgbClr val="F0F0F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ctr">
              <a:defRPr/>
            </a:pPr>
            <a:r>
              <a:rPr lang="en-US" altLang="zh-CN" b="1">
                <a:solidFill>
                  <a:srgbClr val="F0F0F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and Functional Programming's Type Paradigm</a:t>
            </a:r>
            <a:endParaRPr lang="en-US" altLang="zh-CN" b="1">
              <a:solidFill>
                <a:srgbClr val="F0F0F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2117177888" name="文本框 5"/>
          <p:cNvSpPr txBox="1"/>
          <p:nvPr/>
        </p:nvSpPr>
        <p:spPr bwMode="auto">
          <a:xfrm>
            <a:off x="5262880" y="4378960"/>
            <a:ext cx="178435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defRPr/>
            </a:pPr>
            <a:r>
              <a:rPr 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汇报人：</a:t>
            </a:r>
            <a:r>
              <a:rPr 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周俊辉</a:t>
            </a:r>
            <a:endParaRPr lang="zh-CN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17155790" name="图片 13" descr="校标、校名-透空2"/>
          <p:cNvPicPr>
            <a:picLocks noChangeAspect="1"/>
          </p:cNvPicPr>
          <p:nvPr userDrawn="1"/>
        </p:nvPicPr>
        <p:blipFill rotWithShape="1">
          <a:blip r:embed="rId1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226719806" name="图片 14" descr="底图-1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599262" name="图片 15" descr="未标题-2_画板 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本框 5"/>
          <p:cNvSpPr txBox="1"/>
          <p:nvPr/>
        </p:nvSpPr>
        <p:spPr bwMode="auto">
          <a:xfrm>
            <a:off x="5203825" y="4873625"/>
            <a:ext cx="178435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defRPr/>
            </a:pPr>
            <a:r>
              <a:rPr lang="en-US" altLang="zh-CN" sz="1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2025.11.22</a:t>
            </a:r>
            <a:endParaRPr lang="en-US" altLang="zh-CN" sz="1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下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160" y="3609975"/>
            <a:ext cx="1645920" cy="1875790"/>
          </a:xfrm>
          <a:prstGeom prst="rect">
            <a:avLst/>
          </a:prstGeom>
        </p:spPr>
      </p:pic>
      <p:pic>
        <p:nvPicPr>
          <p:cNvPr id="6" name="图片 5" descr="OIP-C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47405" y="3669665"/>
            <a:ext cx="3214370" cy="1756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9091050" name="椭圆 58"/>
          <p:cNvSpPr/>
          <p:nvPr/>
        </p:nvSpPr>
        <p:spPr bwMode="auto"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grpSp>
        <p:nvGrpSpPr>
          <p:cNvPr id="747799643" name="组合 8"/>
          <p:cNvGrpSpPr/>
          <p:nvPr/>
        </p:nvGrpSpPr>
        <p:grpSpPr bwMode="auto"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 bwMode="auto">
            <a:xfrm rot="16199999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7" name="平行四边形 6"/>
            <p:cNvSpPr/>
            <p:nvPr/>
          </p:nvSpPr>
          <p:spPr bwMode="auto">
            <a:xfrm rot="20760000">
              <a:off x="6121" y="1913"/>
              <a:ext cx="2130" cy="1064"/>
            </a:xfrm>
            <a:prstGeom prst="parallelogram">
              <a:avLst>
                <a:gd name="adj" fmla="val 25000"/>
              </a:avLst>
            </a:prstGeom>
            <a:gradFill>
              <a:gsLst>
                <a:gs pos="0">
                  <a:srgbClr val="5F85C3">
                    <a:alpha val="30000"/>
                  </a:srgbClr>
                </a:gs>
                <a:gs pos="100000">
                  <a:srgbClr val="5F85C3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</p:grpSp>
      <p:sp>
        <p:nvSpPr>
          <p:cNvPr id="1472544260" name="文本框 17"/>
          <p:cNvSpPr txBox="1"/>
          <p:nvPr/>
        </p:nvSpPr>
        <p:spPr bwMode="auto"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04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657750814" name="文本框 3"/>
          <p:cNvSpPr txBox="1"/>
          <p:nvPr/>
        </p:nvSpPr>
        <p:spPr bwMode="auto"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证据</a:t>
            </a:r>
            <a:r>
              <a:rPr lang="en-US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⼆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：</a:t>
            </a:r>
            <a:r>
              <a:rPr lang="en-US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⾼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阶函数的类型挑战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583854825" name="文本框 11"/>
          <p:cNvSpPr txBox="1"/>
          <p:nvPr>
            <p:custDataLst>
              <p:tags r:id="rId1"/>
            </p:custDataLst>
          </p:nvPr>
        </p:nvSpPr>
        <p:spPr bwMode="auto">
          <a:xfrm>
            <a:off x="6772275" y="2291080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defRPr/>
            </a:pPr>
            <a:r>
              <a:rPr lang="en-US" altLang="zh-CN" sz="2000" b="1"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Python</a:t>
            </a:r>
            <a:endParaRPr lang="en-US" altLang="zh-CN" sz="2000" b="1">
              <a:solidFill>
                <a:srgbClr val="5F85C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8901176" name="平行四边形 13"/>
          <p:cNvSpPr/>
          <p:nvPr>
            <p:custDataLst>
              <p:tags r:id="rId2"/>
            </p:custDataLst>
          </p:nvPr>
        </p:nvSpPr>
        <p:spPr bwMode="auto">
          <a:xfrm>
            <a:off x="10711487" y="2258268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F85C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黑体" panose="02010609060101010101" charset="-122"/>
            </a:endParaRPr>
          </a:p>
        </p:txBody>
      </p:sp>
      <p:cxnSp>
        <p:nvCxnSpPr>
          <p:cNvPr id="1875937024" name="直接连接符 14"/>
          <p:cNvCxnSpPr/>
          <p:nvPr>
            <p:custDataLst>
              <p:tags r:id="rId3"/>
            </p:custDataLst>
          </p:nvPr>
        </p:nvCxnSpPr>
        <p:spPr bwMode="auto">
          <a:xfrm>
            <a:off x="6817360" y="2811780"/>
            <a:ext cx="4354830" cy="0"/>
          </a:xfrm>
          <a:prstGeom prst="line">
            <a:avLst/>
          </a:prstGeom>
          <a:ln w="11430">
            <a:solidFill>
              <a:srgbClr val="5F85C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1304619484" name="文本框 18"/>
          <p:cNvSpPr txBox="1"/>
          <p:nvPr>
            <p:custDataLst>
              <p:tags r:id="rId4"/>
            </p:custDataLst>
          </p:nvPr>
        </p:nvSpPr>
        <p:spPr bwMode="auto">
          <a:xfrm>
            <a:off x="681355" y="2322195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defRPr/>
            </a:pPr>
            <a:r>
              <a:rPr lang="en-US" altLang="zh-CN" sz="2000" b="1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Haskell</a:t>
            </a:r>
            <a:endParaRPr lang="en-US" altLang="zh-CN" sz="2000" b="1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506885999" name="平行四边形 16"/>
          <p:cNvSpPr/>
          <p:nvPr>
            <p:custDataLst>
              <p:tags r:id="rId5"/>
            </p:custDataLst>
          </p:nvPr>
        </p:nvSpPr>
        <p:spPr bwMode="auto">
          <a:xfrm>
            <a:off x="4620567" y="2312243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1598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黑体" panose="02010609060101010101" charset="-122"/>
            </a:endParaRPr>
          </a:p>
        </p:txBody>
      </p:sp>
      <p:cxnSp>
        <p:nvCxnSpPr>
          <p:cNvPr id="1333178748" name="直接连接符 21"/>
          <p:cNvCxnSpPr/>
          <p:nvPr>
            <p:custDataLst>
              <p:tags r:id="rId6"/>
            </p:custDataLst>
          </p:nvPr>
        </p:nvCxnSpPr>
        <p:spPr bwMode="auto">
          <a:xfrm>
            <a:off x="726440" y="2865755"/>
            <a:ext cx="4354830" cy="0"/>
          </a:xfrm>
          <a:prstGeom prst="line">
            <a:avLst/>
          </a:prstGeom>
          <a:ln w="11430">
            <a:solidFill>
              <a:srgbClr val="51598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pic>
        <p:nvPicPr>
          <p:cNvPr id="592626663" name="图片 48" descr="建筑-10"/>
          <p:cNvPicPr>
            <a:picLocks noChangeAspect="1"/>
          </p:cNvPicPr>
          <p:nvPr/>
        </p:nvPicPr>
        <p:blipFill rotWithShape="1">
          <a:blip r:embed="rId7">
            <a:alphaModFix amt="54000"/>
          </a:blip>
          <a:stretch>
            <a:fillRect/>
          </a:stretch>
        </p:blipFill>
        <p:spPr bwMode="auto"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4180" y="5710555"/>
            <a:ext cx="201422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</a:rPr>
              <a:t>关键结论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38400" y="5793105"/>
            <a:ext cx="10688955" cy="6292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双方均通过类型嵌套解决函数参数的类型规范这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一本质挑战</a:t>
            </a:r>
            <a:endParaRPr lang="zh-CN" altLang="en-US" sz="2800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530350" y="1266825"/>
            <a:ext cx="8598535" cy="775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当函数作为参数传递（即高阶函数）时，类型系统面临着共同的本质性挑战：</a:t>
            </a:r>
            <a:endParaRPr lang="zh-CN" altLang="en-US" sz="2000" b="1"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如何精确描述作为参数的函数类型，以保证类型安全。</a:t>
            </a:r>
            <a:endParaRPr lang="zh-CN" altLang="en-US" sz="20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文本框 19"/>
          <p:cNvSpPr txBox="1"/>
          <p:nvPr>
            <p:custDataLst>
              <p:tags r:id="rId8"/>
            </p:custDataLst>
          </p:nvPr>
        </p:nvSpPr>
        <p:spPr bwMode="auto">
          <a:xfrm>
            <a:off x="6864985" y="537845"/>
            <a:ext cx="3535045" cy="401955"/>
          </a:xfrm>
          <a:prstGeom prst="rect">
            <a:avLst/>
          </a:prstGeom>
          <a:noFill/>
        </p:spPr>
        <p:txBody>
          <a:bodyPr wrap="square" bIns="0" rtlCol="0" anchor="ctr" anchorCtr="0">
            <a:noAutofit/>
          </a:bodyPr>
          <a:p>
            <a:pPr>
              <a:defRPr/>
            </a:pPr>
            <a:r>
              <a:rPr lang="zh-CN" altLang="en-US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待解问题</a:t>
            </a:r>
            <a:r>
              <a:rPr lang="en-US" altLang="zh-CN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(Shared Problem)</a:t>
            </a:r>
            <a:endParaRPr lang="en-US" altLang="zh-CN" b="1" spc="30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pic>
        <p:nvPicPr>
          <p:cNvPr id="2" name="图片 1" descr="clipboard-image-176364460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3685" y="2865755"/>
            <a:ext cx="4650740" cy="2802255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 flipV="1">
            <a:off x="7291705" y="4678680"/>
            <a:ext cx="3167380" cy="2222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7469505" y="5376545"/>
            <a:ext cx="2202180" cy="82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855" y="3010535"/>
            <a:ext cx="5010150" cy="1504950"/>
          </a:xfrm>
          <a:prstGeom prst="rect">
            <a:avLst/>
          </a:prstGeom>
        </p:spPr>
      </p:pic>
      <p:cxnSp>
        <p:nvCxnSpPr>
          <p:cNvPr id="13" name="直接连接符 12"/>
          <p:cNvCxnSpPr/>
          <p:nvPr/>
        </p:nvCxnSpPr>
        <p:spPr>
          <a:xfrm flipV="1">
            <a:off x="1913890" y="4075430"/>
            <a:ext cx="2042160" cy="1143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2040890" y="4372610"/>
            <a:ext cx="1179830" cy="3238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89890419" name="图片 3" descr="6"/>
          <p:cNvPicPr>
            <a:picLocks noChangeAspect="1"/>
          </p:cNvPicPr>
          <p:nvPr/>
        </p:nvPicPr>
        <p:blipFill rotWithShape="1">
          <a:blip r:embed="rId1"/>
          <a:srcRect t="9498" b="6284"/>
          <a:stretch>
            <a:fillRect/>
          </a:stretch>
        </p:blipFill>
        <p:spPr bwMode="auto">
          <a:xfrm>
            <a:off x="-11430" y="0"/>
            <a:ext cx="12214225" cy="6858000"/>
          </a:xfrm>
          <a:prstGeom prst="rect">
            <a:avLst/>
          </a:prstGeom>
        </p:spPr>
      </p:pic>
      <p:sp>
        <p:nvSpPr>
          <p:cNvPr id="459149440" name="矩形 1"/>
          <p:cNvSpPr/>
          <p:nvPr/>
        </p:nvSpPr>
        <p:spPr bwMode="auto">
          <a:xfrm>
            <a:off x="-10795" y="-635"/>
            <a:ext cx="12213590" cy="6858635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771160037" name="单圆角矩形 8"/>
          <p:cNvSpPr/>
          <p:nvPr/>
        </p:nvSpPr>
        <p:spPr bwMode="auto"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837216840" name="单圆角矩形 4"/>
          <p:cNvSpPr/>
          <p:nvPr/>
        </p:nvSpPr>
        <p:spPr bwMode="auto"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pic>
        <p:nvPicPr>
          <p:cNvPr id="1753268548" name="图片 2" descr="底图-0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r="4676"/>
          <a:stretch>
            <a:fillRect/>
          </a:stretch>
        </p:blipFill>
        <p:spPr bwMode="auto"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1745874219" name="矩形 5"/>
          <p:cNvSpPr/>
          <p:nvPr/>
        </p:nvSpPr>
        <p:spPr bwMode="auto">
          <a:xfrm>
            <a:off x="1880870" y="3473450"/>
            <a:ext cx="4950460" cy="45720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70000"/>
              </a:lnSpc>
              <a:defRPr/>
            </a:pPr>
            <a:r>
              <a:rPr lang="en-US" altLang="zh-CN" sz="1400" b="1" strike="noStrike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Evidence 3: Generics and Type Variables</a:t>
            </a:r>
            <a:endParaRPr lang="en-US" altLang="zh-CN" sz="1400" b="1" strike="noStrike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1214444615" name="直接连接符 6"/>
          <p:cNvCxnSpPr/>
          <p:nvPr/>
        </p:nvCxnSpPr>
        <p:spPr bwMode="auto"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2916502" name="文本框 17"/>
          <p:cNvSpPr txBox="1"/>
          <p:nvPr/>
        </p:nvSpPr>
        <p:spPr bwMode="auto">
          <a:xfrm>
            <a:off x="1880870" y="2904173"/>
            <a:ext cx="46437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证据三：泛型与类型变量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944941953" name="文本框 17"/>
          <p:cNvSpPr txBox="1"/>
          <p:nvPr/>
        </p:nvSpPr>
        <p:spPr bwMode="auto"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8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05</a:t>
            </a:r>
            <a:endParaRPr lang="en-US" sz="8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840432575" name="图片 10" descr="6"/>
          <p:cNvPicPr>
            <a:picLocks noChangeAspect="1"/>
          </p:cNvPicPr>
          <p:nvPr/>
        </p:nvPicPr>
        <p:blipFill rotWithShape="1">
          <a:blip r:embed="rId1"/>
          <a:srcRect l="16441" r="16441"/>
          <a:stretch>
            <a:fillRect/>
          </a:stretch>
        </p:blipFill>
        <p:spPr bwMode="auto">
          <a:xfrm>
            <a:off x="7295399" y="1627936"/>
            <a:ext cx="3600000" cy="3600000"/>
          </a:xfrm>
          <a:prstGeom prst="rect">
            <a:avLst/>
          </a:prstGeom>
        </p:spPr>
      </p:pic>
      <p:pic>
        <p:nvPicPr>
          <p:cNvPr id="1171017004" name="图片 13" descr="校标、校名-透空2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240559919" name="图片 14" descr="底图-1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6730177" name="图片 15" descr="未标题-2_画板 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9091050" name="椭圆 58"/>
          <p:cNvSpPr/>
          <p:nvPr/>
        </p:nvSpPr>
        <p:spPr bwMode="auto"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grpSp>
        <p:nvGrpSpPr>
          <p:cNvPr id="747799643" name="组合 8"/>
          <p:cNvGrpSpPr/>
          <p:nvPr/>
        </p:nvGrpSpPr>
        <p:grpSpPr bwMode="auto"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 bwMode="auto">
            <a:xfrm rot="16199999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7" name="平行四边形 6"/>
            <p:cNvSpPr/>
            <p:nvPr/>
          </p:nvSpPr>
          <p:spPr bwMode="auto">
            <a:xfrm rot="20760000">
              <a:off x="6121" y="1913"/>
              <a:ext cx="2130" cy="1064"/>
            </a:xfrm>
            <a:prstGeom prst="parallelogram">
              <a:avLst>
                <a:gd name="adj" fmla="val 25000"/>
              </a:avLst>
            </a:prstGeom>
            <a:gradFill>
              <a:gsLst>
                <a:gs pos="0">
                  <a:srgbClr val="5F85C3">
                    <a:alpha val="30000"/>
                  </a:srgbClr>
                </a:gs>
                <a:gs pos="100000">
                  <a:srgbClr val="5F85C3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</p:grpSp>
      <p:sp>
        <p:nvSpPr>
          <p:cNvPr id="1472544260" name="文本框 17"/>
          <p:cNvSpPr txBox="1"/>
          <p:nvPr/>
        </p:nvSpPr>
        <p:spPr bwMode="auto"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05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657750814" name="文本框 3"/>
          <p:cNvSpPr txBox="1"/>
          <p:nvPr/>
        </p:nvSpPr>
        <p:spPr bwMode="auto"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证据三：泛型与类型变量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583854825" name="文本框 11"/>
          <p:cNvSpPr txBox="1"/>
          <p:nvPr>
            <p:custDataLst>
              <p:tags r:id="rId1"/>
            </p:custDataLst>
          </p:nvPr>
        </p:nvSpPr>
        <p:spPr bwMode="auto">
          <a:xfrm>
            <a:off x="6772275" y="1993265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defRPr/>
            </a:pPr>
            <a:r>
              <a:rPr lang="en-US" altLang="zh-CN" sz="2000" b="1"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Python</a:t>
            </a:r>
            <a:endParaRPr lang="en-US" altLang="zh-CN" sz="2000" b="1">
              <a:solidFill>
                <a:srgbClr val="5F85C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8901176" name="平行四边形 13"/>
          <p:cNvSpPr/>
          <p:nvPr>
            <p:custDataLst>
              <p:tags r:id="rId2"/>
            </p:custDataLst>
          </p:nvPr>
        </p:nvSpPr>
        <p:spPr bwMode="auto">
          <a:xfrm>
            <a:off x="10711487" y="1960453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F85C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黑体" panose="02010609060101010101" charset="-122"/>
            </a:endParaRPr>
          </a:p>
        </p:txBody>
      </p:sp>
      <p:cxnSp>
        <p:nvCxnSpPr>
          <p:cNvPr id="1875937024" name="直接连接符 14"/>
          <p:cNvCxnSpPr/>
          <p:nvPr>
            <p:custDataLst>
              <p:tags r:id="rId3"/>
            </p:custDataLst>
          </p:nvPr>
        </p:nvCxnSpPr>
        <p:spPr bwMode="auto">
          <a:xfrm>
            <a:off x="6817360" y="2513965"/>
            <a:ext cx="4354830" cy="0"/>
          </a:xfrm>
          <a:prstGeom prst="line">
            <a:avLst/>
          </a:prstGeom>
          <a:ln w="11430">
            <a:solidFill>
              <a:srgbClr val="5F85C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1304619484" name="文本框 18"/>
          <p:cNvSpPr txBox="1"/>
          <p:nvPr>
            <p:custDataLst>
              <p:tags r:id="rId4"/>
            </p:custDataLst>
          </p:nvPr>
        </p:nvSpPr>
        <p:spPr bwMode="auto">
          <a:xfrm>
            <a:off x="681355" y="2024380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defRPr/>
            </a:pPr>
            <a:r>
              <a:rPr lang="en-US" altLang="zh-CN" sz="2000" b="1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Haskell</a:t>
            </a:r>
            <a:endParaRPr lang="en-US" altLang="zh-CN" sz="2000" b="1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506885999" name="平行四边形 16"/>
          <p:cNvSpPr/>
          <p:nvPr>
            <p:custDataLst>
              <p:tags r:id="rId5"/>
            </p:custDataLst>
          </p:nvPr>
        </p:nvSpPr>
        <p:spPr bwMode="auto">
          <a:xfrm>
            <a:off x="4620567" y="2014428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1598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黑体" panose="02010609060101010101" charset="-122"/>
            </a:endParaRPr>
          </a:p>
        </p:txBody>
      </p:sp>
      <p:cxnSp>
        <p:nvCxnSpPr>
          <p:cNvPr id="1333178748" name="直接连接符 21"/>
          <p:cNvCxnSpPr/>
          <p:nvPr>
            <p:custDataLst>
              <p:tags r:id="rId6"/>
            </p:custDataLst>
          </p:nvPr>
        </p:nvCxnSpPr>
        <p:spPr bwMode="auto">
          <a:xfrm>
            <a:off x="726440" y="2567940"/>
            <a:ext cx="4354830" cy="0"/>
          </a:xfrm>
          <a:prstGeom prst="line">
            <a:avLst/>
          </a:prstGeom>
          <a:ln w="11430">
            <a:solidFill>
              <a:srgbClr val="51598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pic>
        <p:nvPicPr>
          <p:cNvPr id="592626663" name="图片 48" descr="建筑-10"/>
          <p:cNvPicPr>
            <a:picLocks noChangeAspect="1"/>
          </p:cNvPicPr>
          <p:nvPr/>
        </p:nvPicPr>
        <p:blipFill rotWithShape="1">
          <a:blip r:embed="rId7">
            <a:alphaModFix amt="54000"/>
          </a:blip>
          <a:stretch>
            <a:fillRect/>
          </a:stretch>
        </p:blipFill>
        <p:spPr bwMode="auto"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4180" y="5710555"/>
            <a:ext cx="201422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</a:rPr>
              <a:t>关键结论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20670" y="5647690"/>
            <a:ext cx="7890510" cy="12369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尽管语法（隐式</a:t>
            </a:r>
            <a:r>
              <a:rPr lang="en-US" altLang="zh-CN" sz="2800">
                <a:latin typeface="华文仿宋" panose="02010600040101010101" charset="-122"/>
                <a:ea typeface="华文仿宋" panose="02010600040101010101" charset="-122"/>
              </a:rPr>
              <a:t> vs 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显式）不同，核心思</a:t>
            </a:r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想一致：</a:t>
            </a:r>
            <a:endParaRPr lang="zh-CN" altLang="en-US" sz="2800">
              <a:latin typeface="华文仿宋" panose="02010600040101010101" charset="-122"/>
              <a:ea typeface="华文仿宋" panose="02010600040101010101" charset="-122"/>
            </a:endParaRPr>
          </a:p>
          <a:p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类型变量抽象，实现真正参数多态。</a:t>
            </a:r>
            <a:endParaRPr lang="zh-CN" altLang="en-US" sz="2800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893060" y="1217930"/>
            <a:ext cx="6539865" cy="775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双方都采用了类型变量（</a:t>
            </a:r>
            <a:r>
              <a:rPr lang="en-US" altLang="zh-CN" sz="2000" b="1">
                <a:latin typeface="华文楷体" panose="02010600040101010101" charset="-122"/>
                <a:ea typeface="华文楷体" panose="02010600040101010101" charset="-122"/>
              </a:rPr>
              <a:t>TypeVar</a:t>
            </a:r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）机制来实现参数多态，也就是我们常说的</a:t>
            </a:r>
            <a:r>
              <a:rPr lang="en-US" altLang="zh-CN" sz="2000" b="1">
                <a:latin typeface="华文楷体" panose="02010600040101010101" charset="-122"/>
                <a:ea typeface="华文楷体" panose="02010600040101010101" charset="-122"/>
              </a:rPr>
              <a:t>“</a:t>
            </a:r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泛型</a:t>
            </a:r>
            <a:r>
              <a:rPr lang="en-US" altLang="zh-CN" sz="2000" b="1">
                <a:latin typeface="华文楷体" panose="02010600040101010101" charset="-122"/>
                <a:ea typeface="华文楷体" panose="02010600040101010101" charset="-122"/>
              </a:rPr>
              <a:t>”</a:t>
            </a:r>
            <a:r>
              <a:rPr lang="zh-CN" altLang="en-US" sz="2000" b="1"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zh-CN" altLang="en-US" sz="2000" b="1"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" name="图片 1" descr="clipboard-image-17635564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2631440"/>
            <a:ext cx="3910330" cy="2156460"/>
          </a:xfrm>
          <a:prstGeom prst="rect">
            <a:avLst/>
          </a:prstGeom>
        </p:spPr>
      </p:pic>
      <p:pic>
        <p:nvPicPr>
          <p:cNvPr id="3" name="图片 2" descr="clipboard-image-176355668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0280" y="2567940"/>
            <a:ext cx="3220720" cy="290385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919855" y="3249930"/>
            <a:ext cx="1300480" cy="7683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</a:rPr>
              <a:t>隐式</a:t>
            </a:r>
            <a:endParaRPr lang="zh-CN" altLang="en-US" sz="4400" b="1">
              <a:ln w="15875"/>
              <a:gradFill>
                <a:gsLst>
                  <a:gs pos="0">
                    <a:schemeClr val="accent1">
                      <a:lumOff val="-19996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96"/>
                    </a:schemeClr>
                  </a:gs>
                </a:gsLst>
                <a:lin ang="0" scaled="0"/>
              </a:gradFill>
              <a:effectLst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191750" y="3597910"/>
            <a:ext cx="1300480" cy="7683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4400" b="1">
                <a:ln w="15875"/>
                <a:gradFill>
                  <a:gsLst>
                    <a:gs pos="0">
                      <a:schemeClr val="accent1">
                        <a:lumOff val="-19995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5"/>
                      </a:schemeClr>
                    </a:gs>
                  </a:gsLst>
                  <a:lin ang="0" scaled="0"/>
                </a:gradFill>
                <a:effectLst/>
              </a:rPr>
              <a:t>显式</a:t>
            </a:r>
            <a:endParaRPr lang="zh-CN" altLang="en-US" sz="4400" b="1">
              <a:ln w="15875"/>
              <a:gradFill>
                <a:gsLst>
                  <a:gs pos="0">
                    <a:schemeClr val="accent1">
                      <a:lumOff val="-19995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95"/>
                    </a:schemeClr>
                  </a:gs>
                </a:gsLst>
                <a:lin ang="0" scaled="0"/>
              </a:gradFill>
              <a:effectLst/>
            </a:endParaRPr>
          </a:p>
        </p:txBody>
      </p:sp>
      <p:sp>
        <p:nvSpPr>
          <p:cNvPr id="18" name="流程图: 终止 17"/>
          <p:cNvSpPr/>
          <p:nvPr/>
        </p:nvSpPr>
        <p:spPr>
          <a:xfrm>
            <a:off x="2666365" y="3635375"/>
            <a:ext cx="984885" cy="392430"/>
          </a:xfrm>
          <a:prstGeom prst="flowChartTerminator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终止 18"/>
          <p:cNvSpPr/>
          <p:nvPr/>
        </p:nvSpPr>
        <p:spPr>
          <a:xfrm>
            <a:off x="7303135" y="3850005"/>
            <a:ext cx="1888490" cy="651510"/>
          </a:xfrm>
          <a:prstGeom prst="flowChartTerminator">
            <a:avLst/>
          </a:prstGeom>
          <a:noFill/>
          <a:ln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772275" y="541020"/>
            <a:ext cx="36182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defRPr/>
            </a:pPr>
            <a:r>
              <a:rPr lang="zh-CN" altLang="en-US" b="1" spc="300">
                <a:solidFill>
                  <a:schemeClr val="bg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解决方案</a:t>
            </a:r>
            <a:r>
              <a:rPr lang="en-US" altLang="zh-CN" b="1" spc="300">
                <a:solidFill>
                  <a:schemeClr val="bg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  <a:sym typeface="+mn-ea"/>
              </a:rPr>
              <a:t> (Similar Solution)</a:t>
            </a:r>
            <a:endParaRPr lang="en-US" altLang="zh-CN" b="1" spc="300">
              <a:solidFill>
                <a:schemeClr val="bg1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/>
      <p:bldP spid="12" grpId="0"/>
      <p:bldP spid="18" grpId="0" animBg="1"/>
      <p:bldP spid="18" grpId="1" animBg="1"/>
      <p:bldP spid="19" grpId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89890419" name="图片 3" descr="6"/>
          <p:cNvPicPr>
            <a:picLocks noChangeAspect="1"/>
          </p:cNvPicPr>
          <p:nvPr/>
        </p:nvPicPr>
        <p:blipFill rotWithShape="1">
          <a:blip r:embed="rId1"/>
          <a:srcRect t="9498" b="6284"/>
          <a:stretch>
            <a:fillRect/>
          </a:stretch>
        </p:blipFill>
        <p:spPr bwMode="auto">
          <a:xfrm>
            <a:off x="-11430" y="0"/>
            <a:ext cx="12214225" cy="6858000"/>
          </a:xfrm>
          <a:prstGeom prst="rect">
            <a:avLst/>
          </a:prstGeom>
        </p:spPr>
      </p:pic>
      <p:sp>
        <p:nvSpPr>
          <p:cNvPr id="459149440" name="矩形 1"/>
          <p:cNvSpPr/>
          <p:nvPr/>
        </p:nvSpPr>
        <p:spPr bwMode="auto">
          <a:xfrm>
            <a:off x="-10795" y="-635"/>
            <a:ext cx="12213590" cy="6858635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771160037" name="单圆角矩形 8"/>
          <p:cNvSpPr/>
          <p:nvPr/>
        </p:nvSpPr>
        <p:spPr bwMode="auto"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837216840" name="单圆角矩形 4"/>
          <p:cNvSpPr/>
          <p:nvPr/>
        </p:nvSpPr>
        <p:spPr bwMode="auto"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pic>
        <p:nvPicPr>
          <p:cNvPr id="1753268548" name="图片 2" descr="底图-0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r="4676"/>
          <a:stretch>
            <a:fillRect/>
          </a:stretch>
        </p:blipFill>
        <p:spPr bwMode="auto"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1745874219" name="矩形 5"/>
          <p:cNvSpPr/>
          <p:nvPr/>
        </p:nvSpPr>
        <p:spPr bwMode="auto">
          <a:xfrm>
            <a:off x="1880870" y="3473450"/>
            <a:ext cx="4950460" cy="45720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70000"/>
              </a:lnSpc>
              <a:defRPr/>
            </a:pPr>
            <a:r>
              <a:rPr lang="en-US" altLang="zh-CN" sz="1400" b="1" strike="noStrike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Conclusion &amp; Q&amp;A</a:t>
            </a:r>
            <a:endParaRPr lang="en-US" altLang="zh-CN" sz="1400" b="1" strike="noStrike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1214444615" name="直接连接符 6"/>
          <p:cNvCxnSpPr/>
          <p:nvPr/>
        </p:nvCxnSpPr>
        <p:spPr bwMode="auto"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2916502" name="文本框 17"/>
          <p:cNvSpPr txBox="1"/>
          <p:nvPr/>
        </p:nvSpPr>
        <p:spPr bwMode="auto">
          <a:xfrm>
            <a:off x="1880870" y="2904173"/>
            <a:ext cx="46437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总结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944941953" name="文本框 17"/>
          <p:cNvSpPr txBox="1"/>
          <p:nvPr/>
        </p:nvSpPr>
        <p:spPr bwMode="auto"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8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06</a:t>
            </a:r>
            <a:endParaRPr lang="en-US" sz="8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840432575" name="图片 10" descr="6"/>
          <p:cNvPicPr>
            <a:picLocks noChangeAspect="1"/>
          </p:cNvPicPr>
          <p:nvPr/>
        </p:nvPicPr>
        <p:blipFill rotWithShape="1">
          <a:blip r:embed="rId1"/>
          <a:srcRect l="16441" r="16441"/>
          <a:stretch>
            <a:fillRect/>
          </a:stretch>
        </p:blipFill>
        <p:spPr bwMode="auto">
          <a:xfrm>
            <a:off x="7295399" y="1627936"/>
            <a:ext cx="3600000" cy="3600000"/>
          </a:xfrm>
          <a:prstGeom prst="rect">
            <a:avLst/>
          </a:prstGeom>
        </p:spPr>
      </p:pic>
      <p:pic>
        <p:nvPicPr>
          <p:cNvPr id="1171017004" name="图片 13" descr="校标、校名-透空2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240559919" name="图片 14" descr="底图-1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6730177" name="图片 15" descr="未标题-2_画板 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2534777" name="椭圆 58"/>
          <p:cNvSpPr/>
          <p:nvPr/>
        </p:nvSpPr>
        <p:spPr bwMode="auto"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grpSp>
        <p:nvGrpSpPr>
          <p:cNvPr id="1228260600" name="组合 8"/>
          <p:cNvGrpSpPr/>
          <p:nvPr/>
        </p:nvGrpSpPr>
        <p:grpSpPr bwMode="auto"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 bwMode="auto">
            <a:xfrm rot="16199999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7" name="平行四边形 6"/>
            <p:cNvSpPr/>
            <p:nvPr/>
          </p:nvSpPr>
          <p:spPr bwMode="auto">
            <a:xfrm rot="20760000">
              <a:off x="6121" y="1913"/>
              <a:ext cx="2130" cy="1064"/>
            </a:xfrm>
            <a:prstGeom prst="parallelogram">
              <a:avLst>
                <a:gd name="adj" fmla="val 25000"/>
              </a:avLst>
            </a:prstGeom>
            <a:gradFill>
              <a:gsLst>
                <a:gs pos="0">
                  <a:srgbClr val="5F85C3">
                    <a:alpha val="30000"/>
                  </a:srgbClr>
                </a:gs>
                <a:gs pos="100000">
                  <a:srgbClr val="5F85C3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</p:grpSp>
      <p:sp>
        <p:nvSpPr>
          <p:cNvPr id="2108370155" name="文本框 17"/>
          <p:cNvSpPr txBox="1"/>
          <p:nvPr/>
        </p:nvSpPr>
        <p:spPr bwMode="auto"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06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264950785" name="文本框 3"/>
          <p:cNvSpPr txBox="1"/>
          <p:nvPr/>
        </p:nvSpPr>
        <p:spPr bwMode="auto"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总结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941473679" name="图片 11" descr="建筑-10"/>
          <p:cNvPicPr>
            <a:picLocks noChangeAspect="1"/>
          </p:cNvPicPr>
          <p:nvPr/>
        </p:nvPicPr>
        <p:blipFill rotWithShape="1">
          <a:blip r:embed="rId1">
            <a:alphaModFix amt="54000"/>
          </a:blip>
          <a:stretch>
            <a:fillRect/>
          </a:stretch>
        </p:blipFill>
        <p:spPr bwMode="auto"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1280412348" name="矩形 98"/>
          <p:cNvSpPr/>
          <p:nvPr/>
        </p:nvSpPr>
        <p:spPr bwMode="auto">
          <a:xfrm>
            <a:off x="0" y="5259070"/>
            <a:ext cx="12202160" cy="1628140"/>
          </a:xfrm>
          <a:prstGeom prst="rect">
            <a:avLst/>
          </a:prstGeom>
          <a:solidFill>
            <a:srgbClr val="5D73AB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思源黑体 CN Normal"/>
            </a:endParaRPr>
          </a:p>
        </p:txBody>
      </p:sp>
      <p:sp>
        <p:nvSpPr>
          <p:cNvPr id="933491088" name="椭圆 121"/>
          <p:cNvSpPr/>
          <p:nvPr>
            <p:custDataLst>
              <p:tags r:id="rId2"/>
            </p:custDataLst>
          </p:nvPr>
        </p:nvSpPr>
        <p:spPr bwMode="auto">
          <a:xfrm>
            <a:off x="4926330" y="2107565"/>
            <a:ext cx="608330" cy="608330"/>
          </a:xfrm>
          <a:prstGeom prst="ellipse">
            <a:avLst/>
          </a:prstGeom>
          <a:solidFill>
            <a:srgbClr val="515983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 sz="1600"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949737680" name="图片 122" descr="343435383038363b343532323338363bb9d8bcfcb5e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5050790" y="2232025"/>
            <a:ext cx="359410" cy="359410"/>
          </a:xfrm>
          <a:prstGeom prst="rect">
            <a:avLst/>
          </a:prstGeom>
        </p:spPr>
      </p:pic>
      <p:sp>
        <p:nvSpPr>
          <p:cNvPr id="1720379210" name="文本框 124"/>
          <p:cNvSpPr txBox="1"/>
          <p:nvPr>
            <p:custDataLst>
              <p:tags r:id="rId6"/>
            </p:custDataLst>
          </p:nvPr>
        </p:nvSpPr>
        <p:spPr bwMode="auto">
          <a:xfrm>
            <a:off x="5899785" y="1845310"/>
            <a:ext cx="3458845" cy="322580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p>
            <a:pPr algn="l">
              <a:defRPr/>
            </a:pPr>
            <a:r>
              <a:rPr lang="zh-CN" altLang="en-US" b="1" spc="300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总结：同源性论证完成</a:t>
            </a:r>
            <a:endParaRPr lang="zh-CN" altLang="en-US" b="1" spc="300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84322776" name="椭圆 125"/>
          <p:cNvSpPr/>
          <p:nvPr>
            <p:custDataLst>
              <p:tags r:id="rId7"/>
            </p:custDataLst>
          </p:nvPr>
        </p:nvSpPr>
        <p:spPr bwMode="auto">
          <a:xfrm>
            <a:off x="4926330" y="3889375"/>
            <a:ext cx="608330" cy="608330"/>
          </a:xfrm>
          <a:prstGeom prst="ellipse">
            <a:avLst/>
          </a:prstGeom>
          <a:solidFill>
            <a:srgbClr val="5F85C3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 sz="1600"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76508610" name="图片 126" descr="343435383038363b343532323338393bbacfd7f7bbfad6c6"/>
          <p:cNvPicPr>
            <a:picLocks noChangeAspect="1"/>
          </p:cNvPicPr>
          <p:nvPr>
            <p:custDataLst>
              <p:tags r:id="rId8"/>
            </p:custDataLst>
          </p:nvPr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auto">
          <a:xfrm>
            <a:off x="5041265" y="4004310"/>
            <a:ext cx="378460" cy="378460"/>
          </a:xfrm>
          <a:prstGeom prst="rect">
            <a:avLst/>
          </a:prstGeom>
        </p:spPr>
      </p:pic>
      <p:sp>
        <p:nvSpPr>
          <p:cNvPr id="146306515" name="文本框 128"/>
          <p:cNvSpPr txBox="1"/>
          <p:nvPr>
            <p:custDataLst>
              <p:tags r:id="rId11"/>
            </p:custDataLst>
          </p:nvPr>
        </p:nvSpPr>
        <p:spPr bwMode="auto">
          <a:xfrm>
            <a:off x="5899785" y="3626803"/>
            <a:ext cx="2807970" cy="322580"/>
          </a:xfrm>
          <a:prstGeom prst="rect">
            <a:avLst/>
          </a:prstGeom>
          <a:noFill/>
        </p:spPr>
        <p:txBody>
          <a:bodyPr wrap="square" bIns="0" rtlCol="0" anchor="ctr" anchorCtr="0">
            <a:spAutoFit/>
          </a:bodyPr>
          <a:p>
            <a:pPr algn="l">
              <a:defRPr/>
            </a:pPr>
            <a:r>
              <a:rPr lang="zh-CN" altLang="en-US" b="1" spc="300"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研究意义</a:t>
            </a:r>
            <a:endParaRPr lang="zh-CN" altLang="en-US" b="1" spc="300">
              <a:solidFill>
                <a:srgbClr val="5F85C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723978255" name="直接连接符 129"/>
          <p:cNvCxnSpPr/>
          <p:nvPr>
            <p:custDataLst>
              <p:tags r:id="rId12"/>
            </p:custDataLst>
          </p:nvPr>
        </p:nvCxnSpPr>
        <p:spPr bwMode="auto">
          <a:xfrm>
            <a:off x="5085715" y="3302000"/>
            <a:ext cx="5874385" cy="0"/>
          </a:xfrm>
          <a:prstGeom prst="line">
            <a:avLst/>
          </a:prstGeom>
          <a:ln>
            <a:solidFill>
              <a:srgbClr val="FFFFFF">
                <a:lumMod val="85000"/>
              </a:srgbClr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pic>
        <p:nvPicPr>
          <p:cNvPr id="1495259051" name="图片 5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 bwMode="auto">
          <a:xfrm>
            <a:off x="531495" y="1828800"/>
            <a:ext cx="3369310" cy="44951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939155" y="2192020"/>
            <a:ext cx="4167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抽象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—&gt;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函数可类型化</a:t>
            </a:r>
            <a:endParaRPr lang="zh-CN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39155" y="2550795"/>
            <a:ext cx="4167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问题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—&gt;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高阶类型挑战</a:t>
            </a:r>
            <a:endParaRPr lang="zh-CN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39155" y="2909570"/>
            <a:ext cx="4167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方案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—&gt;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类型变量机制</a:t>
            </a:r>
            <a:endParaRPr lang="zh-CN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39155" y="4012565"/>
            <a:ext cx="5189220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1.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加深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Python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开发者对类型系统哲学的理解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endParaRPr lang="en-US" altLang="zh-CN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   (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范式引入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≠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工具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)</a:t>
            </a:r>
            <a:endParaRPr lang="en-US" altLang="zh-CN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939155" y="4676775"/>
            <a:ext cx="5189220" cy="4311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2.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提供分析编程语言跨范式融合的理论视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角。</a:t>
            </a:r>
            <a:endParaRPr lang="zh-CN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2037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0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630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9210" grpId="0"/>
      <p:bldP spid="2" grpId="0"/>
      <p:bldP spid="3" grpId="0"/>
      <p:bldP spid="4" grpId="0"/>
      <p:bldP spid="146306515" grpId="0"/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8193518" name="图片 2" descr="李佳昊-仙林-飞艇航拍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 bwMode="auto">
          <a:xfrm>
            <a:off x="635" y="9525"/>
            <a:ext cx="12192000" cy="6858000"/>
          </a:xfrm>
          <a:prstGeom prst="rect">
            <a:avLst/>
          </a:prstGeom>
        </p:spPr>
      </p:pic>
      <p:sp>
        <p:nvSpPr>
          <p:cNvPr id="2062643499" name="矩形 1"/>
          <p:cNvSpPr/>
          <p:nvPr/>
        </p:nvSpPr>
        <p:spPr bwMode="auto">
          <a:xfrm>
            <a:off x="0" y="0"/>
            <a:ext cx="12192635" cy="6867524"/>
          </a:xfrm>
          <a:prstGeom prst="rect">
            <a:avLst/>
          </a:prstGeom>
          <a:gradFill>
            <a:gsLst>
              <a:gs pos="0">
                <a:srgbClr val="5F85C3">
                  <a:alpha val="100000"/>
                </a:srgbClr>
              </a:gs>
              <a:gs pos="89000">
                <a:srgbClr val="BDCBDE">
                  <a:alpha val="36000"/>
                </a:srgbClr>
              </a:gs>
              <a:gs pos="100000">
                <a:schemeClr val="bg1">
                  <a:alpha val="0"/>
                </a:schemeClr>
              </a:gs>
            </a:gsLst>
            <a:lin ang="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/>
          </a:p>
        </p:txBody>
      </p:sp>
      <p:sp>
        <p:nvSpPr>
          <p:cNvPr id="733127334" name="文本框 36"/>
          <p:cNvSpPr txBox="1"/>
          <p:nvPr/>
        </p:nvSpPr>
        <p:spPr bwMode="auto">
          <a:xfrm>
            <a:off x="560705" y="2126933"/>
            <a:ext cx="6483985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marL="0" marR="0" lvl="0" indent="0" algn="l" defTabSz="9144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8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感谢</a:t>
            </a:r>
            <a:r>
              <a:rPr lang="zh-CN" altLang="en-US" sz="8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倾听！</a:t>
            </a:r>
            <a:endParaRPr lang="zh-CN" altLang="en-US" sz="8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1775630560" name="直接连接符 39"/>
          <p:cNvCxnSpPr/>
          <p:nvPr/>
        </p:nvCxnSpPr>
        <p:spPr bwMode="auto">
          <a:xfrm>
            <a:off x="678815" y="3277235"/>
            <a:ext cx="3617595" cy="0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522510" name="文本框 3"/>
          <p:cNvSpPr txBox="1"/>
          <p:nvPr/>
        </p:nvSpPr>
        <p:spPr bwMode="auto">
          <a:xfrm>
            <a:off x="678815" y="4340861"/>
            <a:ext cx="3334385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p>
            <a:pPr marL="0" marR="0" lvl="0" indent="0" algn="l" defTabSz="91440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日期：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2025.11.22</a:t>
            </a:r>
            <a:endParaRPr lang="en-US" altLang="zh-CN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836955177" name="矩形 4"/>
          <p:cNvSpPr/>
          <p:nvPr/>
        </p:nvSpPr>
        <p:spPr bwMode="auto">
          <a:xfrm>
            <a:off x="0" y="-11430"/>
            <a:ext cx="12191365" cy="775970"/>
          </a:xfrm>
          <a:prstGeom prst="rect">
            <a:avLst/>
          </a:prstGeom>
          <a:gradFill>
            <a:gsLst>
              <a:gs pos="0">
                <a:srgbClr val="515983"/>
              </a:gs>
              <a:gs pos="53000">
                <a:srgbClr val="9AA1BB">
                  <a:alpha val="0"/>
                </a:srgbClr>
              </a:gs>
              <a:gs pos="100000">
                <a:schemeClr val="tx2">
                  <a:lumMod val="10000"/>
                  <a:lumOff val="9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cs typeface="思源黑体 CN Normal"/>
            </a:endParaRPr>
          </a:p>
        </p:txBody>
      </p:sp>
      <p:pic>
        <p:nvPicPr>
          <p:cNvPr id="991363227" name="图片 5" descr="校标、校名-透空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 bwMode="auto">
          <a:xfrm>
            <a:off x="386080" y="186055"/>
            <a:ext cx="1260000" cy="403701"/>
          </a:xfrm>
          <a:prstGeom prst="rect">
            <a:avLst/>
          </a:prstGeom>
        </p:spPr>
      </p:pic>
      <p:sp>
        <p:nvSpPr>
          <p:cNvPr id="3" name="文本框 36"/>
          <p:cNvSpPr txBox="1"/>
          <p:nvPr/>
        </p:nvSpPr>
        <p:spPr bwMode="auto">
          <a:xfrm>
            <a:off x="678815" y="3383915"/>
            <a:ext cx="6452870" cy="10337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marL="0" marR="0" lvl="0" indent="0" algn="l" defTabSz="9144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Q&amp;A</a:t>
            </a:r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：</a:t>
            </a:r>
            <a:r>
              <a:rPr lang="en-US" altLang="zh-CN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 </a:t>
            </a:r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期待交流与指导</a:t>
            </a:r>
            <a:endParaRPr lang="zh-CN" altLang="en-US" sz="4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4" name="直接连接符 39"/>
          <p:cNvCxnSpPr/>
          <p:nvPr/>
        </p:nvCxnSpPr>
        <p:spPr bwMode="auto">
          <a:xfrm>
            <a:off x="678815" y="4340860"/>
            <a:ext cx="3617595" cy="0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515983"/>
            </a:gs>
            <a:gs pos="52000">
              <a:srgbClr val="586FA3"/>
            </a:gs>
            <a:gs pos="100000">
              <a:srgbClr val="5F85C3"/>
            </a:gs>
          </a:gsLst>
          <a:lin ang="18600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7712788" name="文本占位符 1"/>
          <p:cNvSpPr>
            <a:spLocks noGrp="1"/>
          </p:cNvSpPr>
          <p:nvPr>
            <p:ph type="body" idx="5"/>
          </p:nvPr>
        </p:nvSpPr>
        <p:spPr bwMode="auto"/>
        <p:txBody>
          <a:bodyPr/>
          <a:lstStyle/>
          <a:p>
            <a:pPr>
              <a:defRPr/>
            </a:pPr>
            <a:r>
              <a:rPr lang="zh-CN">
                <a:ln>
                  <a:gradFill>
                    <a:gsLst>
                      <a:gs pos="19000">
                        <a:schemeClr val="bg1">
                          <a:alpha val="0"/>
                        </a:schemeClr>
                      </a:gs>
                      <a:gs pos="74000">
                        <a:srgbClr val="FAFAFA">
                          <a:alpha val="100000"/>
                        </a:srgbClr>
                      </a:gs>
                    </a:gsLst>
                    <a:lin ang="16200000" scaled="0"/>
                  </a:gradFill>
                </a:ln>
              </a:rPr>
              <a:t>CONTENTS</a:t>
            </a:r>
            <a:endParaRPr lang="zh-CN">
              <a:ln>
                <a:gradFill>
                  <a:gsLst>
                    <a:gs pos="19000">
                      <a:schemeClr val="bg1">
                        <a:alpha val="0"/>
                      </a:schemeClr>
                    </a:gs>
                    <a:gs pos="74000">
                      <a:srgbClr val="FAFAFA">
                        <a:alpha val="100000"/>
                      </a:srgbClr>
                    </a:gs>
                  </a:gsLst>
                  <a:lin ang="16200000" scaled="0"/>
                </a:gradFill>
              </a:ln>
            </a:endParaRPr>
          </a:p>
        </p:txBody>
      </p:sp>
      <p:pic>
        <p:nvPicPr>
          <p:cNvPr id="352724635" name="图片 3" descr="刘斌-鼓楼-北园与紫峰"/>
          <p:cNvPicPr>
            <a:picLocks noChangeAspect="1"/>
          </p:cNvPicPr>
          <p:nvPr/>
        </p:nvPicPr>
        <p:blipFill rotWithShape="1">
          <a:blip r:embed="rId1"/>
          <a:srcRect l="50506" r="10341"/>
          <a:stretch>
            <a:fillRect/>
          </a:stretch>
        </p:blipFill>
        <p:spPr bwMode="auto">
          <a:xfrm>
            <a:off x="0" y="0"/>
            <a:ext cx="4031615" cy="6858000"/>
          </a:xfrm>
          <a:prstGeom prst="rect">
            <a:avLst/>
          </a:prstGeom>
        </p:spPr>
      </p:pic>
      <p:sp>
        <p:nvSpPr>
          <p:cNvPr id="1358372615" name="矩形 7"/>
          <p:cNvSpPr/>
          <p:nvPr/>
        </p:nvSpPr>
        <p:spPr bwMode="auto">
          <a:xfrm>
            <a:off x="0" y="130"/>
            <a:ext cx="4046220" cy="6858000"/>
          </a:xfrm>
          <a:prstGeom prst="rect">
            <a:avLst/>
          </a:prstGeom>
          <a:gradFill>
            <a:gsLst>
              <a:gs pos="0">
                <a:srgbClr val="7B97BC">
                  <a:alpha val="0"/>
                </a:srgbClr>
              </a:gs>
              <a:gs pos="100000">
                <a:srgbClr val="515983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2079321721" name="标题 2"/>
          <p:cNvSpPr>
            <a:spLocks noGrp="1"/>
          </p:cNvSpPr>
          <p:nvPr>
            <p:ph type="title" idx="4"/>
          </p:nvPr>
        </p:nvSpPr>
        <p:spPr bwMode="auto"/>
        <p:txBody>
          <a:bodyPr/>
          <a:lstStyle/>
          <a:p>
            <a:pPr>
              <a:defRPr/>
            </a:pPr>
            <a:r>
              <a:rPr lang="zh-CN">
                <a:solidFill>
                  <a:schemeClr val="bg1"/>
                </a:solidFill>
              </a:rPr>
              <a:t>目录</a:t>
            </a:r>
            <a:endParaRPr lang="zh-CN">
              <a:solidFill>
                <a:schemeClr val="bg1"/>
              </a:solidFill>
            </a:endParaRPr>
          </a:p>
        </p:txBody>
      </p:sp>
      <p:pic>
        <p:nvPicPr>
          <p:cNvPr id="538700940" name="图片 21" descr="建筑_画板 1"/>
          <p:cNvPicPr>
            <a:picLocks noChangeAspect="1"/>
          </p:cNvPicPr>
          <p:nvPr/>
        </p:nvPicPr>
        <p:blipFill rotWithShape="1">
          <a:blip r:embed="rId2">
            <a:alphaModFix amt="59000"/>
          </a:blip>
          <a:stretch>
            <a:fillRect/>
          </a:stretch>
        </p:blipFill>
        <p:spPr bwMode="auto">
          <a:xfrm>
            <a:off x="10363200" y="5867399"/>
            <a:ext cx="1817793" cy="872067"/>
          </a:xfrm>
          <a:prstGeom prst="rect">
            <a:avLst/>
          </a:prstGeom>
        </p:spPr>
      </p:pic>
      <p:pic>
        <p:nvPicPr>
          <p:cNvPr id="828225246" name="图片 4" descr="校标、校名-透空2"/>
          <p:cNvPicPr>
            <a:picLocks noChangeAspect="1"/>
          </p:cNvPicPr>
          <p:nvPr userDrawn="1"/>
        </p:nvPicPr>
        <p:blipFill rotWithShape="1">
          <a:blip r:embed="rId3"/>
          <a:stretch>
            <a:fillRect/>
          </a:stretch>
        </p:blipFill>
        <p:spPr bwMode="auto">
          <a:xfrm>
            <a:off x="10351770" y="2901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sp>
        <p:nvSpPr>
          <p:cNvPr id="2" name="圆角矩形 78"/>
          <p:cNvSpPr/>
          <p:nvPr>
            <p:custDataLst>
              <p:tags r:id="rId4"/>
            </p:custDataLst>
          </p:nvPr>
        </p:nvSpPr>
        <p:spPr bwMode="auto">
          <a:xfrm>
            <a:off x="5261610" y="51816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3" name="圆角矩形 78"/>
          <p:cNvSpPr/>
          <p:nvPr>
            <p:custDataLst>
              <p:tags r:id="rId5"/>
            </p:custDataLst>
          </p:nvPr>
        </p:nvSpPr>
        <p:spPr bwMode="auto">
          <a:xfrm>
            <a:off x="5261610" y="150939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4" name="圆角矩形 78"/>
          <p:cNvSpPr/>
          <p:nvPr>
            <p:custDataLst>
              <p:tags r:id="rId6"/>
            </p:custDataLst>
          </p:nvPr>
        </p:nvSpPr>
        <p:spPr bwMode="auto">
          <a:xfrm>
            <a:off x="5261610" y="250063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5" name="圆角矩形 78"/>
          <p:cNvSpPr/>
          <p:nvPr>
            <p:custDataLst>
              <p:tags r:id="rId7"/>
            </p:custDataLst>
          </p:nvPr>
        </p:nvSpPr>
        <p:spPr bwMode="auto">
          <a:xfrm>
            <a:off x="5261610" y="349186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6" name="圆角矩形 78"/>
          <p:cNvSpPr/>
          <p:nvPr>
            <p:custDataLst>
              <p:tags r:id="rId8"/>
            </p:custDataLst>
          </p:nvPr>
        </p:nvSpPr>
        <p:spPr bwMode="auto">
          <a:xfrm>
            <a:off x="5261610" y="4483100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7" name="圆角矩形 78"/>
          <p:cNvSpPr/>
          <p:nvPr>
            <p:custDataLst>
              <p:tags r:id="rId9"/>
            </p:custDataLst>
          </p:nvPr>
        </p:nvSpPr>
        <p:spPr bwMode="auto">
          <a:xfrm>
            <a:off x="5261610" y="5474335"/>
            <a:ext cx="5400040" cy="86423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93B3D8">
                  <a:alpha val="55000"/>
                </a:srgbClr>
              </a:gs>
              <a:gs pos="80000">
                <a:srgbClr val="BEBEBE">
                  <a:alpha val="0"/>
                </a:srgbClr>
              </a:gs>
            </a:gsLst>
            <a:lin ang="0" scaled="0"/>
          </a:gradFill>
          <a:ln w="6350">
            <a:gradFill>
              <a:gsLst>
                <a:gs pos="0">
                  <a:srgbClr val="93B3D8"/>
                </a:gs>
                <a:gs pos="65000">
                  <a:srgbClr val="93B3D8">
                    <a:alpha val="0"/>
                  </a:srgbClr>
                </a:gs>
              </a:gsLst>
              <a:lin ang="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p>
            <a:pPr algn="ctr">
              <a:defRPr/>
            </a:pPr>
            <a:endParaRPr lang="zh-CN">
              <a:cs typeface="微软雅黑" panose="020B0503020204020204" charset="-122"/>
            </a:endParaRPr>
          </a:p>
        </p:txBody>
      </p:sp>
      <p:sp>
        <p:nvSpPr>
          <p:cNvPr id="9" name="标题"/>
          <p:cNvSpPr txBox="1"/>
          <p:nvPr>
            <p:custDataLst>
              <p:tags r:id="rId10"/>
            </p:custDataLst>
          </p:nvPr>
        </p:nvSpPr>
        <p:spPr bwMode="auto">
          <a:xfrm>
            <a:off x="5261610" y="602615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p>
            <a:pPr lvl="0" algn="l">
              <a:buClrTx/>
              <a:buSzTx/>
              <a:buFontTx/>
              <a:defRPr/>
            </a:pPr>
            <a:r>
              <a:rPr 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引言：背景与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核心问题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标题"/>
          <p:cNvSpPr txBox="1"/>
          <p:nvPr>
            <p:custDataLst>
              <p:tags r:id="rId11"/>
            </p:custDataLst>
          </p:nvPr>
        </p:nvSpPr>
        <p:spPr bwMode="auto">
          <a:xfrm>
            <a:off x="5261610" y="163195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p>
            <a:pPr lvl="0" algn="l">
              <a:buClrTx/>
              <a:buSzTx/>
              <a:buFontTx/>
              <a:defRPr/>
            </a:pPr>
            <a:r>
              <a:rPr 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研究框架：同源性的判定标准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标题"/>
          <p:cNvSpPr txBox="1"/>
          <p:nvPr>
            <p:custDataLst>
              <p:tags r:id="rId12"/>
            </p:custDataLst>
          </p:nvPr>
        </p:nvSpPr>
        <p:spPr bwMode="auto">
          <a:xfrm>
            <a:off x="5261610" y="258445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p>
            <a:pPr lvl="0" algn="l">
              <a:buClrTx/>
              <a:buSzTx/>
              <a:buFontTx/>
              <a:defRPr/>
            </a:pPr>
            <a:r>
              <a:rPr 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证据</a:t>
            </a:r>
            <a:r>
              <a:rPr lang="en-US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⼀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：函数作为第</a:t>
            </a:r>
            <a:r>
              <a:rPr lang="en-US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⼀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类值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标题"/>
          <p:cNvSpPr txBox="1"/>
          <p:nvPr>
            <p:custDataLst>
              <p:tags r:id="rId13"/>
            </p:custDataLst>
          </p:nvPr>
        </p:nvSpPr>
        <p:spPr bwMode="auto">
          <a:xfrm>
            <a:off x="5261610" y="357632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p>
            <a:pPr lvl="0" algn="l">
              <a:buClrTx/>
              <a:buSzTx/>
              <a:buFontTx/>
              <a:defRPr/>
            </a:pPr>
            <a:r>
              <a:rPr 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证据</a:t>
            </a:r>
            <a:r>
              <a:rPr lang="en-US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⼆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⾼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阶函数的类型挑战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标题"/>
          <p:cNvSpPr txBox="1"/>
          <p:nvPr>
            <p:custDataLst>
              <p:tags r:id="rId14"/>
            </p:custDataLst>
          </p:nvPr>
        </p:nvSpPr>
        <p:spPr bwMode="auto">
          <a:xfrm>
            <a:off x="5261610" y="456819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p>
            <a:pPr lvl="0" algn="l">
              <a:buClrTx/>
              <a:buSzTx/>
              <a:buFontTx/>
              <a:defRPr/>
            </a:pPr>
            <a:r>
              <a:rPr 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证据三：泛型与类型变量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标题"/>
          <p:cNvSpPr txBox="1"/>
          <p:nvPr>
            <p:custDataLst>
              <p:tags r:id="rId15"/>
            </p:custDataLst>
          </p:nvPr>
        </p:nvSpPr>
        <p:spPr bwMode="auto">
          <a:xfrm>
            <a:off x="5261610" y="5560060"/>
            <a:ext cx="4208780" cy="69596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p>
            <a:pPr lvl="0" algn="l">
              <a:buClrTx/>
              <a:buSzTx/>
              <a:buFontTx/>
              <a:defRPr/>
            </a:pPr>
            <a:r>
              <a:rPr 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06.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</a:t>
            </a:r>
            <a:endParaRPr lang="zh-CN" altLang="en-US" sz="2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89890419" name="图片 3" descr="6"/>
          <p:cNvPicPr>
            <a:picLocks noChangeAspect="1"/>
          </p:cNvPicPr>
          <p:nvPr/>
        </p:nvPicPr>
        <p:blipFill rotWithShape="1">
          <a:blip r:embed="rId1"/>
          <a:srcRect t="9498" b="6284"/>
          <a:stretch>
            <a:fillRect/>
          </a:stretch>
        </p:blipFill>
        <p:spPr bwMode="auto">
          <a:xfrm>
            <a:off x="-11430" y="0"/>
            <a:ext cx="12214225" cy="6858000"/>
          </a:xfrm>
          <a:prstGeom prst="rect">
            <a:avLst/>
          </a:prstGeom>
        </p:spPr>
      </p:pic>
      <p:sp>
        <p:nvSpPr>
          <p:cNvPr id="459149440" name="矩形 1"/>
          <p:cNvSpPr/>
          <p:nvPr/>
        </p:nvSpPr>
        <p:spPr bwMode="auto">
          <a:xfrm>
            <a:off x="-10795" y="-635"/>
            <a:ext cx="12213590" cy="6858635"/>
          </a:xfrm>
          <a:prstGeom prst="rect">
            <a:avLst/>
          </a:pr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771160037" name="单圆角矩形 8"/>
          <p:cNvSpPr/>
          <p:nvPr/>
        </p:nvSpPr>
        <p:spPr bwMode="auto"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837216840" name="单圆角矩形 4"/>
          <p:cNvSpPr/>
          <p:nvPr/>
        </p:nvSpPr>
        <p:spPr bwMode="auto"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pic>
        <p:nvPicPr>
          <p:cNvPr id="1753268548" name="图片 2" descr="底图-0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r="4676"/>
          <a:stretch>
            <a:fillRect/>
          </a:stretch>
        </p:blipFill>
        <p:spPr bwMode="auto"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1745874219" name="矩形 5"/>
          <p:cNvSpPr/>
          <p:nvPr/>
        </p:nvSpPr>
        <p:spPr bwMode="auto">
          <a:xfrm>
            <a:off x="1880870" y="3473450"/>
            <a:ext cx="4950460" cy="45720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70000"/>
              </a:lnSpc>
              <a:defRPr/>
            </a:pP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Introduction: Context &amp; Core Question</a:t>
            </a:r>
            <a:endParaRPr lang="zh-CN" sz="1400" b="1" strike="noStrike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1214444615" name="直接连接符 6"/>
          <p:cNvCxnSpPr/>
          <p:nvPr/>
        </p:nvCxnSpPr>
        <p:spPr bwMode="auto"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2916502" name="文本框 17"/>
          <p:cNvSpPr txBox="1"/>
          <p:nvPr/>
        </p:nvSpPr>
        <p:spPr bwMode="auto">
          <a:xfrm>
            <a:off x="1880870" y="2904173"/>
            <a:ext cx="38512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引</a:t>
            </a:r>
            <a:r>
              <a:rPr lang="en-US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⾔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：背景与核</a:t>
            </a:r>
            <a:r>
              <a:rPr lang="en-US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⼼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944941953" name="文本框 17"/>
          <p:cNvSpPr txBox="1"/>
          <p:nvPr/>
        </p:nvSpPr>
        <p:spPr bwMode="auto"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8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01</a:t>
            </a:r>
            <a:endParaRPr lang="en-US" sz="8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840432575" name="图片 10" descr="6"/>
          <p:cNvPicPr>
            <a:picLocks noChangeAspect="1"/>
          </p:cNvPicPr>
          <p:nvPr/>
        </p:nvPicPr>
        <p:blipFill rotWithShape="1">
          <a:blip r:embed="rId1"/>
          <a:srcRect l="16441" r="16441"/>
          <a:stretch>
            <a:fillRect/>
          </a:stretch>
        </p:blipFill>
        <p:spPr bwMode="auto">
          <a:xfrm>
            <a:off x="7295399" y="1627936"/>
            <a:ext cx="3600000" cy="3600000"/>
          </a:xfrm>
          <a:prstGeom prst="rect">
            <a:avLst/>
          </a:prstGeom>
        </p:spPr>
      </p:pic>
      <p:pic>
        <p:nvPicPr>
          <p:cNvPr id="1171017004" name="图片 13" descr="校标、校名-透空2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240559919" name="图片 14" descr="底图-1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6730177" name="图片 15" descr="未标题-2_画板 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43927672" name="图片 22" descr="微信图片_20231218112318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l="15110" r="47712" b="27807"/>
          <a:stretch>
            <a:fillRect/>
          </a:stretch>
        </p:blipFill>
        <p:spPr bwMode="auto">
          <a:xfrm>
            <a:off x="6783705" y="1667510"/>
            <a:ext cx="2765425" cy="2741295"/>
          </a:xfrm>
          <a:prstGeom prst="rect">
            <a:avLst/>
          </a:prstGeom>
        </p:spPr>
      </p:pic>
      <p:pic>
        <p:nvPicPr>
          <p:cNvPr id="919211481" name="图片 21" descr="谭海仁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l="7020" r="55291" b="27147"/>
          <a:stretch>
            <a:fillRect/>
          </a:stretch>
        </p:blipFill>
        <p:spPr bwMode="auto">
          <a:xfrm>
            <a:off x="2716530" y="3872865"/>
            <a:ext cx="2776220" cy="2739390"/>
          </a:xfrm>
          <a:prstGeom prst="rect">
            <a:avLst/>
          </a:prstGeom>
        </p:spPr>
      </p:pic>
      <p:sp>
        <p:nvSpPr>
          <p:cNvPr id="1561730492" name="椭圆 58"/>
          <p:cNvSpPr/>
          <p:nvPr/>
        </p:nvSpPr>
        <p:spPr bwMode="auto"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grpSp>
        <p:nvGrpSpPr>
          <p:cNvPr id="768810485" name="组合 8"/>
          <p:cNvGrpSpPr/>
          <p:nvPr/>
        </p:nvGrpSpPr>
        <p:grpSpPr bwMode="auto"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 bwMode="auto">
            <a:xfrm rot="16199999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1598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7" name="平行四边形 6"/>
            <p:cNvSpPr/>
            <p:nvPr/>
          </p:nvSpPr>
          <p:spPr bwMode="auto">
            <a:xfrm rot="20760000">
              <a:off x="6121" y="1913"/>
              <a:ext cx="2130" cy="1064"/>
            </a:xfrm>
            <a:prstGeom prst="parallelogram">
              <a:avLst>
                <a:gd name="adj" fmla="val 25000"/>
              </a:avLst>
            </a:prstGeom>
            <a:gradFill>
              <a:gsLst>
                <a:gs pos="0">
                  <a:srgbClr val="515983">
                    <a:alpha val="51000"/>
                  </a:srgbClr>
                </a:gs>
                <a:gs pos="100000">
                  <a:srgbClr val="515983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15983"/>
                </a:gs>
                <a:gs pos="100000">
                  <a:srgbClr val="5F85C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</p:grpSp>
      <p:pic>
        <p:nvPicPr>
          <p:cNvPr id="1524771596" name="图片 38" descr="建筑-10"/>
          <p:cNvPicPr>
            <a:picLocks noChangeAspect="1"/>
          </p:cNvPicPr>
          <p:nvPr/>
        </p:nvPicPr>
        <p:blipFill rotWithShape="1">
          <a:blip r:embed="rId5">
            <a:alphaModFix amt="54000"/>
          </a:blip>
          <a:stretch>
            <a:fillRect/>
          </a:stretch>
        </p:blipFill>
        <p:spPr bwMode="auto"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806837012" name="文本框 17"/>
          <p:cNvSpPr txBox="1"/>
          <p:nvPr/>
        </p:nvSpPr>
        <p:spPr bwMode="auto">
          <a:xfrm rot="20700000">
            <a:off x="151765" y="144463"/>
            <a:ext cx="1009650" cy="645159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01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993746972" name="文本框 3"/>
          <p:cNvSpPr txBox="1"/>
          <p:nvPr/>
        </p:nvSpPr>
        <p:spPr bwMode="auto"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引</a:t>
            </a:r>
            <a:r>
              <a:rPr lang="en-US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⾔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：背景与核</a:t>
            </a:r>
            <a:r>
              <a:rPr lang="en-US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⼼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grpSp>
        <p:nvGrpSpPr>
          <p:cNvPr id="1788465049" name="组合 32"/>
          <p:cNvGrpSpPr/>
          <p:nvPr/>
        </p:nvGrpSpPr>
        <p:grpSpPr bwMode="auto">
          <a:xfrm>
            <a:off x="11046460" y="5646420"/>
            <a:ext cx="1438141" cy="1438141"/>
            <a:chOff x="16961" y="8142"/>
            <a:chExt cx="2865" cy="2865"/>
          </a:xfrm>
        </p:grpSpPr>
        <p:sp>
          <p:nvSpPr>
            <p:cNvPr id="6" name="椭圆 5"/>
            <p:cNvSpPr/>
            <p:nvPr/>
          </p:nvSpPr>
          <p:spPr bwMode="auto"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endParaRPr>
            </a:p>
          </p:txBody>
        </p:sp>
        <p:pic>
          <p:nvPicPr>
            <p:cNvPr id="31" name="图片 30" descr="建筑-14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 bwMode="auto"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sp>
        <p:nvSpPr>
          <p:cNvPr id="1158809386" name="任意多边形 11"/>
          <p:cNvSpPr/>
          <p:nvPr>
            <p:custDataLst>
              <p:tags r:id="rId7"/>
            </p:custDataLst>
          </p:nvPr>
        </p:nvSpPr>
        <p:spPr bwMode="auto">
          <a:xfrm>
            <a:off x="2467610" y="5195570"/>
            <a:ext cx="1650365" cy="1650365"/>
          </a:xfrm>
          <a:custGeom>
            <a:avLst/>
            <a:gdLst>
              <a:gd name="connsiteX0" fmla="*/ 3589 w 3589"/>
              <a:gd name="connsiteY0" fmla="*/ 3589 h 3589"/>
              <a:gd name="connsiteX1" fmla="*/ 0 w 3589"/>
              <a:gd name="connsiteY1" fmla="*/ 3589 h 3589"/>
              <a:gd name="connsiteX2" fmla="*/ 0 w 3589"/>
              <a:gd name="connsiteY2" fmla="*/ 0 h 3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9" h="3589" extrusionOk="0">
                <a:moveTo>
                  <a:pt x="3589" y="3589"/>
                </a:moveTo>
                <a:lnTo>
                  <a:pt x="0" y="3589"/>
                </a:lnTo>
                <a:lnTo>
                  <a:pt x="0" y="0"/>
                </a:lnTo>
              </a:path>
            </a:pathLst>
          </a:custGeom>
          <a:noFill/>
          <a:ln w="25400" cap="rnd">
            <a:solidFill>
              <a:srgbClr val="515983">
                <a:alpha val="58999"/>
              </a:srgbClr>
            </a:solidFill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750889609" name="矩形 9"/>
          <p:cNvSpPr/>
          <p:nvPr>
            <p:custDataLst>
              <p:tags r:id="rId8"/>
            </p:custDataLst>
          </p:nvPr>
        </p:nvSpPr>
        <p:spPr bwMode="auto">
          <a:xfrm>
            <a:off x="1127760" y="4364990"/>
            <a:ext cx="2367280" cy="665480"/>
          </a:xfrm>
          <a:prstGeom prst="rect">
            <a:avLst/>
          </a:prstGeom>
          <a:solidFill>
            <a:srgbClr val="5D73AB">
              <a:alpha val="60000"/>
            </a:srgbClr>
          </a:solidFill>
          <a:ln>
            <a:noFill/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773253400" name="矩形 10"/>
          <p:cNvSpPr/>
          <p:nvPr>
            <p:custDataLst>
              <p:tags r:id="rId9"/>
            </p:custDataLst>
          </p:nvPr>
        </p:nvSpPr>
        <p:spPr bwMode="auto">
          <a:xfrm>
            <a:off x="1236980" y="4473575"/>
            <a:ext cx="2367280" cy="590549"/>
          </a:xfrm>
          <a:prstGeom prst="rect">
            <a:avLst/>
          </a:prstGeom>
          <a:solidFill>
            <a:srgbClr val="515983"/>
          </a:solidFill>
          <a:ln>
            <a:noFill/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428516902" name="文本框 12"/>
          <p:cNvSpPr txBox="1"/>
          <p:nvPr>
            <p:custDataLst>
              <p:tags r:id="rId10"/>
            </p:custDataLst>
          </p:nvPr>
        </p:nvSpPr>
        <p:spPr bwMode="auto">
          <a:xfrm>
            <a:off x="1597025" y="4541519"/>
            <a:ext cx="1783715" cy="455930"/>
          </a:xfrm>
          <a:prstGeom prst="rect">
            <a:avLst/>
          </a:prstGeom>
          <a:noFill/>
        </p:spPr>
        <p:txBody>
          <a:bodyPr wrap="square" bIns="0" rtlCol="0"/>
          <a:lstStyle>
            <a:defPPr>
              <a:defRPr lang="zh-CN"/>
            </a:defPPr>
            <a:lvl1pPr>
              <a:lnSpc>
                <a:spcPct val="120000"/>
              </a:lnSpc>
              <a:defRPr sz="2000" b="0" spc="2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zh-CN" sz="1800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/>
              </a:rPr>
              <a:t>背景</a:t>
            </a:r>
            <a:endParaRPr lang="zh-CN" sz="1800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思源黑体 CN Regular"/>
            </a:endParaRPr>
          </a:p>
        </p:txBody>
      </p:sp>
      <p:sp>
        <p:nvSpPr>
          <p:cNvPr id="949800524" name="Oval 24"/>
          <p:cNvSpPr/>
          <p:nvPr>
            <p:custDataLst>
              <p:tags r:id="rId11"/>
            </p:custDataLst>
          </p:nvPr>
        </p:nvSpPr>
        <p:spPr bwMode="auto">
          <a:xfrm>
            <a:off x="3750309" y="1064259"/>
            <a:ext cx="675640" cy="675640"/>
          </a:xfrm>
          <a:prstGeom prst="ellipse">
            <a:avLst/>
          </a:prstGeom>
          <a:solidFill>
            <a:srgbClr val="515983"/>
          </a:solidFill>
          <a:ln>
            <a:noFill/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cs typeface="思源黑体 CN Regular"/>
            </a:endParaRPr>
          </a:p>
        </p:txBody>
      </p:sp>
      <p:sp>
        <p:nvSpPr>
          <p:cNvPr id="1438603935" name="任意多边形 15"/>
          <p:cNvSpPr/>
          <p:nvPr>
            <p:custDataLst>
              <p:tags r:id="rId12"/>
            </p:custDataLst>
          </p:nvPr>
        </p:nvSpPr>
        <p:spPr bwMode="auto">
          <a:xfrm flipH="1" flipV="1">
            <a:off x="8161020" y="1440180"/>
            <a:ext cx="1650365" cy="1650365"/>
          </a:xfrm>
          <a:custGeom>
            <a:avLst/>
            <a:gdLst>
              <a:gd name="connsiteX0" fmla="*/ 3589 w 3589"/>
              <a:gd name="connsiteY0" fmla="*/ 3589 h 3589"/>
              <a:gd name="connsiteX1" fmla="*/ 0 w 3589"/>
              <a:gd name="connsiteY1" fmla="*/ 3589 h 3589"/>
              <a:gd name="connsiteX2" fmla="*/ 0 w 3589"/>
              <a:gd name="connsiteY2" fmla="*/ 0 h 3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89" h="3589" extrusionOk="0">
                <a:moveTo>
                  <a:pt x="3589" y="3589"/>
                </a:moveTo>
                <a:lnTo>
                  <a:pt x="0" y="3589"/>
                </a:lnTo>
                <a:lnTo>
                  <a:pt x="0" y="0"/>
                </a:lnTo>
              </a:path>
            </a:pathLst>
          </a:custGeom>
          <a:noFill/>
          <a:ln w="25400" cap="rnd">
            <a:solidFill>
              <a:srgbClr val="5F85C3"/>
            </a:solidFill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1417741408" name="矩形 18"/>
          <p:cNvSpPr/>
          <p:nvPr>
            <p:custDataLst>
              <p:tags r:id="rId13"/>
            </p:custDataLst>
          </p:nvPr>
        </p:nvSpPr>
        <p:spPr bwMode="auto">
          <a:xfrm>
            <a:off x="8477885" y="2792095"/>
            <a:ext cx="2367280" cy="665480"/>
          </a:xfrm>
          <a:prstGeom prst="rect">
            <a:avLst/>
          </a:prstGeom>
          <a:solidFill>
            <a:srgbClr val="82A6CF">
              <a:alpha val="60000"/>
            </a:srgbClr>
          </a:solidFill>
          <a:ln>
            <a:noFill/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301881541" name="矩形 16"/>
          <p:cNvSpPr/>
          <p:nvPr>
            <p:custDataLst>
              <p:tags r:id="rId14"/>
            </p:custDataLst>
          </p:nvPr>
        </p:nvSpPr>
        <p:spPr bwMode="auto">
          <a:xfrm>
            <a:off x="8587105" y="2901315"/>
            <a:ext cx="2367280" cy="590549"/>
          </a:xfrm>
          <a:prstGeom prst="rect">
            <a:avLst/>
          </a:prstGeom>
          <a:solidFill>
            <a:srgbClr val="5F85C3"/>
          </a:solidFill>
          <a:ln>
            <a:noFill/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zh-CN"/>
          </a:p>
        </p:txBody>
      </p:sp>
      <p:sp>
        <p:nvSpPr>
          <p:cNvPr id="201112170" name="矩形 19"/>
          <p:cNvSpPr/>
          <p:nvPr>
            <p:custDataLst>
              <p:tags r:id="rId15"/>
            </p:custDataLst>
          </p:nvPr>
        </p:nvSpPr>
        <p:spPr bwMode="auto">
          <a:xfrm>
            <a:off x="6633210" y="4541520"/>
            <a:ext cx="3259455" cy="946785"/>
          </a:xfrm>
          <a:prstGeom prst="rect">
            <a:avLst/>
          </a:prstGeom>
        </p:spPr>
        <p:txBody>
          <a:bodyPr wrap="square"/>
          <a:lstStyle/>
          <a:p>
            <a:pPr algn="l">
              <a:lnSpc>
                <a:spcPct val="130000"/>
              </a:lnSpc>
              <a:spcAft>
                <a:spcPts val="1000"/>
              </a:spcAft>
              <a:defRPr/>
            </a:pPr>
            <a:r>
              <a:rPr lang="en-US" altLang="zh-CN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Q: </a:t>
            </a:r>
            <a:r>
              <a:rPr lang="zh-CN" altLang="en-US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如何判定并论证</a:t>
            </a:r>
            <a:r>
              <a:rPr lang="en-US" altLang="zh-CN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Python </a:t>
            </a:r>
            <a:r>
              <a:rPr lang="zh-CN" altLang="en-US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类型提</a:t>
            </a:r>
            <a:r>
              <a:rPr lang="zh-CN" altLang="en-US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示与函数式编程（</a:t>
            </a:r>
            <a:r>
              <a:rPr lang="en-US" altLang="zh-CN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FP</a:t>
            </a:r>
            <a:r>
              <a:rPr lang="zh-CN" altLang="en-US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）在</a:t>
            </a:r>
            <a:r>
              <a:rPr lang="en-US" altLang="zh-CN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“</a:t>
            </a:r>
            <a:r>
              <a:rPr lang="zh-CN" altLang="en-US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设计理念上同源</a:t>
            </a:r>
            <a:r>
              <a:rPr lang="en-US" altLang="zh-CN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”</a:t>
            </a:r>
            <a:r>
              <a:rPr lang="zh-CN" altLang="en-US" b="1" spc="150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？</a:t>
            </a:r>
            <a:endParaRPr lang="zh-CN" altLang="en-US" b="1" spc="150">
              <a:solidFill>
                <a:schemeClr val="tx1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381873747" name="文本框 20"/>
          <p:cNvSpPr txBox="1"/>
          <p:nvPr>
            <p:custDataLst>
              <p:tags r:id="rId16"/>
            </p:custDataLst>
          </p:nvPr>
        </p:nvSpPr>
        <p:spPr bwMode="auto">
          <a:xfrm>
            <a:off x="8865870" y="2968625"/>
            <a:ext cx="1824990" cy="455930"/>
          </a:xfrm>
          <a:prstGeom prst="rect">
            <a:avLst/>
          </a:prstGeom>
          <a:noFill/>
        </p:spPr>
        <p:txBody>
          <a:bodyPr wrap="square" bIns="0" rtlCol="0"/>
          <a:lstStyle>
            <a:defPPr>
              <a:defRPr lang="zh-CN"/>
            </a:defPPr>
            <a:lvl1pPr>
              <a:lnSpc>
                <a:spcPct val="120000"/>
              </a:lnSpc>
              <a:defRPr sz="2000" b="0" spc="200">
                <a:solidFill>
                  <a:srgbClr val="FFFFFF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zh-CN" sz="1800" b="1" spc="3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思源黑体 CN Regular"/>
              </a:rPr>
              <a:t>核心问题</a:t>
            </a:r>
            <a:endParaRPr lang="zh-CN" sz="1800" b="1" spc="3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思源黑体 CN Regular"/>
            </a:endParaRPr>
          </a:p>
        </p:txBody>
      </p:sp>
      <p:sp>
        <p:nvSpPr>
          <p:cNvPr id="640743332" name="Oval 24"/>
          <p:cNvSpPr/>
          <p:nvPr>
            <p:custDataLst>
              <p:tags r:id="rId17"/>
            </p:custDataLst>
          </p:nvPr>
        </p:nvSpPr>
        <p:spPr bwMode="auto">
          <a:xfrm>
            <a:off x="7962265" y="5723255"/>
            <a:ext cx="675640" cy="675640"/>
          </a:xfrm>
          <a:prstGeom prst="ellipse">
            <a:avLst/>
          </a:prstGeom>
          <a:solidFill>
            <a:srgbClr val="5F85C3"/>
          </a:solidFill>
          <a:ln>
            <a:noFill/>
          </a:ln>
        </p:spPr>
        <p:style>
          <a:lnRef idx="2">
            <a:srgbClr val="00D0FF">
              <a:shade val="50000"/>
            </a:srgbClr>
          </a:lnRef>
          <a:fillRef idx="1">
            <a:srgbClr val="00D0FF"/>
          </a:fillRef>
          <a:effectRef idx="0">
            <a:srgbClr val="00D0FF"/>
          </a:effectRef>
          <a:fontRef idx="minor">
            <a:srgbClr val="FFFFFF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cs typeface="思源黑体 CN Regular"/>
            </a:endParaRPr>
          </a:p>
        </p:txBody>
      </p:sp>
      <p:cxnSp>
        <p:nvCxnSpPr>
          <p:cNvPr id="762894241" name="直接连接符 27"/>
          <p:cNvCxnSpPr/>
          <p:nvPr>
            <p:custDataLst>
              <p:tags r:id="rId18"/>
            </p:custDataLst>
          </p:nvPr>
        </p:nvCxnSpPr>
        <p:spPr bwMode="auto">
          <a:xfrm>
            <a:off x="6201410" y="1876425"/>
            <a:ext cx="0" cy="3940810"/>
          </a:xfrm>
          <a:prstGeom prst="line">
            <a:avLst/>
          </a:prstGeom>
          <a:ln w="15875" cmpd="sng">
            <a:solidFill>
              <a:srgbClr val="A6B1C6"/>
            </a:solidFill>
            <a:prstDash val="lgDash"/>
            <a:headEnd type="oval"/>
            <a:tailEnd type="oval"/>
          </a:ln>
        </p:spPr>
        <p:style>
          <a:lnRef idx="1">
            <a:srgbClr val="00D0FF"/>
          </a:lnRef>
          <a:fillRef idx="0">
            <a:srgbClr val="00D0FF"/>
          </a:fillRef>
          <a:effectRef idx="0">
            <a:srgbClr val="00D0FF"/>
          </a:effectRef>
          <a:fontRef idx="minor">
            <a:srgbClr val="000000"/>
          </a:fontRef>
        </p:style>
      </p:cxnSp>
      <p:pic>
        <p:nvPicPr>
          <p:cNvPr id="850466321" name="图形 37"/>
          <p:cNvPicPr>
            <a:picLocks noChangeAspect="1"/>
          </p:cNvPicPr>
          <p:nvPr>
            <p:custDataLst>
              <p:tags r:id="rId19"/>
            </p:custDataLst>
          </p:nvPr>
        </p:nvPicPr>
        <p:blipFill rotWithShape="1"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 bwMode="auto">
          <a:xfrm>
            <a:off x="8116570" y="5870575"/>
            <a:ext cx="360000" cy="360000"/>
          </a:xfrm>
          <a:prstGeom prst="rect">
            <a:avLst/>
          </a:prstGeom>
        </p:spPr>
      </p:pic>
      <p:pic>
        <p:nvPicPr>
          <p:cNvPr id="259956671" name="图形 39"/>
          <p:cNvPicPr>
            <a:picLocks noChangeAspect="1"/>
          </p:cNvPicPr>
          <p:nvPr>
            <p:custDataLst>
              <p:tags r:id="rId22"/>
            </p:custDataLst>
          </p:nvPr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 bwMode="auto">
          <a:xfrm>
            <a:off x="3892079" y="1242675"/>
            <a:ext cx="390601" cy="360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23440" y="1762760"/>
            <a:ext cx="41675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背景：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Python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动态类型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en-US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→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灵活性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en-US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↑</a:t>
            </a:r>
            <a:endParaRPr lang="en-US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23440" y="2153920"/>
            <a:ext cx="4216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挑战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：大型项目可靠性、维护性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en-US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↓</a:t>
            </a:r>
            <a:endParaRPr lang="en-US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23440" y="2522220"/>
            <a:ext cx="3962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解决方案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：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Python 3.5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引入类型提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   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示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(PEP 484)</a:t>
            </a:r>
            <a:endParaRPr lang="en-US" altLang="zh-CN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123440" y="3175000"/>
            <a:ext cx="36906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·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现状：</a:t>
            </a:r>
            <a:r>
              <a:rPr lang="en-US" altLang="zh-CN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r>
              <a:rPr lang="zh-CN" altLang="en-US" b="1"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当前讨论多集中于工具属性，缺乏设计溯源。</a:t>
            </a:r>
            <a:endParaRPr lang="zh-CN" altLang="en-US" b="1"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51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2851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8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18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11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111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10" grpId="0"/>
      <p:bldP spid="10" grpId="1"/>
      <p:bldP spid="1428516902" grpId="0"/>
      <p:bldP spid="1428516902" grpId="1"/>
      <p:bldP spid="381873747" grpId="0"/>
      <p:bldP spid="381873747" grpId="1"/>
      <p:bldP spid="201112170" grpId="0"/>
      <p:bldP spid="20111217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5991817" name="图片 17" descr="33-葛枫"/>
          <p:cNvPicPr>
            <a:picLocks noChangeAspect="1"/>
          </p:cNvPicPr>
          <p:nvPr/>
        </p:nvPicPr>
        <p:blipFill rotWithShape="1">
          <a:blip r:embed="rId1"/>
          <a:srcRect t="7893" b="7885"/>
          <a:stretch>
            <a:fillRect/>
          </a:stretch>
        </p:blipFill>
        <p:spPr bwMode="auto">
          <a:xfrm>
            <a:off x="-20955" y="0"/>
            <a:ext cx="12212954" cy="6857365"/>
          </a:xfrm>
          <a:prstGeom prst="rect">
            <a:avLst/>
          </a:prstGeom>
        </p:spPr>
      </p:pic>
      <p:sp>
        <p:nvSpPr>
          <p:cNvPr id="465297886" name="矩形 13"/>
          <p:cNvSpPr/>
          <p:nvPr/>
        </p:nvSpPr>
        <p:spPr bwMode="auto">
          <a:xfrm>
            <a:off x="-10795" y="635"/>
            <a:ext cx="12213590" cy="685673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536789038" name="单圆角矩形 8"/>
          <p:cNvSpPr/>
          <p:nvPr/>
        </p:nvSpPr>
        <p:spPr bwMode="auto">
          <a:xfrm>
            <a:off x="-20320" y="2476500"/>
            <a:ext cx="12212320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289363927" name="单圆角矩形 4"/>
          <p:cNvSpPr/>
          <p:nvPr/>
        </p:nvSpPr>
        <p:spPr bwMode="auto"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pic>
        <p:nvPicPr>
          <p:cNvPr id="2017808676" name="图片 1" descr="底图-0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r="4676"/>
          <a:stretch>
            <a:fillRect/>
          </a:stretch>
        </p:blipFill>
        <p:spPr bwMode="auto"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1413904254" name="矩形 5"/>
          <p:cNvSpPr/>
          <p:nvPr/>
        </p:nvSpPr>
        <p:spPr bwMode="auto">
          <a:xfrm>
            <a:off x="1880870" y="3473450"/>
            <a:ext cx="4950460" cy="45720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70000"/>
              </a:lnSpc>
              <a:defRPr/>
            </a:pPr>
            <a:r>
              <a:rPr lang="en-US" altLang="zh-CN" sz="1400" b="1" strike="noStrike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The Framework: Criteria for Homology</a:t>
            </a:r>
            <a:endParaRPr lang="en-US" altLang="zh-CN" sz="1400" b="1" strike="noStrike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1059294398" name="直接连接符 7"/>
          <p:cNvCxnSpPr/>
          <p:nvPr/>
        </p:nvCxnSpPr>
        <p:spPr bwMode="auto"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2893907" name="文本框 17"/>
          <p:cNvSpPr txBox="1"/>
          <p:nvPr/>
        </p:nvSpPr>
        <p:spPr bwMode="auto">
          <a:xfrm>
            <a:off x="1880870" y="2904173"/>
            <a:ext cx="48971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研究框架：同源性的判定标准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599639824" name="文本框 17"/>
          <p:cNvSpPr txBox="1"/>
          <p:nvPr/>
        </p:nvSpPr>
        <p:spPr bwMode="auto"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8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02</a:t>
            </a:r>
            <a:endParaRPr lang="en-US" sz="8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403247206" name="图片 2" descr="33-葛枫"/>
          <p:cNvPicPr>
            <a:picLocks noChangeAspect="1"/>
          </p:cNvPicPr>
          <p:nvPr/>
        </p:nvPicPr>
        <p:blipFill rotWithShape="1">
          <a:blip r:embed="rId1"/>
          <a:srcRect l="16666" r="16665"/>
          <a:stretch>
            <a:fillRect/>
          </a:stretch>
        </p:blipFill>
        <p:spPr bwMode="auto">
          <a:xfrm>
            <a:off x="7300892" y="1631286"/>
            <a:ext cx="3600000" cy="3600000"/>
          </a:xfrm>
          <a:prstGeom prst="rect">
            <a:avLst/>
          </a:prstGeom>
        </p:spPr>
      </p:pic>
      <p:pic>
        <p:nvPicPr>
          <p:cNvPr id="1257492806" name="图片 6" descr="校标、校名-透空2"/>
          <p:cNvPicPr>
            <a:picLocks noChangeAspect="1"/>
          </p:cNvPicPr>
          <p:nvPr userDrawn="1"/>
        </p:nvPicPr>
        <p:blipFill rotWithShape="1">
          <a:blip r:embed="rId4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959300396" name="图片 12" descr="底图-1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40925350" name="图片 14" descr="未标题-2_画板 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4978718" name="椭圆 58"/>
          <p:cNvSpPr/>
          <p:nvPr/>
        </p:nvSpPr>
        <p:spPr bwMode="auto"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grpSp>
        <p:nvGrpSpPr>
          <p:cNvPr id="1696577087" name="组合 8"/>
          <p:cNvGrpSpPr/>
          <p:nvPr/>
        </p:nvGrpSpPr>
        <p:grpSpPr bwMode="auto"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 bwMode="auto">
            <a:xfrm rot="16199999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7" name="平行四边形 6"/>
            <p:cNvSpPr/>
            <p:nvPr/>
          </p:nvSpPr>
          <p:spPr bwMode="auto">
            <a:xfrm rot="20760000">
              <a:off x="6121" y="1913"/>
              <a:ext cx="2130" cy="1064"/>
            </a:xfrm>
            <a:prstGeom prst="parallelogram">
              <a:avLst>
                <a:gd name="adj" fmla="val 25000"/>
              </a:avLst>
            </a:prstGeom>
            <a:gradFill>
              <a:gsLst>
                <a:gs pos="0">
                  <a:srgbClr val="5F85C3">
                    <a:alpha val="30000"/>
                  </a:srgbClr>
                </a:gs>
                <a:gs pos="100000">
                  <a:srgbClr val="5F85C3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</p:grpSp>
      <p:sp>
        <p:nvSpPr>
          <p:cNvPr id="2068778131" name="文本框 17"/>
          <p:cNvSpPr txBox="1"/>
          <p:nvPr/>
        </p:nvSpPr>
        <p:spPr bwMode="auto">
          <a:xfrm rot="20700000">
            <a:off x="151765" y="144463"/>
            <a:ext cx="1009650" cy="645159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02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333260144" name="文本框 3"/>
          <p:cNvSpPr txBox="1"/>
          <p:nvPr/>
        </p:nvSpPr>
        <p:spPr bwMode="auto"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研究框架：同源性的判定标准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grpSp>
        <p:nvGrpSpPr>
          <p:cNvPr id="641541454" name="组合 5"/>
          <p:cNvGrpSpPr/>
          <p:nvPr/>
        </p:nvGrpSpPr>
        <p:grpSpPr bwMode="auto">
          <a:xfrm>
            <a:off x="11046460" y="5646420"/>
            <a:ext cx="1438141" cy="1438141"/>
            <a:chOff x="16961" y="8142"/>
            <a:chExt cx="2865" cy="2865"/>
          </a:xfrm>
        </p:grpSpPr>
        <p:sp>
          <p:nvSpPr>
            <p:cNvPr id="10" name="椭圆 9"/>
            <p:cNvSpPr/>
            <p:nvPr/>
          </p:nvSpPr>
          <p:spPr bwMode="auto">
            <a:xfrm>
              <a:off x="16961" y="8142"/>
              <a:ext cx="2865" cy="2865"/>
            </a:xfrm>
            <a:prstGeom prst="ellipse">
              <a:avLst/>
            </a:prstGeom>
            <a:solidFill>
              <a:srgbClr val="A6B1C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endParaRPr>
            </a:p>
          </p:txBody>
        </p:sp>
        <p:pic>
          <p:nvPicPr>
            <p:cNvPr id="11" name="图片 10" descr="建筑-14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2"/>
            <a:stretch>
              <a:fillRect/>
            </a:stretch>
          </p:blipFill>
          <p:spPr bwMode="auto">
            <a:xfrm>
              <a:off x="17615" y="8787"/>
              <a:ext cx="1586" cy="1553"/>
            </a:xfrm>
            <a:prstGeom prst="rect">
              <a:avLst/>
            </a:prstGeom>
            <a:effectLst>
              <a:outerShdw blurRad="50800" dist="12700" dir="2700000" algn="tl" rotWithShape="0">
                <a:prstClr val="black">
                  <a:alpha val="25000"/>
                </a:prstClr>
              </a:outerShdw>
            </a:effectLst>
          </p:spPr>
        </p:pic>
      </p:grpSp>
      <p:pic>
        <p:nvPicPr>
          <p:cNvPr id="1726391568" name="图片 11" descr="建筑-10"/>
          <p:cNvPicPr>
            <a:picLocks noChangeAspect="1"/>
          </p:cNvPicPr>
          <p:nvPr/>
        </p:nvPicPr>
        <p:blipFill rotWithShape="1">
          <a:blip r:embed="rId3">
            <a:alphaModFix amt="54000"/>
          </a:blip>
          <a:stretch>
            <a:fillRect/>
          </a:stretch>
        </p:blipFill>
        <p:spPr bwMode="auto">
          <a:xfrm>
            <a:off x="10191750" y="182880"/>
            <a:ext cx="2113280" cy="815340"/>
          </a:xfrm>
          <a:prstGeom prst="rect">
            <a:avLst/>
          </a:prstGeom>
        </p:spPr>
      </p:pic>
      <p:sp>
        <p:nvSpPr>
          <p:cNvPr id="384109115" name="任意多边形: 形状 10"/>
          <p:cNvSpPr/>
          <p:nvPr/>
        </p:nvSpPr>
        <p:spPr bwMode="auto">
          <a:xfrm>
            <a:off x="6745605" y="1320165"/>
            <a:ext cx="5446395" cy="5537835"/>
          </a:xfrm>
          <a:custGeom>
            <a:avLst/>
            <a:gdLst>
              <a:gd name="connsiteX0" fmla="*/ 1434166 w 5642440"/>
              <a:gd name="connsiteY0" fmla="*/ 0 h 5736665"/>
              <a:gd name="connsiteX1" fmla="*/ 5642440 w 5642440"/>
              <a:gd name="connsiteY1" fmla="*/ 0 h 5736665"/>
              <a:gd name="connsiteX2" fmla="*/ 5642440 w 5642440"/>
              <a:gd name="connsiteY2" fmla="*/ 5736665 h 5736665"/>
              <a:gd name="connsiteX3" fmla="*/ 0 w 5642440"/>
              <a:gd name="connsiteY3" fmla="*/ 5736665 h 573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2440" h="5736665" extrusionOk="0">
                <a:moveTo>
                  <a:pt x="1434166" y="0"/>
                </a:moveTo>
                <a:lnTo>
                  <a:pt x="5642440" y="0"/>
                </a:lnTo>
                <a:lnTo>
                  <a:pt x="5642440" y="5736665"/>
                </a:lnTo>
                <a:lnTo>
                  <a:pt x="0" y="5736665"/>
                </a:lnTo>
                <a:close/>
              </a:path>
            </a:pathLst>
          </a:custGeom>
          <a:blipFill>
            <a:blip r:embed="rId4"/>
            <a:tile tx="-825500" ty="-107950" sx="46000" sy="4600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>
              <a:defRPr/>
            </a:pPr>
            <a:endParaRPr lang="en-US">
              <a:solidFill>
                <a:schemeClr val="tx1">
                  <a:lumMod val="50000"/>
                  <a:lumOff val="50000"/>
                </a:schemeClr>
              </a:solidFill>
              <a:cs typeface="汉仪大黑简"/>
            </a:endParaRPr>
          </a:p>
        </p:txBody>
      </p:sp>
      <p:sp>
        <p:nvSpPr>
          <p:cNvPr id="1937357708" name="平行四边形 17"/>
          <p:cNvSpPr/>
          <p:nvPr>
            <p:custDataLst>
              <p:tags r:id="rId5"/>
            </p:custDataLst>
          </p:nvPr>
        </p:nvSpPr>
        <p:spPr bwMode="auto">
          <a:xfrm>
            <a:off x="892175" y="3238500"/>
            <a:ext cx="5414010" cy="1626870"/>
          </a:xfrm>
          <a:prstGeom prst="parallelogram">
            <a:avLst>
              <a:gd name="adj" fmla="val 24824"/>
            </a:avLst>
          </a:prstGeom>
          <a:solidFill>
            <a:srgbClr val="515983"/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300691930" name="平行四边形 74"/>
          <p:cNvSpPr/>
          <p:nvPr>
            <p:custDataLst>
              <p:tags r:id="rId6"/>
            </p:custDataLst>
          </p:nvPr>
        </p:nvSpPr>
        <p:spPr bwMode="auto">
          <a:xfrm>
            <a:off x="495300" y="5103495"/>
            <a:ext cx="5414010" cy="1626870"/>
          </a:xfrm>
          <a:prstGeom prst="parallelogram">
            <a:avLst>
              <a:gd name="adj" fmla="val 24863"/>
            </a:avLst>
          </a:prstGeom>
          <a:gradFill>
            <a:gsLst>
              <a:gs pos="0">
                <a:srgbClr val="376FFF">
                  <a:lumMod val="5000"/>
                  <a:lumOff val="95000"/>
                  <a:alpha val="15000"/>
                </a:srgbClr>
              </a:gs>
              <a:gs pos="20000">
                <a:srgbClr val="FADD99">
                  <a:alpha val="0"/>
                </a:srgbClr>
              </a:gs>
              <a:gs pos="80000">
                <a:srgbClr val="FADD99">
                  <a:alpha val="0"/>
                </a:srgbClr>
              </a:gs>
              <a:gs pos="100000">
                <a:srgbClr val="F8EED6">
                  <a:alpha val="16000"/>
                </a:srgbClr>
              </a:gs>
            </a:gsLst>
            <a:lin ang="3600000" scaled="0"/>
          </a:gradFill>
          <a:ln>
            <a:solidFill>
              <a:srgbClr val="515983"/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418413996" name="文本框 26"/>
          <p:cNvSpPr txBox="1"/>
          <p:nvPr>
            <p:custDataLst>
              <p:tags r:id="rId7"/>
            </p:custDataLst>
          </p:nvPr>
        </p:nvSpPr>
        <p:spPr bwMode="auto">
          <a:xfrm>
            <a:off x="909320" y="5142230"/>
            <a:ext cx="4812030" cy="458470"/>
          </a:xfrm>
          <a:prstGeom prst="rect">
            <a:avLst/>
          </a:prstGeom>
          <a:noFill/>
        </p:spPr>
        <p:txBody>
          <a:bodyPr wrap="square" bIns="0" rtlCol="0" anchor="ctr" anchorCtr="0">
            <a:noAutofit/>
          </a:bodyPr>
          <a:p>
            <a:pPr>
              <a:defRPr/>
            </a:pPr>
            <a:r>
              <a:rPr lang="zh-CN" altLang="en-US" sz="2400" b="1" spc="300">
                <a:solidFill>
                  <a:srgbClr val="515983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解决</a:t>
            </a:r>
            <a:r>
              <a:rPr lang="zh-CN" altLang="en-US" sz="2400" b="1" spc="300">
                <a:solidFill>
                  <a:srgbClr val="515983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方案</a:t>
            </a:r>
            <a:r>
              <a:rPr lang="en-US" altLang="zh-CN" sz="2400" b="1" spc="300">
                <a:solidFill>
                  <a:srgbClr val="515983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(Similar Solution)</a:t>
            </a:r>
            <a:endParaRPr lang="en-US" altLang="zh-CN" sz="2400" b="1" spc="300">
              <a:solidFill>
                <a:srgbClr val="515983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1180934807" name="文本框 28"/>
          <p:cNvSpPr txBox="1"/>
          <p:nvPr>
            <p:custDataLst>
              <p:tags r:id="rId8"/>
            </p:custDataLst>
          </p:nvPr>
        </p:nvSpPr>
        <p:spPr bwMode="auto">
          <a:xfrm>
            <a:off x="1227455" y="5600700"/>
            <a:ext cx="4262755" cy="9385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p>
            <a:pPr lvl="0" algn="l">
              <a:lnSpc>
                <a:spcPct val="130000"/>
              </a:lnSpc>
              <a:spcAft>
                <a:spcPts val="1000"/>
              </a:spcAft>
              <a:buClrTx/>
              <a:buSzTx/>
              <a:buFontTx/>
              <a:defRPr/>
            </a:pPr>
            <a:r>
              <a:rPr lang="zh-CN" altLang="en-US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采用逻辑相似的语法</a:t>
            </a:r>
            <a:r>
              <a:rPr lang="en-US" altLang="zh-CN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/</a:t>
            </a:r>
            <a:r>
              <a:rPr lang="zh-CN" altLang="en-US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机制</a:t>
            </a:r>
            <a:r>
              <a:rPr lang="en-US" altLang="zh-CN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endParaRPr lang="en-US" altLang="zh-CN" b="1" spc="150">
              <a:solidFill>
                <a:srgbClr val="000000">
                  <a:lumMod val="50000"/>
                  <a:lumOff val="50000"/>
                </a:srgbClr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  <a:p>
            <a:pPr lvl="0" algn="l">
              <a:lnSpc>
                <a:spcPct val="130000"/>
              </a:lnSpc>
              <a:spcAft>
                <a:spcPts val="1000"/>
              </a:spcAft>
              <a:buClrTx/>
              <a:buSzTx/>
              <a:buFontTx/>
              <a:defRPr/>
            </a:pPr>
            <a:r>
              <a:rPr lang="en-US" altLang="zh-CN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(e.g., </a:t>
            </a:r>
            <a:r>
              <a:rPr lang="zh-CN" altLang="en-US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类型变量</a:t>
            </a:r>
            <a:r>
              <a:rPr lang="en-US" altLang="zh-CN" b="1" spc="150">
                <a:solidFill>
                  <a:srgbClr val="000000">
                    <a:lumMod val="50000"/>
                    <a:lumOff val="50000"/>
                  </a:srgbClr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)</a:t>
            </a:r>
            <a:endParaRPr lang="en-US" altLang="zh-CN" b="1" spc="150">
              <a:solidFill>
                <a:srgbClr val="000000">
                  <a:lumMod val="50000"/>
                  <a:lumOff val="50000"/>
                </a:srgbClr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2" name="平行四边形 17"/>
          <p:cNvSpPr/>
          <p:nvPr>
            <p:custDataLst>
              <p:tags r:id="rId9"/>
            </p:custDataLst>
          </p:nvPr>
        </p:nvSpPr>
        <p:spPr bwMode="auto">
          <a:xfrm>
            <a:off x="1331595" y="1373505"/>
            <a:ext cx="5414010" cy="1626870"/>
          </a:xfrm>
          <a:prstGeom prst="parallelogram">
            <a:avLst>
              <a:gd name="adj" fmla="val 24824"/>
            </a:avLst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rgbClr val="000000">
                  <a:lumMod val="50000"/>
                  <a:lumOff val="5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3" name="图片 2" descr="箭头-直角-左下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340000">
            <a:off x="3481705" y="2394585"/>
            <a:ext cx="914400" cy="914400"/>
          </a:xfrm>
          <a:prstGeom prst="rect">
            <a:avLst/>
          </a:prstGeom>
        </p:spPr>
      </p:pic>
      <p:pic>
        <p:nvPicPr>
          <p:cNvPr id="4" name="图片 3" descr="箭头-直角-左下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340000">
            <a:off x="2999105" y="4390390"/>
            <a:ext cx="914400" cy="914400"/>
          </a:xfrm>
          <a:prstGeom prst="rect">
            <a:avLst/>
          </a:prstGeom>
        </p:spPr>
      </p:pic>
      <p:sp>
        <p:nvSpPr>
          <p:cNvPr id="6" name="文本框 19"/>
          <p:cNvSpPr txBox="1"/>
          <p:nvPr>
            <p:custDataLst>
              <p:tags r:id="rId14"/>
            </p:custDataLst>
          </p:nvPr>
        </p:nvSpPr>
        <p:spPr bwMode="auto">
          <a:xfrm>
            <a:off x="1727835" y="1393190"/>
            <a:ext cx="5327650" cy="401955"/>
          </a:xfrm>
          <a:prstGeom prst="rect">
            <a:avLst/>
          </a:prstGeom>
          <a:noFill/>
        </p:spPr>
        <p:txBody>
          <a:bodyPr wrap="square" bIns="0" rtlCol="0" anchor="ctr" anchorCtr="0">
            <a:noAutofit/>
          </a:bodyPr>
          <a:p>
            <a:pPr>
              <a:defRPr/>
            </a:pPr>
            <a:r>
              <a:rPr lang="zh-CN" altLang="en-US" sz="2400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核心抽象</a:t>
            </a:r>
            <a:r>
              <a:rPr lang="en-US" altLang="zh-CN" sz="2400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(Core Abstraction)</a:t>
            </a:r>
            <a:endParaRPr lang="en-US" altLang="zh-CN" sz="2400" b="1" spc="30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9" name="文本框 20"/>
          <p:cNvSpPr txBox="1"/>
          <p:nvPr>
            <p:custDataLst>
              <p:tags r:id="rId15"/>
            </p:custDataLst>
          </p:nvPr>
        </p:nvSpPr>
        <p:spPr bwMode="auto">
          <a:xfrm>
            <a:off x="1909445" y="1851660"/>
            <a:ext cx="4257675" cy="93853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p>
            <a:pPr lvl="0" algn="l">
              <a:lnSpc>
                <a:spcPct val="130000"/>
              </a:lnSpc>
              <a:spcAft>
                <a:spcPts val="1000"/>
              </a:spcAft>
              <a:buClrTx/>
              <a:buSzTx/>
              <a:buFontTx/>
              <a:defRPr/>
            </a:pPr>
            <a:r>
              <a:rPr lang="zh-CN" altLang="en-US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共享基本计算单元</a:t>
            </a:r>
            <a:r>
              <a:rPr lang="en-US" altLang="zh-CN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endParaRPr lang="en-US" altLang="zh-CN" b="1" spc="15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  <a:p>
            <a:pPr lvl="0" algn="l">
              <a:lnSpc>
                <a:spcPct val="130000"/>
              </a:lnSpc>
              <a:spcAft>
                <a:spcPts val="1000"/>
              </a:spcAft>
              <a:buClrTx/>
              <a:buSzTx/>
              <a:buFontTx/>
              <a:defRPr/>
            </a:pPr>
            <a:r>
              <a:rPr lang="en-US" altLang="zh-CN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(e.g., </a:t>
            </a:r>
            <a:r>
              <a:rPr lang="zh-CN" altLang="en-US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函数</a:t>
            </a:r>
            <a:r>
              <a:rPr lang="en-US" altLang="zh-CN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)</a:t>
            </a:r>
            <a:endParaRPr lang="en-US" altLang="zh-CN" b="1" spc="15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12" name="文本框 56"/>
          <p:cNvSpPr txBox="1"/>
          <p:nvPr>
            <p:custDataLst>
              <p:tags r:id="rId16"/>
            </p:custDataLst>
          </p:nvPr>
        </p:nvSpPr>
        <p:spPr bwMode="auto">
          <a:xfrm>
            <a:off x="5721350" y="2547620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0000"/>
          </a:bodyPr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400" b="0" i="0" u="none" strike="noStrike" cap="none" spc="0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01</a:t>
            </a:r>
            <a:endParaRPr lang="en-US" sz="2400" b="0" i="0" u="none" strike="noStrike" cap="none" spc="0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3" name="文本框 19"/>
          <p:cNvSpPr txBox="1"/>
          <p:nvPr>
            <p:custDataLst>
              <p:tags r:id="rId17"/>
            </p:custDataLst>
          </p:nvPr>
        </p:nvSpPr>
        <p:spPr bwMode="auto">
          <a:xfrm>
            <a:off x="1316355" y="3238500"/>
            <a:ext cx="5327650" cy="401955"/>
          </a:xfrm>
          <a:prstGeom prst="rect">
            <a:avLst/>
          </a:prstGeom>
          <a:noFill/>
        </p:spPr>
        <p:txBody>
          <a:bodyPr wrap="square" bIns="0" rtlCol="0" anchor="ctr" anchorCtr="0">
            <a:noAutofit/>
          </a:bodyPr>
          <a:p>
            <a:pPr>
              <a:defRPr/>
            </a:pPr>
            <a:r>
              <a:rPr lang="zh-CN" altLang="en-US" sz="2400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待解问题</a:t>
            </a:r>
            <a:r>
              <a:rPr lang="en-US" altLang="zh-CN" sz="2400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(Shared Problem)</a:t>
            </a:r>
            <a:endParaRPr lang="en-US" altLang="zh-CN" sz="2400" b="1" spc="30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14" name="文本框 20"/>
          <p:cNvSpPr txBox="1"/>
          <p:nvPr>
            <p:custDataLst>
              <p:tags r:id="rId18"/>
            </p:custDataLst>
          </p:nvPr>
        </p:nvSpPr>
        <p:spPr bwMode="auto">
          <a:xfrm>
            <a:off x="1492885" y="3655695"/>
            <a:ext cx="4497070" cy="79311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p>
            <a:pPr lvl="0" algn="l">
              <a:lnSpc>
                <a:spcPct val="130000"/>
              </a:lnSpc>
              <a:spcAft>
                <a:spcPts val="1000"/>
              </a:spcAft>
              <a:buClrTx/>
              <a:buSzTx/>
              <a:buFontTx/>
              <a:defRPr/>
            </a:pPr>
            <a:r>
              <a:rPr lang="zh-CN" altLang="en-US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解决相同的本质性技术挑战</a:t>
            </a:r>
            <a:r>
              <a:rPr lang="en-US" altLang="zh-CN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</a:t>
            </a:r>
            <a:endParaRPr lang="en-US" altLang="zh-CN" b="1" spc="15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  <a:p>
            <a:pPr lvl="0" algn="l">
              <a:lnSpc>
                <a:spcPct val="130000"/>
              </a:lnSpc>
              <a:spcAft>
                <a:spcPts val="1000"/>
              </a:spcAft>
              <a:buClrTx/>
              <a:buSzTx/>
              <a:buFontTx/>
              <a:defRPr/>
            </a:pPr>
            <a:r>
              <a:rPr lang="en-US" altLang="zh-CN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(e.g., </a:t>
            </a:r>
            <a:r>
              <a:rPr lang="zh-CN" altLang="en-US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高阶函数类型化</a:t>
            </a:r>
            <a:r>
              <a:rPr lang="en-US" altLang="zh-CN" b="1" spc="15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)</a:t>
            </a:r>
            <a:endParaRPr lang="en-US" altLang="zh-CN" b="1" spc="15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  <p:sp>
        <p:nvSpPr>
          <p:cNvPr id="16" name="文本框 56"/>
          <p:cNvSpPr txBox="1"/>
          <p:nvPr>
            <p:custDataLst>
              <p:tags r:id="rId19"/>
            </p:custDataLst>
          </p:nvPr>
        </p:nvSpPr>
        <p:spPr bwMode="auto">
          <a:xfrm>
            <a:off x="5206365" y="4380865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0000"/>
          </a:bodyPr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400" b="0" i="0" u="none" strike="noStrike" cap="none" spc="0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02</a:t>
            </a:r>
            <a:endParaRPr lang="en-US" sz="2400" b="0" i="0" u="none" strike="noStrike" cap="none" spc="0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7" name="文本框 56"/>
          <p:cNvSpPr txBox="1"/>
          <p:nvPr>
            <p:custDataLst>
              <p:tags r:id="rId20"/>
            </p:custDataLst>
          </p:nvPr>
        </p:nvSpPr>
        <p:spPr bwMode="auto">
          <a:xfrm>
            <a:off x="4848225" y="6294120"/>
            <a:ext cx="641985" cy="414655"/>
          </a:xfrm>
          <a:prstGeom prst="rect">
            <a:avLst/>
          </a:prstGeom>
          <a:noFill/>
          <a:effectLst/>
        </p:spPr>
        <p:txBody>
          <a:bodyPr wrap="square" bIns="0" rtlCol="0" anchor="ctr" anchorCtr="0">
            <a:normAutofit fontScale="90000"/>
          </a:bodyPr>
          <a:p>
            <a:pPr marL="0" marR="0" lvl="0" indent="0" algn="ctr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400" b="0" i="0" u="none" strike="noStrike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03</a:t>
            </a:r>
            <a:endParaRPr lang="en-US" sz="2400" b="0" i="0" u="none" strike="noStrike" cap="none" spc="0">
              <a:ln>
                <a:noFill/>
              </a:ln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8" name="图片 17" descr="OIP-C(1)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651500" y="1913255"/>
            <a:ext cx="515620" cy="51562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9" name="图片 18" descr="OI1P-C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125085" y="3666490"/>
            <a:ext cx="723265" cy="723265"/>
          </a:xfrm>
          <a:prstGeom prst="rect">
            <a:avLst/>
          </a:prstGeom>
        </p:spPr>
      </p:pic>
      <p:pic>
        <p:nvPicPr>
          <p:cNvPr id="20" name="图片 19" descr="2OIP-C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4712335" y="5385435"/>
            <a:ext cx="913765" cy="105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1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841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93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1180934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3" grpId="0"/>
      <p:bldP spid="13" grpId="1"/>
      <p:bldP spid="14" grpId="0"/>
      <p:bldP spid="14" grpId="1"/>
      <p:bldP spid="418413996" grpId="0"/>
      <p:bldP spid="418413996" grpId="1"/>
      <p:bldP spid="1180934807" grpId="0"/>
      <p:bldP spid="118093480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01981931" name="图片 10"/>
          <p:cNvPicPr>
            <a:picLocks noChangeAspect="1"/>
          </p:cNvPicPr>
          <p:nvPr/>
        </p:nvPicPr>
        <p:blipFill rotWithShape="1">
          <a:blip r:embed="rId1"/>
          <a:srcRect t="12678"/>
          <a:stretch>
            <a:fillRect/>
          </a:stretch>
        </p:blipFill>
        <p:spPr bwMode="auto">
          <a:xfrm>
            <a:off x="635" y="0"/>
            <a:ext cx="12202160" cy="6858000"/>
          </a:xfrm>
          <a:prstGeom prst="rect">
            <a:avLst/>
          </a:prstGeom>
        </p:spPr>
      </p:pic>
      <p:sp>
        <p:nvSpPr>
          <p:cNvPr id="594123683" name="矩形 1"/>
          <p:cNvSpPr/>
          <p:nvPr/>
        </p:nvSpPr>
        <p:spPr bwMode="auto">
          <a:xfrm>
            <a:off x="-10795" y="-635"/>
            <a:ext cx="12213590" cy="685800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331508267" name="单圆角矩形 8"/>
          <p:cNvSpPr/>
          <p:nvPr/>
        </p:nvSpPr>
        <p:spPr bwMode="auto">
          <a:xfrm>
            <a:off x="0" y="2476500"/>
            <a:ext cx="12192000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85711750" name="单圆角矩形 4"/>
          <p:cNvSpPr/>
          <p:nvPr/>
        </p:nvSpPr>
        <p:spPr bwMode="auto"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pic>
        <p:nvPicPr>
          <p:cNvPr id="41481691" name="图片 2" descr="底图-04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r="4676"/>
          <a:stretch>
            <a:fillRect/>
          </a:stretch>
        </p:blipFill>
        <p:spPr bwMode="auto"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1912377564" name="矩形 5"/>
          <p:cNvSpPr/>
          <p:nvPr/>
        </p:nvSpPr>
        <p:spPr bwMode="auto">
          <a:xfrm>
            <a:off x="1880870" y="3473450"/>
            <a:ext cx="4950460" cy="45720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70000"/>
              </a:lnSpc>
              <a:defRPr/>
            </a:pPr>
            <a:r>
              <a:rPr lang="en-US" altLang="zh-CN" sz="1400" b="1" strike="noStrike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Evidence 1: First-Class Functions</a:t>
            </a:r>
            <a:endParaRPr lang="en-US" altLang="zh-CN" sz="1400" b="1" strike="noStrike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2001321269" name="直接连接符 6"/>
          <p:cNvCxnSpPr/>
          <p:nvPr/>
        </p:nvCxnSpPr>
        <p:spPr bwMode="auto"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4758001" name="文本框 17"/>
          <p:cNvSpPr txBox="1"/>
          <p:nvPr/>
        </p:nvSpPr>
        <p:spPr bwMode="auto">
          <a:xfrm>
            <a:off x="1880870" y="2904173"/>
            <a:ext cx="45104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证据</a:t>
            </a:r>
            <a:r>
              <a:rPr lang="en-US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⼀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：函数作为第</a:t>
            </a:r>
            <a:r>
              <a:rPr lang="en-US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⼀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类值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745023842" name="文本框 17"/>
          <p:cNvSpPr txBox="1"/>
          <p:nvPr/>
        </p:nvSpPr>
        <p:spPr bwMode="auto"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8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03</a:t>
            </a:r>
            <a:endParaRPr lang="en-US" sz="8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1078532664" name="图片 7"/>
          <p:cNvPicPr>
            <a:picLocks noChangeAspect="1"/>
          </p:cNvPicPr>
          <p:nvPr/>
        </p:nvPicPr>
        <p:blipFill rotWithShape="1">
          <a:blip r:embed="rId4"/>
          <a:srcRect l="17818" r="17817"/>
          <a:stretch>
            <a:fillRect/>
          </a:stretch>
        </p:blipFill>
        <p:spPr bwMode="auto">
          <a:xfrm>
            <a:off x="7300848" y="1697924"/>
            <a:ext cx="3600000" cy="3600000"/>
          </a:xfrm>
          <a:prstGeom prst="rect">
            <a:avLst/>
          </a:prstGeom>
        </p:spPr>
      </p:pic>
      <p:pic>
        <p:nvPicPr>
          <p:cNvPr id="578765280" name="图片 13" descr="校标、校名-透空2"/>
          <p:cNvPicPr>
            <a:picLocks noChangeAspect="1"/>
          </p:cNvPicPr>
          <p:nvPr userDrawn="1"/>
        </p:nvPicPr>
        <p:blipFill rotWithShape="1">
          <a:blip r:embed="rId5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283503068" name="图片 14" descr="底图-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54223" name="图片 15" descr="未标题-2_画板 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9091050" name="椭圆 58"/>
          <p:cNvSpPr/>
          <p:nvPr/>
        </p:nvSpPr>
        <p:spPr bwMode="auto">
          <a:xfrm>
            <a:off x="-369570" y="-820420"/>
            <a:ext cx="2344420" cy="2344420"/>
          </a:xfrm>
          <a:prstGeom prst="ellipse">
            <a:avLst/>
          </a:prstGeom>
          <a:solidFill>
            <a:srgbClr val="A6B1C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grpSp>
        <p:nvGrpSpPr>
          <p:cNvPr id="747799643" name="组合 8"/>
          <p:cNvGrpSpPr/>
          <p:nvPr/>
        </p:nvGrpSpPr>
        <p:grpSpPr bwMode="auto">
          <a:xfrm>
            <a:off x="-97790" y="0"/>
            <a:ext cx="12299950" cy="933450"/>
            <a:chOff x="6121" y="1678"/>
            <a:chExt cx="19370" cy="1470"/>
          </a:xfrm>
        </p:grpSpPr>
        <p:sp>
          <p:nvSpPr>
            <p:cNvPr id="5" name="平行四边形 4"/>
            <p:cNvSpPr/>
            <p:nvPr/>
          </p:nvSpPr>
          <p:spPr bwMode="auto">
            <a:xfrm rot="16199999">
              <a:off x="7584" y="2177"/>
              <a:ext cx="1470" cy="472"/>
            </a:xfrm>
            <a:prstGeom prst="parallelogram">
              <a:avLst>
                <a:gd name="adj" fmla="val 76588"/>
              </a:avLst>
            </a:prstGeom>
            <a:solidFill>
              <a:srgbClr val="5F85C3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7" name="平行四边形 6"/>
            <p:cNvSpPr/>
            <p:nvPr/>
          </p:nvSpPr>
          <p:spPr bwMode="auto">
            <a:xfrm rot="20760000">
              <a:off x="6121" y="1913"/>
              <a:ext cx="2130" cy="1064"/>
            </a:xfrm>
            <a:prstGeom prst="parallelogram">
              <a:avLst>
                <a:gd name="adj" fmla="val 25000"/>
              </a:avLst>
            </a:prstGeom>
            <a:gradFill>
              <a:gsLst>
                <a:gs pos="0">
                  <a:srgbClr val="5F85C3">
                    <a:alpha val="30000"/>
                  </a:srgbClr>
                </a:gs>
                <a:gs pos="100000">
                  <a:srgbClr val="5F85C3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  <p:sp>
          <p:nvSpPr>
            <p:cNvPr id="8" name="矩形 7"/>
            <p:cNvSpPr/>
            <p:nvPr/>
          </p:nvSpPr>
          <p:spPr bwMode="auto">
            <a:xfrm>
              <a:off x="8540" y="2032"/>
              <a:ext cx="16951" cy="1106"/>
            </a:xfrm>
            <a:prstGeom prst="rect">
              <a:avLst/>
            </a:prstGeom>
            <a:gradFill>
              <a:gsLst>
                <a:gs pos="0">
                  <a:srgbClr val="5F85C3"/>
                </a:gs>
                <a:gs pos="100000">
                  <a:srgbClr val="51598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defRPr/>
              </a:pPr>
              <a:endParaRPr lang="zh-CN"/>
            </a:p>
          </p:txBody>
        </p:sp>
      </p:grpSp>
      <p:sp>
        <p:nvSpPr>
          <p:cNvPr id="1472544260" name="文本框 17"/>
          <p:cNvSpPr txBox="1"/>
          <p:nvPr/>
        </p:nvSpPr>
        <p:spPr bwMode="auto">
          <a:xfrm rot="20700000">
            <a:off x="151765" y="144463"/>
            <a:ext cx="10096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03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657750814" name="文本框 3"/>
          <p:cNvSpPr txBox="1"/>
          <p:nvPr/>
        </p:nvSpPr>
        <p:spPr bwMode="auto">
          <a:xfrm>
            <a:off x="1530350" y="317500"/>
            <a:ext cx="4191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defRPr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证据</a:t>
            </a:r>
            <a:r>
              <a:rPr lang="en-US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⼀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：函数作为第</a:t>
            </a:r>
            <a:r>
              <a:rPr lang="en-US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⼀</a:t>
            </a: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  <a:sym typeface="+mn-ea"/>
              </a:rPr>
              <a:t>类值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583854825" name="文本框 11"/>
          <p:cNvSpPr txBox="1"/>
          <p:nvPr>
            <p:custDataLst>
              <p:tags r:id="rId1"/>
            </p:custDataLst>
          </p:nvPr>
        </p:nvSpPr>
        <p:spPr bwMode="auto">
          <a:xfrm>
            <a:off x="6772275" y="1846580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defRPr/>
            </a:pPr>
            <a:r>
              <a:rPr lang="en-US" altLang="zh-CN" sz="2000" b="1">
                <a:solidFill>
                  <a:srgbClr val="5F85C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Python</a:t>
            </a:r>
            <a:endParaRPr lang="en-US" altLang="zh-CN" sz="2000" b="1">
              <a:solidFill>
                <a:srgbClr val="5F85C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8901176" name="平行四边形 13"/>
          <p:cNvSpPr/>
          <p:nvPr>
            <p:custDataLst>
              <p:tags r:id="rId2"/>
            </p:custDataLst>
          </p:nvPr>
        </p:nvSpPr>
        <p:spPr bwMode="auto">
          <a:xfrm>
            <a:off x="10711487" y="1813768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F85C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黑体" panose="02010609060101010101" charset="-122"/>
            </a:endParaRPr>
          </a:p>
        </p:txBody>
      </p:sp>
      <p:cxnSp>
        <p:nvCxnSpPr>
          <p:cNvPr id="1875937024" name="直接连接符 14"/>
          <p:cNvCxnSpPr/>
          <p:nvPr>
            <p:custDataLst>
              <p:tags r:id="rId3"/>
            </p:custDataLst>
          </p:nvPr>
        </p:nvCxnSpPr>
        <p:spPr bwMode="auto">
          <a:xfrm>
            <a:off x="6817360" y="2367280"/>
            <a:ext cx="4354830" cy="0"/>
          </a:xfrm>
          <a:prstGeom prst="line">
            <a:avLst/>
          </a:prstGeom>
          <a:ln w="11430">
            <a:solidFill>
              <a:srgbClr val="5F85C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sp>
        <p:nvSpPr>
          <p:cNvPr id="1304619484" name="文本框 18"/>
          <p:cNvSpPr txBox="1"/>
          <p:nvPr>
            <p:custDataLst>
              <p:tags r:id="rId4"/>
            </p:custDataLst>
          </p:nvPr>
        </p:nvSpPr>
        <p:spPr bwMode="auto">
          <a:xfrm>
            <a:off x="681355" y="1877695"/>
            <a:ext cx="283654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defRPr/>
            </a:pPr>
            <a:r>
              <a:rPr lang="en-US" altLang="zh-CN" sz="2000" b="1">
                <a:solidFill>
                  <a:srgbClr val="515983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Haskell</a:t>
            </a:r>
            <a:endParaRPr lang="en-US" altLang="zh-CN" sz="2000" b="1">
              <a:solidFill>
                <a:srgbClr val="515983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506885999" name="平行四边形 16"/>
          <p:cNvSpPr/>
          <p:nvPr>
            <p:custDataLst>
              <p:tags r:id="rId5"/>
            </p:custDataLst>
          </p:nvPr>
        </p:nvSpPr>
        <p:spPr bwMode="auto">
          <a:xfrm>
            <a:off x="4620567" y="1867743"/>
            <a:ext cx="364923" cy="377508"/>
          </a:xfrm>
          <a:prstGeom prst="parallelogram">
            <a:avLst>
              <a:gd name="adj" fmla="val 24138"/>
            </a:avLst>
          </a:prstGeom>
          <a:solidFill>
            <a:srgbClr val="515983">
              <a:alpha val="57000"/>
            </a:srgbClr>
          </a:solidFill>
          <a:ln>
            <a:noFill/>
            <a:prstDash val="solid"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p>
            <a:pPr algn="ctr">
              <a:defRPr/>
            </a:pPr>
            <a:endParaRPr lang="zh-CN">
              <a:cs typeface="黑体" panose="02010609060101010101" charset="-122"/>
            </a:endParaRPr>
          </a:p>
        </p:txBody>
      </p:sp>
      <p:cxnSp>
        <p:nvCxnSpPr>
          <p:cNvPr id="1333178748" name="直接连接符 21"/>
          <p:cNvCxnSpPr/>
          <p:nvPr>
            <p:custDataLst>
              <p:tags r:id="rId6"/>
            </p:custDataLst>
          </p:nvPr>
        </p:nvCxnSpPr>
        <p:spPr bwMode="auto">
          <a:xfrm>
            <a:off x="726440" y="2421255"/>
            <a:ext cx="4354830" cy="0"/>
          </a:xfrm>
          <a:prstGeom prst="line">
            <a:avLst/>
          </a:prstGeom>
          <a:ln w="11430">
            <a:solidFill>
              <a:srgbClr val="515983"/>
            </a:solidFill>
          </a:ln>
        </p:spPr>
        <p:style>
          <a:lnRef idx="1">
            <a:srgbClr val="376FFF"/>
          </a:lnRef>
          <a:fillRef idx="0">
            <a:srgbClr val="376FFF"/>
          </a:fillRef>
          <a:effectRef idx="0">
            <a:srgbClr val="376FFF"/>
          </a:effectRef>
          <a:fontRef idx="minor">
            <a:srgbClr val="000000"/>
          </a:fontRef>
        </p:style>
      </p:cxnSp>
      <p:pic>
        <p:nvPicPr>
          <p:cNvPr id="592626663" name="图片 48" descr="建筑-10"/>
          <p:cNvPicPr>
            <a:picLocks noChangeAspect="1"/>
          </p:cNvPicPr>
          <p:nvPr/>
        </p:nvPicPr>
        <p:blipFill rotWithShape="1">
          <a:blip r:embed="rId7">
            <a:alphaModFix amt="54000"/>
          </a:blip>
          <a:stretch>
            <a:fillRect/>
          </a:stretch>
        </p:blipFill>
        <p:spPr bwMode="auto">
          <a:xfrm>
            <a:off x="10191750" y="182880"/>
            <a:ext cx="2113280" cy="815340"/>
          </a:xfrm>
          <a:prstGeom prst="rect">
            <a:avLst/>
          </a:prstGeom>
        </p:spPr>
      </p:pic>
      <p:pic>
        <p:nvPicPr>
          <p:cNvPr id="2" name="图片 1" descr="clipboard-image-176355489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5725" y="2948940"/>
            <a:ext cx="6186805" cy="2019300"/>
          </a:xfrm>
          <a:prstGeom prst="rect">
            <a:avLst/>
          </a:prstGeom>
        </p:spPr>
      </p:pic>
      <p:pic>
        <p:nvPicPr>
          <p:cNvPr id="3" name="图片 2" descr="clipboard-image-176355494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470015" y="2744470"/>
            <a:ext cx="5883910" cy="222377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74395" y="5384800"/>
            <a:ext cx="201422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仿宋" panose="02010600040101010101" charset="-122"/>
                <a:ea typeface="华文仿宋" panose="02010600040101010101" charset="-122"/>
              </a:rPr>
              <a:t>关键结论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09620" y="5384800"/>
            <a:ext cx="956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华文仿宋" panose="02010600040101010101" charset="-122"/>
                <a:ea typeface="华文仿宋" panose="02010600040101010101" charset="-122"/>
              </a:rPr>
              <a:t>—&gt;</a:t>
            </a:r>
            <a:endParaRPr lang="en-US" altLang="zh-CN" sz="3600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65930" y="5323205"/>
            <a:ext cx="8153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4000">
                <a:latin typeface="华文仿宋" panose="02010600040101010101" charset="-122"/>
                <a:ea typeface="华文仿宋" panose="02010600040101010101" charset="-122"/>
              </a:rPr>
              <a:t>⇔</a:t>
            </a:r>
            <a:endParaRPr lang="en-US" altLang="en-US" sz="4000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053965" y="5370195"/>
            <a:ext cx="1718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>
                <a:latin typeface="华文仿宋" panose="02010600040101010101" charset="-122"/>
                <a:ea typeface="华文仿宋" panose="02010600040101010101" charset="-122"/>
              </a:rPr>
              <a:t>Callable</a:t>
            </a:r>
            <a:endParaRPr lang="en-US" altLang="zh-CN" sz="3600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056255" y="6015355"/>
            <a:ext cx="4880610" cy="5035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华文仿宋" panose="02010600040101010101" charset="-122"/>
                <a:ea typeface="华文仿宋" panose="02010600040101010101" charset="-122"/>
              </a:rPr>
              <a:t>抽象一致，共享计算核心范式</a:t>
            </a:r>
            <a:endParaRPr lang="zh-CN" altLang="en-US" sz="2800"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66265" y="3895725"/>
            <a:ext cx="385445" cy="377825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304415" y="4333875"/>
            <a:ext cx="385445" cy="377825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480560" y="4333875"/>
            <a:ext cx="385445" cy="400050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517900" y="4333875"/>
            <a:ext cx="385445" cy="400050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7170420" y="4076065"/>
            <a:ext cx="844550" cy="400050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7408545" y="4476115"/>
            <a:ext cx="844550" cy="341630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8454390" y="4417695"/>
            <a:ext cx="844550" cy="400050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19"/>
          <p:cNvSpPr txBox="1"/>
          <p:nvPr>
            <p:custDataLst>
              <p:tags r:id="rId12"/>
            </p:custDataLst>
          </p:nvPr>
        </p:nvSpPr>
        <p:spPr bwMode="auto">
          <a:xfrm>
            <a:off x="6663055" y="576580"/>
            <a:ext cx="5327650" cy="401955"/>
          </a:xfrm>
          <a:prstGeom prst="rect">
            <a:avLst/>
          </a:prstGeom>
          <a:noFill/>
        </p:spPr>
        <p:txBody>
          <a:bodyPr wrap="square" bIns="0" rtlCol="0" anchor="ctr" anchorCtr="0">
            <a:noAutofit/>
          </a:bodyPr>
          <a:p>
            <a:pPr>
              <a:defRPr/>
            </a:pPr>
            <a:r>
              <a:rPr lang="zh-CN" altLang="en-US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核心抽象</a:t>
            </a:r>
            <a:r>
              <a:rPr lang="en-US" altLang="zh-CN" b="1" spc="300">
                <a:solidFill>
                  <a:srgbClr val="FFFFFF"/>
                </a:solidFill>
                <a:latin typeface="华文仿宋" panose="02010600040101010101" charset="-122"/>
                <a:ea typeface="华文仿宋" panose="02010600040101010101" charset="-122"/>
                <a:cs typeface="华文仿宋" panose="02010600040101010101" charset="-122"/>
              </a:rPr>
              <a:t> (Core Abstraction)</a:t>
            </a:r>
            <a:endParaRPr lang="en-US" altLang="zh-CN" b="1" spc="300">
              <a:solidFill>
                <a:srgbClr val="FFFFFF"/>
              </a:solidFill>
              <a:latin typeface="华文仿宋" panose="02010600040101010101" charset="-122"/>
              <a:ea typeface="华文仿宋" panose="02010600040101010101" charset="-122"/>
              <a:cs typeface="华文仿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" grpId="0"/>
      <p:bldP spid="10" grpId="1"/>
      <p:bldP spid="11" grpId="0"/>
      <p:bldP spid="11" grpId="1"/>
      <p:bldP spid="12" grpId="0"/>
      <p:bldP spid="12" grpId="1"/>
      <p:bldP spid="9" grpId="1"/>
      <p:bldP spid="9" grpId="2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5" grpId="0" animBg="1"/>
      <p:bldP spid="15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95504877" name="图片 12"/>
          <p:cNvPicPr>
            <a:picLocks noChangeAspect="1"/>
          </p:cNvPicPr>
          <p:nvPr/>
        </p:nvPicPr>
        <p:blipFill rotWithShape="1">
          <a:blip r:embed="rId1"/>
          <a:srcRect t="16161"/>
          <a:stretch>
            <a:fillRect/>
          </a:stretch>
        </p:blipFill>
        <p:spPr bwMode="auto">
          <a:xfrm>
            <a:off x="-63500" y="0"/>
            <a:ext cx="12255500" cy="6858635"/>
          </a:xfrm>
          <a:prstGeom prst="rect">
            <a:avLst/>
          </a:prstGeom>
        </p:spPr>
      </p:pic>
      <p:sp>
        <p:nvSpPr>
          <p:cNvPr id="1832505554" name="矩形 13"/>
          <p:cNvSpPr/>
          <p:nvPr/>
        </p:nvSpPr>
        <p:spPr bwMode="auto">
          <a:xfrm>
            <a:off x="-53340" y="-635"/>
            <a:ext cx="12256135" cy="6858000"/>
          </a:xfrm>
          <a:prstGeom prst="rect">
            <a:avLst/>
          </a:prstGeom>
          <a:solidFill>
            <a:schemeClr val="tx2">
              <a:lumMod val="25000"/>
              <a:lumOff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17986130" name="单圆角矩形 8"/>
          <p:cNvSpPr/>
          <p:nvPr/>
        </p:nvSpPr>
        <p:spPr bwMode="auto">
          <a:xfrm>
            <a:off x="-53340" y="2476500"/>
            <a:ext cx="12245340" cy="1908810"/>
          </a:xfrm>
          <a:prstGeom prst="round1Rect">
            <a:avLst>
              <a:gd name="adj" fmla="val 0"/>
            </a:avLst>
          </a:prstGeom>
          <a:solidFill>
            <a:srgbClr val="5159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sp>
        <p:nvSpPr>
          <p:cNvPr id="2026696827" name="单圆角矩形 4"/>
          <p:cNvSpPr/>
          <p:nvPr/>
        </p:nvSpPr>
        <p:spPr bwMode="auto">
          <a:xfrm>
            <a:off x="226060" y="2476500"/>
            <a:ext cx="7074535" cy="1908810"/>
          </a:xfrm>
          <a:prstGeom prst="round1Rect">
            <a:avLst>
              <a:gd name="adj" fmla="val 0"/>
            </a:avLst>
          </a:prstGeom>
          <a:solidFill>
            <a:srgbClr val="5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defRPr/>
            </a:pPr>
            <a:endParaRPr lang="zh-CN">
              <a:solidFill>
                <a:schemeClr val="lt1"/>
              </a:solidFill>
              <a:cs typeface="思源黑体 CN Normal"/>
            </a:endParaRPr>
          </a:p>
        </p:txBody>
      </p:sp>
      <p:pic>
        <p:nvPicPr>
          <p:cNvPr id="1669596883" name="图片 1" descr="底图-04"/>
          <p:cNvPicPr>
            <a:picLocks noChangeAspect="1"/>
          </p:cNvPicPr>
          <p:nvPr/>
        </p:nvPicPr>
        <p:blipFill rotWithShape="1">
          <a:blip r:embed="rId2"/>
          <a:srcRect r="4676"/>
          <a:stretch>
            <a:fillRect/>
          </a:stretch>
        </p:blipFill>
        <p:spPr bwMode="auto">
          <a:xfrm>
            <a:off x="356235" y="2873375"/>
            <a:ext cx="6939280" cy="1645920"/>
          </a:xfrm>
          <a:prstGeom prst="rect">
            <a:avLst/>
          </a:prstGeom>
        </p:spPr>
      </p:pic>
      <p:sp>
        <p:nvSpPr>
          <p:cNvPr id="1509541810" name="矩形 5"/>
          <p:cNvSpPr/>
          <p:nvPr/>
        </p:nvSpPr>
        <p:spPr bwMode="auto">
          <a:xfrm>
            <a:off x="1880870" y="3473450"/>
            <a:ext cx="4950460" cy="457200"/>
          </a:xfrm>
          <a:prstGeom prst="rect">
            <a:avLst/>
          </a:prstGeom>
        </p:spPr>
        <p:txBody>
          <a:bodyPr wrap="square">
            <a:spAutoFit/>
          </a:bodyPr>
          <a:p>
            <a:pPr algn="l">
              <a:lnSpc>
                <a:spcPct val="170000"/>
              </a:lnSpc>
              <a:defRPr/>
            </a:pPr>
            <a:r>
              <a:rPr lang="en-US" altLang="zh-CN" sz="1400" b="1" strike="noStrike">
                <a:ln>
                  <a:noFill/>
                </a:ln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Evidence 2: Higher-Order Functions</a:t>
            </a:r>
            <a:endParaRPr lang="en-US" altLang="zh-CN" sz="1400" b="1" strike="noStrike">
              <a:ln>
                <a:noFill/>
              </a:ln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cxnSp>
        <p:nvCxnSpPr>
          <p:cNvPr id="1775733871" name="直接连接符 7"/>
          <p:cNvCxnSpPr/>
          <p:nvPr/>
        </p:nvCxnSpPr>
        <p:spPr bwMode="auto">
          <a:xfrm>
            <a:off x="1975803" y="3497580"/>
            <a:ext cx="1598295" cy="0"/>
          </a:xfrm>
          <a:prstGeom prst="line">
            <a:avLst/>
          </a:prstGeom>
          <a:ln w="63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8704073" name="文本框 17"/>
          <p:cNvSpPr txBox="1"/>
          <p:nvPr/>
        </p:nvSpPr>
        <p:spPr bwMode="auto">
          <a:xfrm>
            <a:off x="1880870" y="2904173"/>
            <a:ext cx="51181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证据</a:t>
            </a:r>
            <a:r>
              <a:rPr lang="en-US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⼆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：</a:t>
            </a:r>
            <a:r>
              <a:rPr lang="en-US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⾼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阶函数的类型挑战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sp>
        <p:nvSpPr>
          <p:cNvPr id="1531302829" name="文本框 17"/>
          <p:cNvSpPr txBox="1"/>
          <p:nvPr/>
        </p:nvSpPr>
        <p:spPr bwMode="auto">
          <a:xfrm>
            <a:off x="226060" y="2774633"/>
            <a:ext cx="1823720" cy="14452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p>
            <a:pPr>
              <a:defRPr/>
            </a:pPr>
            <a:r>
              <a:rPr lang="en-US" sz="8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思源黑体 CN Normal"/>
              </a:rPr>
              <a:t>04</a:t>
            </a:r>
            <a:endParaRPr lang="en-US" sz="8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思源黑体 CN Normal"/>
            </a:endParaRPr>
          </a:p>
        </p:txBody>
      </p:sp>
      <p:pic>
        <p:nvPicPr>
          <p:cNvPr id="303413599" name="图片 6"/>
          <p:cNvPicPr>
            <a:picLocks noChangeAspect="1"/>
          </p:cNvPicPr>
          <p:nvPr/>
        </p:nvPicPr>
        <p:blipFill rotWithShape="1">
          <a:blip r:embed="rId1"/>
          <a:srcRect l="16624" r="16623"/>
          <a:stretch>
            <a:fillRect/>
          </a:stretch>
        </p:blipFill>
        <p:spPr bwMode="auto">
          <a:xfrm>
            <a:off x="7295515" y="1697355"/>
            <a:ext cx="3600000" cy="3600000"/>
          </a:xfrm>
          <a:prstGeom prst="rect">
            <a:avLst/>
          </a:prstGeom>
        </p:spPr>
      </p:pic>
      <p:pic>
        <p:nvPicPr>
          <p:cNvPr id="495769126" name="图片 3" descr="校标、校名-透空2"/>
          <p:cNvPicPr>
            <a:picLocks noChangeAspect="1"/>
          </p:cNvPicPr>
          <p:nvPr userDrawn="1"/>
        </p:nvPicPr>
        <p:blipFill rotWithShape="1">
          <a:blip r:embed="rId3"/>
          <a:stretch>
            <a:fillRect/>
          </a:stretch>
        </p:blipFill>
        <p:spPr bwMode="auto">
          <a:xfrm>
            <a:off x="308610" y="391795"/>
            <a:ext cx="1440000" cy="461303"/>
          </a:xfrm>
          <a:prstGeom prst="rect">
            <a:avLst/>
          </a:prstGeom>
          <a:noFill/>
          <a:effectLst>
            <a:outerShdw blurRad="12700" dist="25400" dir="2700000" sx="99000" sy="99000" algn="tl" rotWithShape="0">
              <a:prstClr val="black">
                <a:alpha val="25000"/>
              </a:prstClr>
            </a:outerShdw>
          </a:effectLst>
        </p:spPr>
      </p:pic>
      <p:pic>
        <p:nvPicPr>
          <p:cNvPr id="1063439844" name="图片 14" descr="底图-11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 bwMode="auto">
          <a:xfrm>
            <a:off x="8603615" y="229870"/>
            <a:ext cx="1870710" cy="78486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19943504" name="图片 15" descr="未标题-2_画板 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 bwMode="auto">
          <a:xfrm>
            <a:off x="10214610" y="363220"/>
            <a:ext cx="1870710" cy="565150"/>
          </a:xfrm>
          <a:prstGeom prst="rect">
            <a:avLst/>
          </a:prstGeo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picid" val="{fafb1ee7-a222-4853-84a7-4bf89f1c9519}"/>
</p:tagLst>
</file>

<file path=ppt/tags/tag10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11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12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13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14.xml><?xml version="1.0" encoding="utf-8"?>
<p:tagLst xmlns:p="http://schemas.openxmlformats.org/presentationml/2006/main">
  <p:tag name="picid" val="{43a0bdb9-ffd7-401d-8b29-b6d7ca7887a9}"/>
</p:tagLst>
</file>

<file path=ppt/tags/tag15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16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  <p:tag name="picid" val="{8bac5b01-2955-4980-a9bb-b4fb676c8adc}"/>
</p:tagLst>
</file>

<file path=ppt/tags/tag17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18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19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20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1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2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3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4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5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6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7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8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29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</p:tagLst>
</file>

<file path=ppt/tags/tag3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30.xml><?xml version="1.0" encoding="utf-8"?>
<p:tagLst xmlns:p="http://schemas.openxmlformats.org/presentationml/2006/main">
  <p:tag name="KSO_WM_DIAGRAM_VIRTUALLY_FRAME" val="{&quot;height&quot;:460.60007874015747,&quot;left&quot;:88.8,&quot;top&quot;:90.94992125984251,&quot;width&quot;:773.75}"/>
  <p:tag name="picid" val="{a5c3fd0f-b419-4b30-9d28-b091508e1b37}"/>
</p:tagLst>
</file>

<file path=ppt/tags/tag31.xml><?xml version="1.0" encoding="utf-8"?>
<p:tagLst xmlns:p="http://schemas.openxmlformats.org/presentationml/2006/main">
  <p:tag name="picid" val="{e0eb9572-f5bb-49dd-b2b2-98fd4914d1f1}"/>
</p:tagLst>
</file>

<file path=ppt/tags/tag32.xml><?xml version="1.0" encoding="utf-8"?>
<p:tagLst xmlns:p="http://schemas.openxmlformats.org/presentationml/2006/main">
  <p:tag name="picid" val="{07b8a3a3-7ca1-482b-9dad-cfdb1aa1a8eb}"/>
</p:tagLst>
</file>

<file path=ppt/tags/tag33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34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35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36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37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38.xml><?xml version="1.0" encoding="utf-8"?>
<p:tagLst xmlns:p="http://schemas.openxmlformats.org/presentationml/2006/main">
  <p:tag name="picid" val="{ecd1c22f-b9b5-444b-9aa2-a0ec2b2fa50e}"/>
  <p:tag name="KSO_WM_DIAGRAM_VIRTUALLY_FRAME" val="{&quot;height&quot;:421.8,&quot;left&quot;:39,&quot;top&quot;:108.15,&quot;width&quot;:516.55}"/>
</p:tagLst>
</file>

<file path=ppt/tags/tag39.xml><?xml version="1.0" encoding="utf-8"?>
<p:tagLst xmlns:p="http://schemas.openxmlformats.org/presentationml/2006/main">
  <p:tag name="picid" val="{ecd1c22f-b9b5-444b-9aa2-a0ec2b2fa50e}"/>
  <p:tag name="KSO_WM_DIAGRAM_VIRTUALLY_FRAME" val="{&quot;height&quot;:421.8,&quot;left&quot;:39,&quot;top&quot;:108.15,&quot;width&quot;:516.55}"/>
</p:tagLst>
</file>

<file path=ppt/tags/tag4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40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1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2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3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4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5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6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47.xml><?xml version="1.0" encoding="utf-8"?>
<p:tagLst xmlns:p="http://schemas.openxmlformats.org/presentationml/2006/main">
  <p:tag name="picid" val="{b2065229-259c-4e2d-a047-1a776b7ffb76}"/>
  <p:tag name="KSO_WM_DIAGRAM_VIRTUALLY_FRAME" val="{&quot;height&quot;:421.8,&quot;left&quot;:39,&quot;top&quot;:108.15,&quot;width&quot;:516.55}"/>
</p:tagLst>
</file>

<file path=ppt/tags/tag48.xml><?xml version="1.0" encoding="utf-8"?>
<p:tagLst xmlns:p="http://schemas.openxmlformats.org/presentationml/2006/main">
  <p:tag name="picid" val="{59a5d42f-8d18-4547-bb37-ac90a7620b60}"/>
  <p:tag name="KSO_WM_DIAGRAM_VIRTUALLY_FRAME" val="{&quot;height&quot;:421.8,&quot;left&quot;:39,&quot;top&quot;:108.15,&quot;width&quot;:516.55}"/>
</p:tagLst>
</file>

<file path=ppt/tags/tag49.xml><?xml version="1.0" encoding="utf-8"?>
<p:tagLst xmlns:p="http://schemas.openxmlformats.org/presentationml/2006/main">
  <p:tag name="picid" val="{0b96c30c-fa56-4280-a5ec-b7b46c139e49}"/>
  <p:tag name="KSO_WM_DIAGRAM_VIRTUALLY_FRAME" val="{&quot;height&quot;:421.8,&quot;left&quot;:39,&quot;top&quot;:108.15,&quot;width&quot;:516.55}"/>
</p:tagLst>
</file>

<file path=ppt/tags/tag5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50.xml><?xml version="1.0" encoding="utf-8"?>
<p:tagLst xmlns:p="http://schemas.openxmlformats.org/presentationml/2006/main">
  <p:tag name="picid" val="{276d31b8-4de6-4330-9e12-32c627fe3cc7}"/>
</p:tagLst>
</file>

<file path=ppt/tags/tag51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2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3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4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5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6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7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8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59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6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60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1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2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3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4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5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6.xml><?xml version="1.0" encoding="utf-8"?>
<p:tagLst xmlns:p="http://schemas.openxmlformats.org/presentationml/2006/main">
  <p:tag name="KSO_WM_DIAGRAM_VIRTUALLY_FRAME" val="{&quot;height&quot;:421.8,&quot;left&quot;:39,&quot;top&quot;:108.15,&quot;width&quot;:516.55}"/>
</p:tagLst>
</file>

<file path=ppt/tags/tag67.xml><?xml version="1.0" encoding="utf-8"?>
<p:tagLst xmlns:p="http://schemas.openxmlformats.org/presentationml/2006/main">
  <p:tag name="picid" val="{43a0bdb9-ffd7-401d-8b29-b6d7ca7887a9}"/>
</p:tagLst>
</file>

<file path=ppt/tags/tag68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69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7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70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71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72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73.xml><?xml version="1.0" encoding="utf-8"?>
<p:tagLst xmlns:p="http://schemas.openxmlformats.org/presentationml/2006/main">
  <p:tag name="KSO_WM_DIAGRAM_VIRTUALLY_FRAME" val="{&quot;height&quot;:248.38362204724413,&quot;left&quot;:6.75,&quot;top&quot;:142.8163779527559,&quot;width&quot;:966}"/>
</p:tagLst>
</file>

<file path=ppt/tags/tag74.xml><?xml version="1.0" encoding="utf-8"?>
<p:tagLst xmlns:p="http://schemas.openxmlformats.org/presentationml/2006/main">
  <p:tag name="picid" val="{43a0bdb9-ffd7-401d-8b29-b6d7ca7887a9}"/>
</p:tagLst>
</file>

<file path=ppt/tags/tag75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76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77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78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79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8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ags/tag80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81.xml><?xml version="1.0" encoding="utf-8"?>
<p:tagLst xmlns:p="http://schemas.openxmlformats.org/presentationml/2006/main">
  <p:tag name="KSO_WM_DIAGRAM_VIRTUALLY_FRAME" val="{&quot;height&quot;:286.4,&quot;left&quot;:231.05,&quot;top&quot;:89.85,&quot;width&quot;:644.5}"/>
</p:tagLst>
</file>

<file path=ppt/tags/tag82.xml><?xml version="1.0" encoding="utf-8"?>
<p:tagLst xmlns:p="http://schemas.openxmlformats.org/presentationml/2006/main">
  <p:tag name="resource_record_key" val="{&quot;10&quot;:[50062390]}"/>
</p:tagLst>
</file>

<file path=ppt/tags/tag9.xml><?xml version="1.0" encoding="utf-8"?>
<p:tagLst xmlns:p="http://schemas.openxmlformats.org/presentationml/2006/main">
  <p:tag name="KSO_WM_DIAGRAM_VIRTUALLY_FRAME" val="{&quot;height&quot;:406,&quot;left&quot;:456.9,&quot;top&quot;:67.05,&quot;width&quot;:425.2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1332</Words>
  <Application>WPS 演示</Application>
  <PresentationFormat>On-screen Show (4:3)</PresentationFormat>
  <Paragraphs>188</Paragraphs>
  <Slides>15</Slides>
  <Notes>27</Notes>
  <HiddenSlides>0</HiddenSlides>
  <MMClips>2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0" baseType="lpstr">
      <vt:lpstr>Arial</vt:lpstr>
      <vt:lpstr>宋体</vt:lpstr>
      <vt:lpstr>Wingdings</vt:lpstr>
      <vt:lpstr>Arial</vt:lpstr>
      <vt:lpstr>Wingdings</vt:lpstr>
      <vt:lpstr>微软雅黑</vt:lpstr>
      <vt:lpstr>思源黑体 CN Normal</vt:lpstr>
      <vt:lpstr>黑体</vt:lpstr>
      <vt:lpstr>思源黑体 CN Regular</vt:lpstr>
      <vt:lpstr>华文仿宋</vt:lpstr>
      <vt:lpstr>汉仪大黑简</vt:lpstr>
      <vt:lpstr>华文楷体</vt:lpstr>
      <vt:lpstr>Arial Unicode MS</vt:lpstr>
      <vt:lpstr>Calibri</vt:lpstr>
      <vt:lpstr>Office 主题​​</vt:lpstr>
      <vt:lpstr>PowerPoint 演示文稿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恋衣阁～穆丝美妆</cp:lastModifiedBy>
  <cp:revision>174</cp:revision>
  <dcterms:created xsi:type="dcterms:W3CDTF">2019-06-19T02:08:00Z</dcterms:created>
  <dcterms:modified xsi:type="dcterms:W3CDTF">2025-11-21T14:58:43Z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F92638C1314944C5B56797CF500F328B_13</vt:lpwstr>
  </property>
  <property fmtid="{D5CDD505-2E9C-101B-9397-08002B2CF9AE}" pid="3" name="KSOProductBuildVer">
    <vt:lpwstr>2052-12.1.0.20305</vt:lpwstr>
  </property>
</Properties>
</file>