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62" r:id="rId4"/>
    <p:sldId id="258" r:id="rId5"/>
    <p:sldId id="259" r:id="rId6"/>
    <p:sldId id="260" r:id="rId7"/>
    <p:sldId id="270" r:id="rId8"/>
    <p:sldId id="261" r:id="rId9"/>
    <p:sldId id="263" r:id="rId10"/>
    <p:sldId id="264" r:id="rId11"/>
    <p:sldId id="267" r:id="rId12"/>
    <p:sldId id="268" r:id="rId13"/>
    <p:sldId id="269" r:id="rId14"/>
    <p:sldId id="271" r:id="rId15"/>
    <p:sldId id="272" r:id="rId16"/>
    <p:sldId id="276" r:id="rId17"/>
    <p:sldId id="277" r:id="rId18"/>
    <p:sldId id="273" r:id="rId19"/>
    <p:sldId id="275" r:id="rId20"/>
    <p:sldId id="265" r:id="rId21"/>
    <p:sldId id="257" r:id="rId2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3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CCFF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3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93.xml"/><Relationship Id="rId4" Type="http://schemas.openxmlformats.org/officeDocument/2006/relationships/tags" Target="../tags/tag92.xml"/><Relationship Id="rId3" Type="http://schemas.openxmlformats.org/officeDocument/2006/relationships/image" Target="../media/image10.jpeg"/><Relationship Id="rId2" Type="http://schemas.openxmlformats.org/officeDocument/2006/relationships/tags" Target="../tags/tag91.xml"/><Relationship Id="rId1" Type="http://schemas.openxmlformats.org/officeDocument/2006/relationships/tags" Target="../tags/tag90.xml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97.xml"/><Relationship Id="rId4" Type="http://schemas.openxmlformats.org/officeDocument/2006/relationships/image" Target="../media/image11.jpeg"/><Relationship Id="rId3" Type="http://schemas.openxmlformats.org/officeDocument/2006/relationships/tags" Target="../tags/tag96.xml"/><Relationship Id="rId2" Type="http://schemas.openxmlformats.org/officeDocument/2006/relationships/tags" Target="../tags/tag95.xml"/><Relationship Id="rId1" Type="http://schemas.openxmlformats.org/officeDocument/2006/relationships/tags" Target="../tags/tag94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0.xml"/><Relationship Id="rId3" Type="http://schemas.openxmlformats.org/officeDocument/2006/relationships/image" Target="../media/image12.png"/><Relationship Id="rId2" Type="http://schemas.openxmlformats.org/officeDocument/2006/relationships/tags" Target="../tags/tag99.xml"/><Relationship Id="rId1" Type="http://schemas.openxmlformats.org/officeDocument/2006/relationships/tags" Target="../tags/tag98.xml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3.xml"/><Relationship Id="rId3" Type="http://schemas.openxmlformats.org/officeDocument/2006/relationships/image" Target="../media/image13.png"/><Relationship Id="rId2" Type="http://schemas.openxmlformats.org/officeDocument/2006/relationships/tags" Target="../tags/tag102.xml"/><Relationship Id="rId1" Type="http://schemas.openxmlformats.org/officeDocument/2006/relationships/tags" Target="../tags/tag101.xml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6.xml"/><Relationship Id="rId3" Type="http://schemas.openxmlformats.org/officeDocument/2006/relationships/image" Target="../media/image14.png"/><Relationship Id="rId2" Type="http://schemas.openxmlformats.org/officeDocument/2006/relationships/tags" Target="../tags/tag105.xml"/><Relationship Id="rId1" Type="http://schemas.openxmlformats.org/officeDocument/2006/relationships/tags" Target="../tags/tag104.xml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9.xml"/><Relationship Id="rId3" Type="http://schemas.openxmlformats.org/officeDocument/2006/relationships/image" Target="../media/image15.png"/><Relationship Id="rId2" Type="http://schemas.openxmlformats.org/officeDocument/2006/relationships/tags" Target="../tags/tag108.xml"/><Relationship Id="rId1" Type="http://schemas.openxmlformats.org/officeDocument/2006/relationships/tags" Target="../tags/tag107.xml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2.xml"/><Relationship Id="rId3" Type="http://schemas.openxmlformats.org/officeDocument/2006/relationships/image" Target="../media/image15.png"/><Relationship Id="rId2" Type="http://schemas.openxmlformats.org/officeDocument/2006/relationships/tags" Target="../tags/tag111.xml"/><Relationship Id="rId1" Type="http://schemas.openxmlformats.org/officeDocument/2006/relationships/tags" Target="../tags/tag110.xml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5.xml"/><Relationship Id="rId3" Type="http://schemas.openxmlformats.org/officeDocument/2006/relationships/image" Target="../media/image16.png"/><Relationship Id="rId2" Type="http://schemas.openxmlformats.org/officeDocument/2006/relationships/tags" Target="../tags/tag114.xml"/><Relationship Id="rId1" Type="http://schemas.openxmlformats.org/officeDocument/2006/relationships/tags" Target="../tags/tag113.xml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8.xml"/><Relationship Id="rId3" Type="http://schemas.openxmlformats.org/officeDocument/2006/relationships/image" Target="../media/image17.png"/><Relationship Id="rId2" Type="http://schemas.openxmlformats.org/officeDocument/2006/relationships/tags" Target="../tags/tag117.xml"/><Relationship Id="rId1" Type="http://schemas.openxmlformats.org/officeDocument/2006/relationships/tags" Target="../tags/tag116.xml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21.xml"/><Relationship Id="rId2" Type="http://schemas.openxmlformats.org/officeDocument/2006/relationships/tags" Target="../tags/tag120.xml"/><Relationship Id="rId1" Type="http://schemas.openxmlformats.org/officeDocument/2006/relationships/tags" Target="../tags/tag119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" Type="http://schemas.openxmlformats.org/officeDocument/2006/relationships/tags" Target="../tags/tag66.xml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24.xml"/><Relationship Id="rId3" Type="http://schemas.openxmlformats.org/officeDocument/2006/relationships/image" Target="../media/image18.png"/><Relationship Id="rId2" Type="http://schemas.openxmlformats.org/officeDocument/2006/relationships/tags" Target="../tags/tag123.xml"/><Relationship Id="rId1" Type="http://schemas.openxmlformats.org/officeDocument/2006/relationships/tags" Target="../tags/tag122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71.xml"/><Relationship Id="rId4" Type="http://schemas.openxmlformats.org/officeDocument/2006/relationships/image" Target="../media/image2.png"/><Relationship Id="rId3" Type="http://schemas.openxmlformats.org/officeDocument/2006/relationships/image" Target="../media/image1.png"/><Relationship Id="rId2" Type="http://schemas.openxmlformats.org/officeDocument/2006/relationships/tags" Target="../tags/tag70.xml"/><Relationship Id="rId1" Type="http://schemas.openxmlformats.org/officeDocument/2006/relationships/tags" Target="../tags/tag69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74.xml"/><Relationship Id="rId3" Type="http://schemas.openxmlformats.org/officeDocument/2006/relationships/image" Target="../media/image3.png"/><Relationship Id="rId2" Type="http://schemas.openxmlformats.org/officeDocument/2006/relationships/tags" Target="../tags/tag73.xml"/><Relationship Id="rId1" Type="http://schemas.openxmlformats.org/officeDocument/2006/relationships/tags" Target="../tags/tag72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77.xml"/><Relationship Id="rId3" Type="http://schemas.openxmlformats.org/officeDocument/2006/relationships/image" Target="../media/image4.png"/><Relationship Id="rId2" Type="http://schemas.openxmlformats.org/officeDocument/2006/relationships/tags" Target="../tags/tag76.xml"/><Relationship Id="rId1" Type="http://schemas.openxmlformats.org/officeDocument/2006/relationships/tags" Target="../tags/tag75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80.xml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tags" Target="../tags/tag79.xml"/><Relationship Id="rId1" Type="http://schemas.openxmlformats.org/officeDocument/2006/relationships/tags" Target="../tags/tag78.xml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83.xml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tags" Target="../tags/tag82.xml"/><Relationship Id="rId1" Type="http://schemas.openxmlformats.org/officeDocument/2006/relationships/tags" Target="../tags/tag81.xm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86.xml"/><Relationship Id="rId3" Type="http://schemas.openxmlformats.org/officeDocument/2006/relationships/image" Target="../media/image9.png"/><Relationship Id="rId2" Type="http://schemas.openxmlformats.org/officeDocument/2006/relationships/tags" Target="../tags/tag85.xml"/><Relationship Id="rId1" Type="http://schemas.openxmlformats.org/officeDocument/2006/relationships/tags" Target="../tags/tag84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1404620"/>
            <a:ext cx="9799200" cy="2570400"/>
          </a:xfrm>
        </p:spPr>
        <p:txBody>
          <a:bodyPr/>
          <a:p>
            <a:r>
              <a:rPr lang="zh-CN" altLang="en-US">
                <a:latin typeface="+mj-ea"/>
                <a:cs typeface="+mj-ea"/>
              </a:rPr>
              <a:t>浅谈</a:t>
            </a:r>
            <a:r>
              <a:rPr lang="en-US" altLang="zh-CN">
                <a:latin typeface="+mj-ea"/>
                <a:cs typeface="+mj-ea"/>
              </a:rPr>
              <a:t> C++ </a:t>
            </a:r>
            <a:r>
              <a:rPr lang="zh-CN" altLang="en-US">
                <a:latin typeface="+mj-ea"/>
                <a:cs typeface="+mj-ea"/>
              </a:rPr>
              <a:t>的异常处理机制及其性能分析</a:t>
            </a:r>
            <a:endParaRPr lang="zh-CN" altLang="en-US">
              <a:latin typeface="+mj-ea"/>
              <a:cs typeface="+mj-ea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275635" y="4103960"/>
            <a:ext cx="9799200" cy="1472400"/>
          </a:xfrm>
        </p:spPr>
        <p:txBody>
          <a:bodyPr/>
          <a:p>
            <a:r>
              <a:rPr lang="zh-CN" altLang="en-US">
                <a:latin typeface="+mn-ea"/>
                <a:cs typeface="+mn-ea"/>
              </a:rPr>
              <a:t>李林</a:t>
            </a:r>
            <a:r>
              <a:rPr lang="en-US" altLang="zh-CN">
                <a:latin typeface="+mn-ea"/>
                <a:cs typeface="+mn-ea"/>
              </a:rPr>
              <a:t> 2025.11.22</a:t>
            </a:r>
            <a:endParaRPr lang="zh-CN" altLang="en-US">
              <a:latin typeface="+mn-ea"/>
              <a:cs typeface="+mn-ea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/>
              <a:t>代价</a:t>
            </a:r>
            <a:r>
              <a:rPr lang="zh-CN" altLang="en-US"/>
              <a:t>是？</a:t>
            </a:r>
            <a:endParaRPr lang="zh-CN" altLang="en-US"/>
          </a:p>
        </p:txBody>
      </p:sp>
      <p:pic>
        <p:nvPicPr>
          <p:cNvPr id="4" name="内容占位符 3" descr="v2-778c507c9ac68dcb5810591b36156a49_r"/>
          <p:cNvPicPr>
            <a:picLocks noChangeAspect="1"/>
          </p:cNvPicPr>
          <p:nvPr>
            <p:ph idx="1"/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21690" y="2597150"/>
            <a:ext cx="10547985" cy="3956050"/>
          </a:xfrm>
          <a:prstGeom prst="rect">
            <a:avLst/>
          </a:prstGeom>
        </p:spPr>
      </p:pic>
      <p:sp>
        <p:nvSpPr>
          <p:cNvPr id="5" name="内容占位符 2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/>
              <a:t>没有异常时性能影响最小，几乎没有额外开销（</a:t>
            </a:r>
            <a:r>
              <a:rPr lang="en-US" altLang="zh-CN"/>
              <a:t>happy-path</a:t>
            </a:r>
            <a:r>
              <a:rPr lang="zh-CN" altLang="en-US"/>
              <a:t>）</a:t>
            </a:r>
            <a:endParaRPr lang="zh-CN" altLang="en-US"/>
          </a:p>
        </p:txBody>
      </p:sp>
    </p:spTree>
    <p:custDataLst>
      <p:tags r:id="rId5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/>
              <a:t>代价</a:t>
            </a:r>
            <a:r>
              <a:rPr lang="zh-CN" altLang="en-US"/>
              <a:t>是？</a:t>
            </a:r>
            <a:endParaRPr lang="zh-CN" altLang="en-US"/>
          </a:p>
        </p:txBody>
      </p:sp>
      <p:sp>
        <p:nvSpPr>
          <p:cNvPr id="5" name="内容占位符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>
                <a:sym typeface="+mn-ea"/>
              </a:rPr>
              <a:t>在异常被抛出时，执行必要的清理工作，比错误码慢</a:t>
            </a:r>
            <a:r>
              <a:rPr lang="en-US" altLang="zh-CN">
                <a:sym typeface="+mn-ea"/>
              </a:rPr>
              <a:t> 2-3 </a:t>
            </a:r>
            <a:r>
              <a:rPr lang="zh-CN" altLang="en-US">
                <a:sym typeface="+mn-ea"/>
              </a:rPr>
              <a:t>个数量级（</a:t>
            </a:r>
            <a:r>
              <a:rPr lang="en-US" altLang="zh-CN">
                <a:sym typeface="+mn-ea"/>
              </a:rPr>
              <a:t>sad-path</a:t>
            </a:r>
            <a:r>
              <a:rPr lang="zh-CN" altLang="en-US">
                <a:sym typeface="+mn-ea"/>
              </a:rPr>
              <a:t>）</a:t>
            </a:r>
            <a:endParaRPr lang="zh-CN" altLang="en-US"/>
          </a:p>
        </p:txBody>
      </p:sp>
      <p:pic>
        <p:nvPicPr>
          <p:cNvPr id="6" name="内容占位符 5" descr="v2-0ee720a011d66e12629357983c90e592_r"/>
          <p:cNvPicPr>
            <a:picLocks noChangeAspect="1"/>
          </p:cNvPicPr>
          <p:nvPr>
            <p:ph idx="1"/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946150" y="2395220"/>
            <a:ext cx="10160000" cy="381000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/>
              <a:t>现代</a:t>
            </a:r>
            <a:r>
              <a:rPr lang="en-US" altLang="zh-CN"/>
              <a:t> C++ </a:t>
            </a:r>
            <a:r>
              <a:rPr lang="zh-CN" altLang="en-US"/>
              <a:t>的解决方案</a:t>
            </a:r>
            <a:r>
              <a:rPr lang="zh-CN" altLang="en-US"/>
              <a:t>一：</a:t>
            </a:r>
            <a:r>
              <a:rPr lang="en-US" altLang="zh-CN"/>
              <a:t>noexpect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异常规范：指定函数可以或不可以因异常退出，帮助编译器</a:t>
            </a:r>
            <a:r>
              <a:rPr lang="zh-CN" altLang="en-US"/>
              <a:t>优化</a:t>
            </a:r>
            <a:endParaRPr lang="zh-CN" altLang="en-US"/>
          </a:p>
          <a:p>
            <a:r>
              <a:rPr lang="en-US" altLang="zh-CN"/>
              <a:t>noexpect </a:t>
            </a:r>
            <a:r>
              <a:rPr lang="zh-CN" altLang="en-US">
                <a:sym typeface="+mn-ea"/>
              </a:rPr>
              <a:t>指定函数不可以因异常退出</a:t>
            </a:r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en-US" altLang="zh-CN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770" y="2669540"/>
            <a:ext cx="6387465" cy="62357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/>
              <a:t>现代</a:t>
            </a:r>
            <a:r>
              <a:rPr lang="en-US" altLang="zh-CN"/>
              <a:t> C++ </a:t>
            </a:r>
            <a:r>
              <a:rPr lang="zh-CN" altLang="en-US"/>
              <a:t>的解决方案二：</a:t>
            </a:r>
            <a:r>
              <a:rPr lang="en-US" altLang="zh-CN"/>
              <a:t>std::optional (C++17)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p>
            <a:r>
              <a:rPr lang="en-US" altLang="zh-CN"/>
              <a:t>std::optional </a:t>
            </a:r>
            <a:r>
              <a:rPr lang="zh-CN" altLang="en-US"/>
              <a:t>是一个包装器，表示一个可能存在也可能不存在的值</a:t>
            </a:r>
            <a:endParaRPr lang="zh-CN" altLang="en-US"/>
          </a:p>
          <a:p>
            <a:r>
              <a:rPr lang="zh-CN" altLang="en-US"/>
              <a:t>它是对</a:t>
            </a:r>
            <a:r>
              <a:rPr lang="en-US" altLang="zh-CN"/>
              <a:t> nullptr </a:t>
            </a:r>
            <a:r>
              <a:rPr lang="zh-CN" altLang="en-US"/>
              <a:t>或特殊错误值的类型安全替代</a:t>
            </a:r>
            <a:endParaRPr lang="zh-CN" altLang="en-US"/>
          </a:p>
          <a:p>
            <a:r>
              <a:rPr lang="zh-CN" altLang="en-US"/>
              <a:t>生死不明那就是</a:t>
            </a:r>
            <a:r>
              <a:rPr lang="zh-CN" altLang="en-US"/>
              <a:t>死了</a:t>
            </a:r>
            <a:endParaRPr lang="zh-CN" altLang="en-US"/>
          </a:p>
          <a:p>
            <a:endParaRPr lang="en-US" altLang="zh-CN"/>
          </a:p>
          <a:p>
            <a:pPr marL="0" indent="0">
              <a:buNone/>
            </a:pPr>
            <a:endParaRPr lang="en-US" altLang="zh-CN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en-US" altLang="zh-CN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7740" y="2860675"/>
            <a:ext cx="5855970" cy="335343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p>
            <a:r>
              <a:rPr lang="zh-CN" altLang="en-US"/>
              <a:t>现代</a:t>
            </a:r>
            <a:r>
              <a:rPr lang="en-US" altLang="zh-CN"/>
              <a:t> C++ </a:t>
            </a:r>
            <a:r>
              <a:rPr lang="zh-CN" altLang="en-US"/>
              <a:t>的解决方案</a:t>
            </a:r>
            <a:r>
              <a:rPr lang="zh-CN" altLang="en-US"/>
              <a:t>三：</a:t>
            </a:r>
            <a:r>
              <a:rPr lang="en-US" altLang="zh-CN"/>
              <a:t>std::expected (C++23)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p>
            <a:r>
              <a:rPr lang="en-US" altLang="zh-CN"/>
              <a:t>std::expected&lt;T, E&gt; </a:t>
            </a:r>
            <a:r>
              <a:rPr lang="zh-CN" altLang="en-US"/>
              <a:t>表示一个预期可能成功返回</a:t>
            </a:r>
            <a:r>
              <a:rPr lang="en-US" altLang="zh-CN"/>
              <a:t> T</a:t>
            </a:r>
            <a:r>
              <a:rPr lang="zh-CN" altLang="en-US"/>
              <a:t>，也可能失败返回</a:t>
            </a:r>
            <a:r>
              <a:rPr lang="en-US" altLang="zh-CN"/>
              <a:t> E </a:t>
            </a:r>
            <a:r>
              <a:rPr lang="zh-CN" altLang="en-US"/>
              <a:t>的操作</a:t>
            </a:r>
            <a:endParaRPr lang="zh-CN" altLang="en-US"/>
          </a:p>
          <a:p>
            <a:r>
              <a:rPr lang="zh-CN" altLang="en-US"/>
              <a:t>结合了成功值和错误信息的携带能力，可以认为是错误码</a:t>
            </a:r>
            <a:r>
              <a:rPr lang="en-US" altLang="zh-CN"/>
              <a:t> promax </a:t>
            </a:r>
            <a:r>
              <a:rPr lang="zh-CN" altLang="en-US"/>
              <a:t>版</a:t>
            </a:r>
            <a:endParaRPr lang="zh-CN" altLang="en-US"/>
          </a:p>
          <a:p>
            <a:endParaRPr lang="en-US" altLang="zh-CN"/>
          </a:p>
          <a:p>
            <a:pPr marL="0" indent="0">
              <a:buNone/>
            </a:pPr>
            <a:endParaRPr lang="en-US" altLang="zh-CN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en-US" altLang="zh-CN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2570" y="2601595"/>
            <a:ext cx="6781800" cy="408940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p>
            <a:r>
              <a:rPr lang="zh-CN" altLang="en-US"/>
              <a:t>现代</a:t>
            </a:r>
            <a:r>
              <a:rPr lang="en-US" altLang="zh-CN"/>
              <a:t> C++ </a:t>
            </a:r>
            <a:r>
              <a:rPr lang="zh-CN" altLang="en-US"/>
              <a:t>的解决方案</a:t>
            </a:r>
            <a:r>
              <a:rPr lang="zh-CN" altLang="en-US"/>
              <a:t>三：</a:t>
            </a:r>
            <a:r>
              <a:rPr lang="en-US" altLang="zh-CN"/>
              <a:t>std::expected (C++23)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p>
            <a:r>
              <a:rPr lang="en-US" altLang="zh-CN"/>
              <a:t>not fun fact</a:t>
            </a:r>
            <a:r>
              <a:rPr lang="zh-CN" altLang="en-US"/>
              <a:t>：近日某网络公司崩溃的</a:t>
            </a:r>
            <a:r>
              <a:rPr lang="zh-CN" altLang="en-US"/>
              <a:t>直接原因是</a:t>
            </a:r>
            <a:r>
              <a:rPr lang="en-US" altLang="zh-CN"/>
              <a:t> Rust </a:t>
            </a:r>
            <a:r>
              <a:rPr lang="zh-CN" altLang="en-US"/>
              <a:t>中的</a:t>
            </a:r>
            <a:r>
              <a:rPr lang="en-US" altLang="zh-CN"/>
              <a:t> Result&lt;T,E&gt;::unwrap </a:t>
            </a:r>
            <a:endParaRPr lang="en-US" altLang="zh-CN"/>
          </a:p>
          <a:p>
            <a:pPr marL="0" indent="0">
              <a:buNone/>
            </a:pPr>
            <a:endParaRPr lang="en-US" altLang="zh-CN"/>
          </a:p>
          <a:p>
            <a:pPr marL="0" indent="0">
              <a:buNone/>
            </a:pPr>
            <a:endParaRPr lang="en-US" altLang="zh-CN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en-US" altLang="zh-CN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3560" y="2182495"/>
            <a:ext cx="6144895" cy="343535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p>
            <a:r>
              <a:rPr lang="zh-CN" altLang="en-US"/>
              <a:t>现代</a:t>
            </a:r>
            <a:r>
              <a:rPr lang="en-US" altLang="zh-CN"/>
              <a:t> C++ </a:t>
            </a:r>
            <a:r>
              <a:rPr lang="zh-CN" altLang="en-US"/>
              <a:t>的解决方案</a:t>
            </a:r>
            <a:r>
              <a:rPr lang="zh-CN" altLang="en-US"/>
              <a:t>三：</a:t>
            </a:r>
            <a:r>
              <a:rPr lang="en-US" altLang="zh-CN"/>
              <a:t>std::expected (C++23)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lnSpcReduction="10000"/>
          </a:bodyPr>
          <a:p>
            <a:r>
              <a:rPr lang="en-US" altLang="zh-CN"/>
              <a:t>not fun fact</a:t>
            </a:r>
            <a:r>
              <a:rPr lang="zh-CN" altLang="en-US"/>
              <a:t>：近日某网络公司崩溃的</a:t>
            </a:r>
            <a:r>
              <a:rPr lang="zh-CN" altLang="en-US"/>
              <a:t>直接原因是</a:t>
            </a:r>
            <a:r>
              <a:rPr lang="en-US" altLang="zh-CN"/>
              <a:t> Rust </a:t>
            </a:r>
            <a:r>
              <a:rPr lang="zh-CN" altLang="en-US"/>
              <a:t>中的</a:t>
            </a:r>
            <a:r>
              <a:rPr lang="en-US" altLang="zh-CN"/>
              <a:t> Result&lt;T,E&gt;::unwrap</a:t>
            </a:r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r>
              <a:rPr lang="zh-CN" altLang="en-US"/>
              <a:t>安全永远在</a:t>
            </a:r>
            <a:r>
              <a:rPr lang="zh-CN" altLang="en-US"/>
              <a:t>第一位</a:t>
            </a:r>
            <a:endParaRPr lang="zh-CN" altLang="en-US"/>
          </a:p>
          <a:p>
            <a:endParaRPr lang="en-US" altLang="zh-CN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3560" y="2182495"/>
            <a:ext cx="6144895" cy="343535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54990" y="816610"/>
            <a:ext cx="11155680" cy="504761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/>
              <a:t>总结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在正确的地方使用正确的工具</a:t>
            </a:r>
            <a:endParaRPr lang="zh-CN" altLang="en-US"/>
          </a:p>
          <a:p>
            <a:endParaRPr lang="en-US" altLang="zh-CN"/>
          </a:p>
          <a:p>
            <a:endParaRPr lang="en-US" altLang="zh-CN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955" y="2252980"/>
            <a:ext cx="9604375" cy="381254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en-US" altLang="zh-CN"/>
              <a:t>References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lnSpcReduction="10000"/>
          </a:bodyPr>
          <a:p>
            <a:r>
              <a:rPr lang="en-US" altLang="zh-CN"/>
              <a:t>Microsoft Learn</a:t>
            </a:r>
            <a:r>
              <a:rPr lang="zh-CN" altLang="en-US"/>
              <a:t>：</a:t>
            </a:r>
            <a:r>
              <a:rPr lang="en-US" altLang="zh-CN"/>
              <a:t>Modern C++ best practices for exceptions and error handling https://learn.microsoft.com/zh-cn/cpp/cpp/errors-and-exception-handling-modern-cpp?view=msvc-170#main</a:t>
            </a:r>
            <a:endParaRPr lang="en-US" altLang="zh-CN"/>
          </a:p>
          <a:p>
            <a:r>
              <a:rPr lang="zh-CN" altLang="en-US"/>
              <a:t>大</a:t>
            </a:r>
            <a:r>
              <a:rPr lang="zh-CN" altLang="en-US"/>
              <a:t>橘为重</a:t>
            </a:r>
            <a:r>
              <a:rPr lang="en-US" altLang="zh-CN"/>
              <a:t>. C++</a:t>
            </a:r>
            <a:r>
              <a:rPr lang="zh-CN" altLang="en-US"/>
              <a:t>异常处理机制分析</a:t>
            </a:r>
            <a:r>
              <a:rPr lang="en-US" altLang="zh-CN"/>
              <a:t>. https://zhuanlan.zhihu.com/p/32706175219</a:t>
            </a:r>
            <a:endParaRPr lang="en-US" altLang="zh-CN"/>
          </a:p>
          <a:p>
            <a:r>
              <a:rPr lang="zh-CN" altLang="en-US"/>
              <a:t>江召伟</a:t>
            </a:r>
            <a:r>
              <a:rPr lang="en-US" altLang="zh-CN"/>
              <a:t>. c++ </a:t>
            </a:r>
            <a:r>
              <a:rPr lang="zh-CN" altLang="en-US"/>
              <a:t>异常处理</a:t>
            </a:r>
            <a:r>
              <a:rPr lang="en-US" altLang="zh-CN"/>
              <a:t>. </a:t>
            </a:r>
            <a:r>
              <a:rPr lang="en-US" altLang="zh-CN"/>
              <a:t>https://www.cnblogs.com/jiangzhaowei/p/4989197.html</a:t>
            </a:r>
            <a:endParaRPr lang="en-US" altLang="zh-CN"/>
          </a:p>
          <a:p>
            <a:r>
              <a:rPr lang="en-US" altLang="zh-CN"/>
              <a:t>Y7n05h. </a:t>
            </a:r>
            <a:r>
              <a:rPr lang="zh-CN" altLang="en-US"/>
              <a:t>浅谈</a:t>
            </a:r>
            <a:r>
              <a:rPr lang="en-US" altLang="zh-CN"/>
              <a:t> C++ </a:t>
            </a:r>
            <a:r>
              <a:rPr lang="zh-CN" altLang="en-US"/>
              <a:t>异常的性能</a:t>
            </a:r>
            <a:r>
              <a:rPr lang="en-US" altLang="zh-CN"/>
              <a:t>. https://blog.y7n05h.dev/exception/</a:t>
            </a:r>
            <a:endParaRPr lang="en-US" altLang="zh-CN"/>
          </a:p>
          <a:p>
            <a:r>
              <a:rPr lang="zh-CN" altLang="en-US"/>
              <a:t>江东左人的知乎回答</a:t>
            </a:r>
            <a:r>
              <a:rPr lang="en-US" altLang="zh-CN"/>
              <a:t>.  https://www.zhihu.com/question/651439531/answer/3452987714</a:t>
            </a:r>
            <a:endParaRPr lang="en-US" altLang="zh-CN"/>
          </a:p>
          <a:p>
            <a:r>
              <a:rPr lang="en-US" altLang="zh-CN"/>
              <a:t>Bjarne Stroustrup. C++ exceptions and alternatives. http://www.open-std.org/jtc1/sc22/wg21/docs/papers/2019/p1947r0.pdf</a:t>
            </a:r>
            <a:endParaRPr lang="en-US" altLang="zh-CN"/>
          </a:p>
          <a:p>
            <a:r>
              <a:rPr lang="en-US" altLang="zh-CN"/>
              <a:t>C++ Standard Library</a:t>
            </a:r>
            <a:r>
              <a:rPr lang="zh-CN" altLang="en-US"/>
              <a:t>：</a:t>
            </a:r>
            <a:r>
              <a:rPr lang="en-US" altLang="zh-CN"/>
              <a:t>&lt;exception&gt;</a:t>
            </a:r>
            <a:r>
              <a:rPr lang="zh-CN" altLang="en-US"/>
              <a:t>，</a:t>
            </a:r>
            <a:r>
              <a:rPr lang="en-US" altLang="zh-CN"/>
              <a:t>&lt;stdexcept&gt;</a:t>
            </a:r>
            <a:endParaRPr lang="en-US" altLang="zh-CN"/>
          </a:p>
          <a:p>
            <a:r>
              <a:rPr lang="zh-CN" altLang="en-US"/>
              <a:t>以及</a:t>
            </a:r>
            <a:r>
              <a:rPr lang="en-US" altLang="zh-CN"/>
              <a:t> ds </a:t>
            </a:r>
            <a:r>
              <a:rPr lang="zh-CN" altLang="en-US"/>
              <a:t>大神和我的讨论</a:t>
            </a:r>
            <a:endParaRPr lang="en-US" altLang="zh-CN"/>
          </a:p>
          <a:p>
            <a:endParaRPr lang="en-US" altLang="zh-CN"/>
          </a:p>
        </p:txBody>
      </p:sp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/>
              <a:t>什么是</a:t>
            </a:r>
            <a:r>
              <a:rPr lang="zh-CN" altLang="en-US"/>
              <a:t>异常？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程序错误通常分为两类：</a:t>
            </a:r>
            <a:endParaRPr lang="en-US" altLang="zh-CN"/>
          </a:p>
          <a:p>
            <a:r>
              <a:rPr lang="zh-CN" altLang="en-US"/>
              <a:t>编程错误导致的逻辑错误。</a:t>
            </a:r>
            <a:r>
              <a:rPr lang="en-US" altLang="zh-CN"/>
              <a:t> </a:t>
            </a:r>
            <a:r>
              <a:rPr lang="zh-CN" altLang="en-US"/>
              <a:t>例如</a:t>
            </a:r>
            <a:r>
              <a:rPr lang="en-US" altLang="zh-CN"/>
              <a:t> “</a:t>
            </a:r>
            <a:r>
              <a:rPr lang="zh-CN" altLang="en-US"/>
              <a:t>索引超出范围</a:t>
            </a:r>
            <a:r>
              <a:rPr lang="en-US" altLang="zh-CN"/>
              <a:t>”</a:t>
            </a:r>
            <a:r>
              <a:rPr lang="zh-CN" altLang="en-US"/>
              <a:t>。</a:t>
            </a:r>
            <a:endParaRPr lang="zh-CN" altLang="en-US"/>
          </a:p>
          <a:p>
            <a:r>
              <a:rPr lang="zh-CN" altLang="en-US"/>
              <a:t>超出程序员控制的运行时错误。</a:t>
            </a:r>
            <a:r>
              <a:rPr lang="en-US" altLang="zh-CN"/>
              <a:t> </a:t>
            </a:r>
            <a:r>
              <a:rPr lang="zh-CN" altLang="en-US"/>
              <a:t>例如</a:t>
            </a:r>
            <a:r>
              <a:rPr lang="en-US" altLang="zh-CN"/>
              <a:t> “</a:t>
            </a:r>
            <a:r>
              <a:rPr lang="zh-CN" altLang="en-US"/>
              <a:t>网络服务不可用</a:t>
            </a:r>
            <a:r>
              <a:rPr lang="en-US" altLang="zh-CN"/>
              <a:t>”</a:t>
            </a:r>
            <a:r>
              <a:rPr lang="zh-CN" altLang="en-US"/>
              <a:t>。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异常</a:t>
            </a:r>
            <a:r>
              <a:rPr lang="en-US" altLang="zh-CN"/>
              <a:t> ≠ runtime error</a:t>
            </a:r>
            <a:endParaRPr lang="en-US" altLang="zh-CN"/>
          </a:p>
        </p:txBody>
      </p:sp>
    </p:spTree>
    <p:custDataLst>
      <p:tags r:id="rId3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9f23c70e8b0b9e5b69372925d79c80323608164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134110" y="4674870"/>
            <a:ext cx="6256655" cy="10972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4400">
                <a:solidFill>
                  <a:srgbClr val="66CCFF"/>
                </a:solidFill>
                <a:latin typeface="等线" panose="02010600030101010101" charset="-122"/>
                <a:ea typeface="等线" panose="02010600030101010101" charset="-122"/>
              </a:rPr>
              <a:t>Thanks for listening!</a:t>
            </a:r>
            <a:endParaRPr lang="en-US" altLang="zh-CN" sz="4400">
              <a:solidFill>
                <a:srgbClr val="66CCFF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/>
              <a:t>怎么处理</a:t>
            </a:r>
            <a:r>
              <a:rPr lang="zh-CN" altLang="en-US"/>
              <a:t>异常？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一些常见</a:t>
            </a:r>
            <a:r>
              <a:rPr lang="zh-CN" altLang="en-US"/>
              <a:t>的做法（</a:t>
            </a:r>
            <a:r>
              <a:rPr lang="zh-CN" altLang="en-US"/>
              <a:t>错误码）：</a:t>
            </a:r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4760" y="4471035"/>
            <a:ext cx="8217535" cy="18903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4760" y="2265045"/>
            <a:ext cx="3875405" cy="192405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/>
              <a:t>错误码的</a:t>
            </a:r>
            <a:r>
              <a:rPr lang="zh-CN" altLang="en-US"/>
              <a:t>局限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错误信息不完整</a:t>
            </a:r>
            <a:endParaRPr lang="en-US" altLang="zh-CN"/>
          </a:p>
          <a:p>
            <a:r>
              <a:rPr lang="zh-CN" altLang="en-US"/>
              <a:t>容易被忽略</a:t>
            </a:r>
            <a:endParaRPr lang="en-US" altLang="zh-CN"/>
          </a:p>
          <a:p>
            <a:r>
              <a:rPr lang="zh-CN" altLang="en-US"/>
              <a:t>传播繁琐</a:t>
            </a:r>
            <a:endParaRPr lang="en-US" altLang="zh-CN"/>
          </a:p>
          <a:p>
            <a:r>
              <a:rPr lang="zh-CN" altLang="en-US"/>
              <a:t>与返回值竞争</a:t>
            </a:r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3290" y="1720215"/>
            <a:ext cx="6125845" cy="348869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en-US" altLang="zh-CN"/>
              <a:t>C++ </a:t>
            </a:r>
            <a:r>
              <a:rPr lang="zh-CN" altLang="en-US"/>
              <a:t>异常处理</a:t>
            </a:r>
            <a:r>
              <a:rPr lang="zh-CN" altLang="en-US"/>
              <a:t>机制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基本语法结构：</a:t>
            </a:r>
            <a:r>
              <a:rPr lang="en-US" altLang="zh-CN"/>
              <a:t>try - throw - catch</a:t>
            </a:r>
            <a:endParaRPr lang="en-US" altLang="zh-CN"/>
          </a:p>
          <a:p>
            <a:r>
              <a:rPr lang="zh-CN" altLang="en-US"/>
              <a:t>在</a:t>
            </a:r>
            <a:r>
              <a:rPr lang="en-US" altLang="zh-CN"/>
              <a:t> try </a:t>
            </a:r>
            <a:r>
              <a:rPr lang="zh-CN" altLang="en-US"/>
              <a:t>块中，如果引发某个异常，类型与该异常的类型匹配的第一个关联块将捕获该异常</a:t>
            </a:r>
            <a:r>
              <a:rPr lang="en-US" altLang="zh-CN"/>
              <a:t>catch</a:t>
            </a:r>
            <a:r>
              <a:rPr lang="zh-CN" altLang="en-US"/>
              <a:t>。</a:t>
            </a:r>
            <a:r>
              <a:rPr lang="en-US" altLang="zh-CN"/>
              <a:t> </a:t>
            </a:r>
            <a:r>
              <a:rPr lang="zh-CN" altLang="en-US"/>
              <a:t>换言之，执行将从</a:t>
            </a:r>
            <a:r>
              <a:rPr lang="en-US" altLang="zh-CN"/>
              <a:t> throw </a:t>
            </a:r>
            <a:r>
              <a:rPr lang="zh-CN" altLang="en-US"/>
              <a:t>语句跳转到</a:t>
            </a:r>
            <a:r>
              <a:rPr lang="en-US" altLang="zh-CN"/>
              <a:t> catch </a:t>
            </a:r>
            <a:r>
              <a:rPr lang="zh-CN" altLang="en-US"/>
              <a:t>语句。</a:t>
            </a:r>
            <a:r>
              <a:rPr lang="en-US" altLang="zh-CN"/>
              <a:t> </a:t>
            </a:r>
            <a:r>
              <a:rPr lang="zh-CN" altLang="en-US"/>
              <a:t>如果未找到可用的</a:t>
            </a:r>
            <a:r>
              <a:rPr lang="en-US" altLang="zh-CN"/>
              <a:t> catch </a:t>
            </a:r>
            <a:r>
              <a:rPr lang="zh-CN" altLang="en-US"/>
              <a:t>块，则调用</a:t>
            </a:r>
            <a:r>
              <a:rPr lang="en-US" altLang="zh-CN"/>
              <a:t> std::terminate </a:t>
            </a:r>
            <a:r>
              <a:rPr lang="zh-CN" altLang="en-US"/>
              <a:t>并且程序会退出。</a:t>
            </a:r>
            <a:endParaRPr lang="zh-CN" altLang="en-US"/>
          </a:p>
          <a:p>
            <a:r>
              <a:rPr lang="zh-CN" altLang="en-US"/>
              <a:t>不是在打</a:t>
            </a:r>
            <a:r>
              <a:rPr lang="zh-CN" altLang="en-US"/>
              <a:t>棒球</a:t>
            </a:r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4715" y="2860675"/>
            <a:ext cx="5976620" cy="382587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en-US" altLang="zh-CN"/>
              <a:t>C++ </a:t>
            </a:r>
            <a:r>
              <a:rPr lang="zh-CN" altLang="en-US"/>
              <a:t>异常处理</a:t>
            </a:r>
            <a:r>
              <a:rPr lang="zh-CN" altLang="en-US"/>
              <a:t>机制</a:t>
            </a:r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52400" y="170180"/>
            <a:ext cx="5741035" cy="646874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3435" y="219075"/>
            <a:ext cx="5848350" cy="641985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/>
              <a:t>内置的一些</a:t>
            </a:r>
            <a:r>
              <a:rPr lang="zh-CN" altLang="en-US"/>
              <a:t>异常类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lnSpcReduction="20000"/>
          </a:bodyPr>
          <a:p>
            <a:r>
              <a:rPr lang="zh-CN" altLang="en-US"/>
              <a:t>以下列举部分：</a:t>
            </a:r>
            <a:endParaRPr lang="zh-CN" altLang="en-US"/>
          </a:p>
          <a:p>
            <a:r>
              <a:rPr lang="en-US" altLang="zh-CN">
                <a:sym typeface="+mn-ea"/>
              </a:rPr>
              <a:t>std::out_of_range : </a:t>
            </a:r>
            <a:r>
              <a:rPr lang="zh-CN" altLang="en-US">
                <a:sym typeface="+mn-ea"/>
              </a:rPr>
              <a:t>当访问超出有效范围的数组元素、</a:t>
            </a:r>
            <a:r>
              <a:rPr lang="en-US" altLang="zh-CN">
                <a:sym typeface="+mn-ea"/>
              </a:rPr>
              <a:t>vector </a:t>
            </a:r>
            <a:r>
              <a:rPr lang="zh-CN" altLang="en-US">
                <a:sym typeface="+mn-ea"/>
              </a:rPr>
              <a:t>或</a:t>
            </a:r>
            <a:r>
              <a:rPr lang="en-US" altLang="zh-CN">
                <a:sym typeface="+mn-ea"/>
              </a:rPr>
              <a:t> string </a:t>
            </a:r>
            <a:r>
              <a:rPr lang="zh-CN" altLang="en-US">
                <a:sym typeface="+mn-ea"/>
              </a:rPr>
              <a:t>时</a:t>
            </a:r>
            <a:endParaRPr lang="zh-CN" altLang="en-US">
              <a:sym typeface="+mn-ea"/>
            </a:endParaRPr>
          </a:p>
          <a:p>
            <a:r>
              <a:rPr lang="en-US" altLang="zh-CN">
                <a:sym typeface="+mn-ea"/>
              </a:rPr>
              <a:t>std::unexpected : </a:t>
            </a:r>
            <a:r>
              <a:rPr lang="zh-CN" altLang="en-US">
                <a:sym typeface="+mn-ea"/>
              </a:rPr>
              <a:t>当未捕获处理函数中抛出的异常时</a:t>
            </a:r>
            <a:endParaRPr lang="zh-CN" altLang="en-US">
              <a:sym typeface="+mn-ea"/>
            </a:endParaRPr>
          </a:p>
          <a:p>
            <a:r>
              <a:rPr lang="en-US" altLang="zh-CN">
                <a:sym typeface="+mn-ea"/>
              </a:rPr>
              <a:t>std::overflow_error : </a:t>
            </a:r>
            <a:r>
              <a:rPr lang="zh-CN" altLang="en-US">
                <a:sym typeface="+mn-ea"/>
              </a:rPr>
              <a:t>当整数运算结果太大</a:t>
            </a:r>
            <a:r>
              <a:rPr lang="en-US" altLang="zh-CN">
                <a:sym typeface="+mn-ea"/>
              </a:rPr>
              <a:t> , </a:t>
            </a:r>
            <a:r>
              <a:rPr lang="zh-CN" altLang="en-US">
                <a:sym typeface="+mn-ea"/>
              </a:rPr>
              <a:t>无法表示时</a:t>
            </a:r>
            <a:endParaRPr lang="zh-CN" altLang="en-US"/>
          </a:p>
          <a:p>
            <a:r>
              <a:rPr lang="en-US" altLang="zh-CN"/>
              <a:t>std::bad_alloc : </a:t>
            </a:r>
            <a:r>
              <a:rPr lang="zh-CN" altLang="en-US"/>
              <a:t>当无法分配内存时</a:t>
            </a:r>
            <a:r>
              <a:rPr lang="en-US" altLang="zh-CN"/>
              <a:t> </a:t>
            </a:r>
            <a:endParaRPr lang="zh-CN" altLang="en-US"/>
          </a:p>
          <a:p>
            <a:r>
              <a:rPr lang="en-US" altLang="zh-CN"/>
              <a:t>std::system_error : </a:t>
            </a:r>
            <a:r>
              <a:rPr lang="zh-CN" altLang="en-US"/>
              <a:t>当系统调用失败时</a:t>
            </a:r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r>
              <a:rPr lang="zh-CN" altLang="en-US"/>
              <a:t>使用的时候需要</a:t>
            </a:r>
            <a:r>
              <a:rPr lang="en-US" altLang="zh-CN"/>
              <a:t> </a:t>
            </a:r>
            <a:endParaRPr lang="en-US" altLang="zh-CN"/>
          </a:p>
        </p:txBody>
      </p:sp>
      <p:pic>
        <p:nvPicPr>
          <p:cNvPr id="4" name="图片 3" descr="5bbffda096dc445153eb6a66baae0f5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0820" y="3171825"/>
            <a:ext cx="5397500" cy="362648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4470" y="4964430"/>
            <a:ext cx="2287270" cy="33972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/>
              <a:t>新式</a:t>
            </a:r>
            <a:r>
              <a:rPr lang="en-US" altLang="zh-CN"/>
              <a:t> C++ </a:t>
            </a:r>
            <a:r>
              <a:rPr lang="zh-CN" altLang="en-US"/>
              <a:t>优先使用异常处理的</a:t>
            </a:r>
            <a:r>
              <a:rPr lang="zh-CN" altLang="en-US"/>
              <a:t>原因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会强制调用代码识别并处理错误状态。</a:t>
            </a:r>
            <a:r>
              <a:rPr lang="en-US" altLang="zh-CN"/>
              <a:t> </a:t>
            </a:r>
            <a:endParaRPr lang="en-US" altLang="zh-CN"/>
          </a:p>
          <a:p>
            <a:r>
              <a:rPr lang="zh-CN" altLang="en-US"/>
              <a:t>未经处理的异常会停止程序执行。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跳转到调用堆栈中可以处理错误的位置。</a:t>
            </a:r>
            <a:r>
              <a:rPr lang="en-US" altLang="zh-CN"/>
              <a:t> </a:t>
            </a:r>
            <a:endParaRPr lang="en-US" altLang="zh-CN"/>
          </a:p>
          <a:p>
            <a:r>
              <a:rPr lang="zh-CN" altLang="en-US"/>
              <a:t>中间函数可以让异常传播。</a:t>
            </a:r>
            <a:r>
              <a:rPr lang="en-US" altLang="zh-CN"/>
              <a:t> </a:t>
            </a:r>
            <a:r>
              <a:rPr lang="zh-CN" altLang="en-US"/>
              <a:t>这些函数不必与其他层协调。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引发异常后，堆栈展开机制将销毁范围内的所有对象。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可以在检测与处理之间实现明确的分离。</a:t>
            </a:r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0885" y="1812290"/>
            <a:ext cx="5111115" cy="422529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/>
              <a:t>代价</a:t>
            </a:r>
            <a:r>
              <a:rPr lang="zh-CN" altLang="en-US"/>
              <a:t>是？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异常处理机制通常遵循</a:t>
            </a:r>
            <a:r>
              <a:rPr lang="en-US" altLang="zh-CN"/>
              <a:t>"</a:t>
            </a:r>
            <a:r>
              <a:rPr lang="zh-CN" altLang="en-US"/>
              <a:t>零开销原则</a:t>
            </a:r>
            <a:r>
              <a:rPr lang="en-US" altLang="zh-CN"/>
              <a:t>"</a:t>
            </a:r>
            <a:r>
              <a:rPr lang="zh-CN" altLang="en-US"/>
              <a:t>：不使用时不付出代价</a:t>
            </a:r>
            <a:endParaRPr lang="zh-CN" altLang="en-US"/>
          </a:p>
          <a:p>
            <a:r>
              <a:rPr lang="zh-CN" altLang="en-US"/>
              <a:t>没有</a:t>
            </a:r>
            <a:r>
              <a:rPr lang="zh-CN" altLang="en-US"/>
              <a:t>异常时性能影响最小，几乎没有额外开销</a:t>
            </a:r>
            <a:endParaRPr lang="zh-CN" altLang="en-US"/>
          </a:p>
          <a:p>
            <a:r>
              <a:rPr lang="zh-CN" altLang="en-US"/>
              <a:t>但在异常被抛出时，执行必要的清理工作，开销可能很大：</a:t>
            </a:r>
            <a:endParaRPr lang="en-US" altLang="zh-CN"/>
          </a:p>
          <a:p>
            <a:pPr lvl="1"/>
            <a:r>
              <a:rPr lang="zh-CN" altLang="en-US"/>
              <a:t>栈解退成本：需要调用析构函数并释放资源</a:t>
            </a:r>
            <a:endParaRPr lang="zh-CN" altLang="en-US"/>
          </a:p>
          <a:p>
            <a:pPr lvl="1"/>
            <a:r>
              <a:rPr lang="zh-CN" altLang="en-US"/>
              <a:t>运行时开销：查找匹配的异常处理器需要时间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比错误码慢</a:t>
            </a:r>
            <a:r>
              <a:rPr lang="en-US" altLang="zh-CN"/>
              <a:t> 2-3 </a:t>
            </a:r>
            <a:r>
              <a:rPr lang="zh-CN" altLang="en-US"/>
              <a:t>个数量级</a:t>
            </a:r>
            <a:endParaRPr lang="en-US" altLang="zh-CN"/>
          </a:p>
          <a:p>
            <a:r>
              <a:rPr lang="zh-CN" altLang="en-US"/>
              <a:t>异常处理增加</a:t>
            </a:r>
            <a:r>
              <a:rPr lang="en-US" altLang="zh-CN"/>
              <a:t> 10-20% </a:t>
            </a:r>
            <a:r>
              <a:rPr lang="zh-CN" altLang="en-US"/>
              <a:t>代码体积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081_1*a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081_1*b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2049</Words>
  <Application>WPS 演示</Application>
  <PresentationFormat>宽屏</PresentationFormat>
  <Paragraphs>158</Paragraphs>
  <Slides>20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9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等线</vt:lpstr>
      <vt:lpstr>WPS</vt:lpstr>
      <vt:lpstr>浅谈 C++ 的异常处理机制及其性能分析</vt:lpstr>
      <vt:lpstr>什么是异常？</vt:lpstr>
      <vt:lpstr>怎么处理异常？</vt:lpstr>
      <vt:lpstr>错误码的局限</vt:lpstr>
      <vt:lpstr>C++ 异常处理机制</vt:lpstr>
      <vt:lpstr>C++ 异常处理机制</vt:lpstr>
      <vt:lpstr>内置的一些异常类</vt:lpstr>
      <vt:lpstr>新式 C++ 优先使用异常处理的原因</vt:lpstr>
      <vt:lpstr>代价是？</vt:lpstr>
      <vt:lpstr>代价是？</vt:lpstr>
      <vt:lpstr>代价是？</vt:lpstr>
      <vt:lpstr>现代 C++ 的解决方案一：noexpect</vt:lpstr>
      <vt:lpstr>现代 C++ 的解决方案二：std::optional (C++17)</vt:lpstr>
      <vt:lpstr>现代 C++ 的解决方案三：std::expected (C++23)</vt:lpstr>
      <vt:lpstr>现代 C++ 的解决方案三：std::expected (C++23)</vt:lpstr>
      <vt:lpstr>现代 C++ 的解决方案三：std::expected (C++23)</vt:lpstr>
      <vt:lpstr>PowerPoint 演示文稿</vt:lpstr>
      <vt:lpstr>总结</vt:lpstr>
      <vt:lpstr>References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李林</cp:lastModifiedBy>
  <cp:revision>198</cp:revision>
  <dcterms:created xsi:type="dcterms:W3CDTF">2019-06-19T02:08:00Z</dcterms:created>
  <dcterms:modified xsi:type="dcterms:W3CDTF">2025-11-21T08:53:01Z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2052-12.1.0.22529</vt:lpwstr>
  </property>
  <property fmtid="{D5CDD505-2E9C-101B-9397-08002B2CF9AE}" pid="3" name="ICV">
    <vt:lpwstr>84E934AF489C4C78AB7CD0F607D4B5B2_11</vt:lpwstr>
  </property>
</Properties>
</file>