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70" r:id="rId5"/>
    <p:sldId id="272" r:id="rId6"/>
    <p:sldId id="259" r:id="rId7"/>
    <p:sldId id="260" r:id="rId8"/>
    <p:sldId id="267" r:id="rId9"/>
    <p:sldId id="269" r:id="rId10"/>
    <p:sldId id="261" r:id="rId11"/>
    <p:sldId id="262" r:id="rId12"/>
    <p:sldId id="263" r:id="rId13"/>
    <p:sldId id="264" r:id="rId14"/>
    <p:sldId id="265" r:id="rId15"/>
    <p:sldId id="271" r:id="rId16"/>
    <p:sldId id="26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1F1F"/>
    <a:srgbClr val="171717"/>
    <a:srgbClr val="323232"/>
    <a:srgbClr val="0A0A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56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microsoft.com/office/2007/relationships/hdphoto" Target="../media/image4.wdp"/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microsoft.com/office/2007/relationships/hdphoto" Target="../media/image4.wdp"/><Relationship Id="rId4" Type="http://schemas.openxmlformats.org/officeDocument/2006/relationships/image" Target="../media/image5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5" Type="http://schemas.microsoft.com/office/2007/relationships/hdphoto" Target="../media/image4.wdp"/><Relationship Id="rId4" Type="http://schemas.openxmlformats.org/officeDocument/2006/relationships/image" Target="../media/image5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3.png"/><Relationship Id="rId14" Type="http://schemas.microsoft.com/office/2007/relationships/hdphoto" Target="../media/image4.wdp"/><Relationship Id="rId13" Type="http://schemas.openxmlformats.org/officeDocument/2006/relationships/image" Target="../media/image5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3452D96C-9E9E-48D7-9641-3260004A0E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1DB468DE-83C2-4CA2-8486-60CF3156930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24.wdp"/><Relationship Id="rId4" Type="http://schemas.openxmlformats.org/officeDocument/2006/relationships/image" Target="../media/image23.png"/><Relationship Id="rId3" Type="http://schemas.microsoft.com/office/2007/relationships/hdphoto" Target="../media/image22.wdp"/><Relationship Id="rId2" Type="http://schemas.openxmlformats.org/officeDocument/2006/relationships/image" Target="../media/image21.png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microsoft.com/office/2007/relationships/hdphoto" Target="../media/image12.wdp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18.wdp"/><Relationship Id="rId4" Type="http://schemas.openxmlformats.org/officeDocument/2006/relationships/image" Target="../media/image1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1"/>
          <a:srcRect r="1843" b="3140"/>
          <a:stretch>
            <a:fillRect/>
          </a:stretch>
        </p:blipFill>
        <p:spPr>
          <a:xfrm rot="21600000"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2415234"/>
            <a:ext cx="9350242" cy="1013766"/>
          </a:xfrm>
        </p:spPr>
        <p:txBody>
          <a:bodyPr/>
          <a:lstStyle/>
          <a:p>
            <a:r>
              <a:rPr lang="zh-CN" altLang="en-US" sz="6000" dirty="0">
                <a:solidFill>
                  <a:schemeClr val="bg1"/>
                </a:solidFill>
              </a:rPr>
              <a:t>突破</a:t>
            </a:r>
            <a:r>
              <a:rPr lang="en-US" altLang="zh-CN" sz="6000" dirty="0">
                <a:solidFill>
                  <a:schemeClr val="bg1"/>
                </a:solidFill>
              </a:rPr>
              <a:t> C </a:t>
            </a:r>
            <a:r>
              <a:rPr lang="zh-CN" altLang="en-US" sz="6000" dirty="0">
                <a:solidFill>
                  <a:schemeClr val="bg1"/>
                </a:solidFill>
              </a:rPr>
              <a:t>语言原生数值限制的高精度运算算法研究</a:t>
            </a:r>
            <a:endParaRPr lang="zh-CN" altLang="en-US" sz="6000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174846" y="4335747"/>
            <a:ext cx="2934840" cy="1073997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杨飞扬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2025.11.25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F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92433"/>
            <a:ext cx="12192000" cy="627313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58" r="7570" b="2435"/>
          <a:stretch>
            <a:fillRect/>
          </a:stretch>
        </p:blipFill>
        <p:spPr>
          <a:xfrm>
            <a:off x="-498265" y="0"/>
            <a:ext cx="13835736" cy="68685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"/>
            <a:ext cx="12192000" cy="685708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527651" y="722760"/>
            <a:ext cx="2343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/>
              <a:t>乘法</a:t>
            </a:r>
            <a:endParaRPr lang="zh-CN" altLang="en-US" sz="4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5320" y="1872537"/>
            <a:ext cx="3640444" cy="413129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3193" y="2204497"/>
            <a:ext cx="5423117" cy="2778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F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85" y="0"/>
            <a:ext cx="825923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/>
        </p:nvPicPr>
        <p:blipFill>
          <a:blip r:embed="rId1"/>
          <a:srcRect r="1843" b="3140"/>
          <a:stretch>
            <a:fillRect/>
          </a:stretch>
        </p:blipFill>
        <p:spPr>
          <a:xfrm rot="21600000"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43280" y="512064"/>
            <a:ext cx="4905439" cy="1609344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  <a:latin typeface="+mn-lt"/>
              </a:rPr>
              <a:t>Conclusion</a:t>
            </a:r>
            <a:endParaRPr lang="zh-CN" alt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66799" y="3053914"/>
            <a:ext cx="10058400" cy="4050792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bg1"/>
                </a:solidFill>
              </a:rPr>
              <a:t>数组可以很好的解决编程语言中的大数运算问题</a:t>
            </a:r>
            <a:endParaRPr lang="zh-CN" alt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rcRect r="1843" b="3140"/>
          <a:stretch>
            <a:fillRect/>
          </a:stretch>
        </p:blipFill>
        <p:spPr>
          <a:xfrm rot="21600000"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728780" y="2272311"/>
            <a:ext cx="58149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dirty="0">
                <a:solidFill>
                  <a:schemeClr val="bg1"/>
                </a:solidFill>
              </a:rPr>
              <a:t>Thanks</a:t>
            </a:r>
            <a:endParaRPr lang="zh-CN" alt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/>
        </p:nvPicPr>
        <p:blipFill>
          <a:blip r:embed="rId1"/>
          <a:srcRect r="1843" b="3140"/>
          <a:stretch>
            <a:fillRect/>
          </a:stretch>
        </p:blipFill>
        <p:spPr>
          <a:xfrm rot="21600000"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如何在</a:t>
            </a:r>
            <a:r>
              <a:rPr lang="en-US" altLang="zh-CN" dirty="0">
                <a:solidFill>
                  <a:schemeClr val="bg1"/>
                </a:solidFill>
              </a:rPr>
              <a:t>C</a:t>
            </a:r>
            <a:r>
              <a:rPr lang="zh-CN" altLang="en-US" dirty="0">
                <a:solidFill>
                  <a:schemeClr val="bg1"/>
                </a:solidFill>
              </a:rPr>
              <a:t>语言中实现运算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83708" y="2471729"/>
            <a:ext cx="3224583" cy="1325563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Int a, b, c;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c = a + b;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10619" y="4209001"/>
            <a:ext cx="329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c </a:t>
            </a:r>
            <a:r>
              <a:rPr lang="zh-CN" altLang="en-US" dirty="0">
                <a:solidFill>
                  <a:schemeClr val="bg1"/>
                </a:solidFill>
              </a:rPr>
              <a:t>的范围：</a:t>
            </a:r>
            <a:r>
              <a:rPr lang="en-US" altLang="zh-CN" dirty="0">
                <a:solidFill>
                  <a:schemeClr val="bg1"/>
                </a:solidFill>
              </a:rPr>
              <a:t>-2^31~2^31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30770" y="2596963"/>
            <a:ext cx="8586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dirty="0">
                <a:solidFill>
                  <a:srgbClr val="FF0000"/>
                </a:solidFill>
              </a:rPr>
              <a:t>如果数字超过范围呢</a:t>
            </a:r>
            <a:endParaRPr lang="zh-CN" altLang="en-US" sz="7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r="1843" b="3140"/>
          <a:stretch>
            <a:fillRect/>
          </a:stretch>
        </p:blipFill>
        <p:spPr>
          <a:xfrm rot="21600000"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529229" y="895503"/>
            <a:ext cx="8384059" cy="3183717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/>
              <a:ea typeface="Arial"/>
              <a:cs typeface="Arial"/>
            </a:endParaRPr>
          </a:p>
          <a:p>
            <a:pPr marL="12065" eaLnBrk="0">
              <a:lnSpc>
                <a:spcPct val="82000"/>
              </a:lnSpc>
            </a:pPr>
            <a:r>
              <a:rPr sz="1170" kern="0" dirty="0">
                <a:solidFill>
                  <a:srgbClr val="40A0B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                               </a:t>
            </a:r>
            <a:r>
              <a:rPr sz="1170" kern="0" spc="-10" dirty="0">
                <a:solidFill>
                  <a:srgbClr val="40A0B0">
                    <a:alpha val="100000"/>
                  </a:srgbClr>
                </a:solidFill>
                <a:latin typeface="Times New Roman"/>
                <a:ea typeface="Times New Roman"/>
                <a:cs typeface="Times New Roman"/>
              </a:rPr>
              <a:t>       </a:t>
            </a:r>
            <a:endParaRPr sz="1170" dirty="0">
              <a:latin typeface="Times New Roman"/>
              <a:ea typeface="Times New Roman"/>
              <a:cs typeface="Times New Roman"/>
            </a:endParaRPr>
          </a:p>
          <a:p>
            <a:pPr algn="l" rtl="0" eaLnBrk="0">
              <a:lnSpc>
                <a:spcPct val="115000"/>
              </a:lnSpc>
            </a:pPr>
            <a:endParaRPr sz="975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6000"/>
              </a:lnSpc>
            </a:pPr>
            <a:endParaRPr sz="975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6000"/>
              </a:lnSpc>
            </a:pPr>
            <a:endParaRPr sz="975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6000"/>
              </a:lnSpc>
            </a:pPr>
            <a:endParaRPr sz="975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6000"/>
              </a:lnSpc>
            </a:pPr>
            <a:endParaRPr sz="975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6000"/>
              </a:lnSpc>
            </a:pPr>
            <a:endParaRPr sz="975" dirty="0">
              <a:latin typeface="Arial"/>
              <a:ea typeface="Arial"/>
              <a:cs typeface="Arial"/>
            </a:endParaRPr>
          </a:p>
          <a:p>
            <a:pPr marL="4234180" eaLnBrk="0">
              <a:lnSpc>
                <a:spcPct val="96000"/>
              </a:lnSpc>
              <a:spcBef>
                <a:spcPts val="1405"/>
              </a:spcBef>
            </a:pPr>
            <a:r>
              <a:rPr sz="4670" b="1" kern="0" spc="78" dirty="0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解决办法</a:t>
            </a:r>
            <a:endParaRPr sz="467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29000"/>
              </a:lnSpc>
            </a:pPr>
            <a:endParaRPr sz="975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29000"/>
              </a:lnSpc>
            </a:pPr>
            <a:endParaRPr sz="975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29000"/>
              </a:lnSpc>
            </a:pPr>
            <a:endParaRPr sz="975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5000"/>
              </a:lnSpc>
            </a:pPr>
            <a:endParaRPr sz="485" dirty="0">
              <a:latin typeface="Arial"/>
              <a:ea typeface="Arial"/>
              <a:cs typeface="Arial"/>
            </a:endParaRPr>
          </a:p>
          <a:p>
            <a:pPr marL="3991610" eaLnBrk="0">
              <a:lnSpc>
                <a:spcPct val="91000"/>
              </a:lnSpc>
              <a:spcBef>
                <a:spcPts val="5"/>
              </a:spcBef>
              <a:tabLst>
                <a:tab pos="4139565" algn="l"/>
              </a:tabLst>
            </a:pPr>
            <a:r>
              <a:rPr sz="2045" b="1" kern="0" dirty="0">
                <a:solidFill>
                  <a:srgbClr val="30D0B0">
                    <a:alpha val="100000"/>
                  </a:srgbClr>
                </a:solidFill>
                <a:latin typeface="Arial"/>
                <a:ea typeface="Arial"/>
                <a:cs typeface="Arial"/>
              </a:rPr>
              <a:t>	long  </a:t>
            </a:r>
            <a:r>
              <a:rPr sz="2045" b="1" kern="0" dirty="0" err="1">
                <a:solidFill>
                  <a:srgbClr val="30D0B0">
                    <a:alpha val="100000"/>
                  </a:srgbClr>
                </a:solidFill>
                <a:latin typeface="Arial"/>
                <a:ea typeface="Arial"/>
                <a:cs typeface="Arial"/>
              </a:rPr>
              <a:t>long</a:t>
            </a:r>
            <a:r>
              <a:rPr lang="en-US" sz="2045" b="1" kern="0" dirty="0">
                <a:solidFill>
                  <a:srgbClr val="30D0B0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2045" kern="0" dirty="0" err="1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问题</a:t>
            </a:r>
            <a:r>
              <a:rPr lang="en-US" sz="2045" kern="0" dirty="0" err="1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:</a:t>
            </a:r>
            <a:r>
              <a:rPr sz="2045" kern="0" dirty="0" err="1">
                <a:solidFill>
                  <a:srgbClr val="FFFFFF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仍有范围限制</a:t>
            </a:r>
            <a:endParaRPr sz="2045" dirty="0">
              <a:latin typeface="SimHei"/>
              <a:ea typeface="SimHei"/>
              <a:cs typeface="SimHei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723539" y="3274557"/>
            <a:ext cx="796964" cy="78462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 rot="21600000">
            <a:off x="72082" y="5245410"/>
            <a:ext cx="10154451" cy="1427218"/>
            <a:chOff x="0" y="0"/>
            <a:chExt cx="10436519" cy="1466863"/>
          </a:xfrm>
        </p:grpSpPr>
        <p:sp>
          <p:nvSpPr>
            <p:cNvPr id="8" name="rect 8"/>
            <p:cNvSpPr/>
            <p:nvPr/>
          </p:nvSpPr>
          <p:spPr>
            <a:xfrm>
              <a:off x="0" y="0"/>
              <a:ext cx="1460515" cy="1460519"/>
            </a:xfrm>
            <a:prstGeom prst="rect">
              <a:avLst/>
            </a:prstGeom>
            <a:solidFill>
              <a:srgbClr val="0C1C37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 sz="1750"/>
            </a:p>
          </p:txBody>
        </p:sp>
        <p:sp>
          <p:nvSpPr>
            <p:cNvPr id="10" name="textbox 10"/>
            <p:cNvSpPr/>
            <p:nvPr/>
          </p:nvSpPr>
          <p:spPr>
            <a:xfrm>
              <a:off x="450900" y="204860"/>
              <a:ext cx="9998709" cy="9328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0000"/>
                </a:lnSpc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algn="r" rtl="0" eaLnBrk="0">
                <a:lnSpc>
                  <a:spcPct val="79000"/>
                </a:lnSpc>
              </a:pPr>
              <a:r>
                <a:rPr sz="1360" i="1" kern="0" spc="-19" dirty="0">
                  <a:solidFill>
                    <a:srgbClr val="40709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K11011011100110011100100000011011000110111101101110011001110010000001</a:t>
              </a:r>
              <a:r>
                <a:rPr sz="1360" i="1" kern="0" spc="-29" dirty="0">
                  <a:solidFill>
                    <a:srgbClr val="40709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11000001110010011011110110001001101100</a:t>
              </a:r>
              <a:endParaRPr sz="1360" dirty="0">
                <a:latin typeface="SimSun"/>
                <a:ea typeface="SimSun"/>
                <a:cs typeface="SimSun"/>
              </a:endParaRPr>
            </a:p>
            <a:p>
              <a:pPr marL="12065" eaLnBrk="0">
                <a:lnSpc>
                  <a:spcPct val="80000"/>
                </a:lnSpc>
                <a:spcBef>
                  <a:spcPts val="105"/>
                </a:spcBef>
              </a:pPr>
              <a:r>
                <a:rPr sz="875" kern="0" spc="-10" dirty="0">
                  <a:solidFill>
                    <a:srgbClr val="6050A0">
                      <a:alpha val="100000"/>
                    </a:srgbClr>
                  </a:solidFill>
                  <a:latin typeface="Times New Roman"/>
                  <a:ea typeface="Times New Roman"/>
                  <a:cs typeface="Times New Roman"/>
                </a:rPr>
                <a:t>6</a:t>
              </a:r>
              <a:endParaRPr sz="875" dirty="0">
                <a:latin typeface="Times New Roman"/>
                <a:ea typeface="Times New Roman"/>
                <a:cs typeface="Times New Roman"/>
              </a:endParaRPr>
            </a:p>
            <a:p>
              <a:pPr algn="l" rtl="0" eaLnBrk="0">
                <a:lnSpc>
                  <a:spcPct val="174000"/>
                </a:lnSpc>
              </a:pPr>
              <a:endParaRPr sz="975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9000"/>
                </a:lnSpc>
              </a:pPr>
              <a:endParaRPr lang="zh-CN" altLang="en-US" sz="390" dirty="0">
                <a:latin typeface="Arial"/>
                <a:ea typeface="Arial"/>
                <a:cs typeface="Arial"/>
              </a:endParaRPr>
            </a:p>
          </p:txBody>
        </p: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6414"/>
              <a:ext cx="1454200" cy="1460449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/>
        </p:nvSpPr>
        <p:spPr>
          <a:xfrm>
            <a:off x="4889576" y="4177201"/>
            <a:ext cx="2288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</a:rPr>
              <a:t>高精度算法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 r="1843" b="3140"/>
          <a:stretch>
            <a:fillRect/>
          </a:stretch>
        </p:blipFill>
        <p:spPr>
          <a:xfrm rot="21600000">
            <a:off x="0" y="1"/>
            <a:ext cx="12192000" cy="68579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723539" y="3274557"/>
            <a:ext cx="796964" cy="78462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 rot="21600000">
            <a:off x="72082" y="5245410"/>
            <a:ext cx="10154451" cy="1427218"/>
            <a:chOff x="0" y="0"/>
            <a:chExt cx="10436519" cy="1466863"/>
          </a:xfrm>
        </p:grpSpPr>
        <p:sp>
          <p:nvSpPr>
            <p:cNvPr id="8" name="rect 8"/>
            <p:cNvSpPr/>
            <p:nvPr/>
          </p:nvSpPr>
          <p:spPr>
            <a:xfrm>
              <a:off x="0" y="0"/>
              <a:ext cx="1460515" cy="1460519"/>
            </a:xfrm>
            <a:prstGeom prst="rect">
              <a:avLst/>
            </a:prstGeom>
            <a:solidFill>
              <a:srgbClr val="0C1C37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 sz="1750"/>
            </a:p>
          </p:txBody>
        </p:sp>
        <p:sp>
          <p:nvSpPr>
            <p:cNvPr id="10" name="textbox 10"/>
            <p:cNvSpPr/>
            <p:nvPr/>
          </p:nvSpPr>
          <p:spPr>
            <a:xfrm>
              <a:off x="450900" y="204860"/>
              <a:ext cx="9998709" cy="9328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0000"/>
                </a:lnSpc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algn="r" rtl="0" eaLnBrk="0">
                <a:lnSpc>
                  <a:spcPct val="79000"/>
                </a:lnSpc>
              </a:pPr>
              <a:r>
                <a:rPr sz="1360" i="1" kern="0" spc="-19" dirty="0">
                  <a:solidFill>
                    <a:srgbClr val="40709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K11011011100110011100100000011011000110111101101110011001110010000001</a:t>
              </a:r>
              <a:r>
                <a:rPr sz="1360" i="1" kern="0" spc="-29" dirty="0">
                  <a:solidFill>
                    <a:srgbClr val="40709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11000001110010011011110110001001101100</a:t>
              </a:r>
              <a:endParaRPr sz="1360" dirty="0">
                <a:latin typeface="SimSun"/>
                <a:ea typeface="SimSun"/>
                <a:cs typeface="SimSun"/>
              </a:endParaRPr>
            </a:p>
            <a:p>
              <a:pPr marL="12065" eaLnBrk="0">
                <a:lnSpc>
                  <a:spcPct val="80000"/>
                </a:lnSpc>
                <a:spcBef>
                  <a:spcPts val="105"/>
                </a:spcBef>
              </a:pPr>
              <a:r>
                <a:rPr sz="875" kern="0" spc="-10" dirty="0">
                  <a:solidFill>
                    <a:srgbClr val="6050A0">
                      <a:alpha val="100000"/>
                    </a:srgbClr>
                  </a:solidFill>
                  <a:latin typeface="Times New Roman"/>
                  <a:ea typeface="Times New Roman"/>
                  <a:cs typeface="Times New Roman"/>
                </a:rPr>
                <a:t>6</a:t>
              </a:r>
              <a:endParaRPr sz="875" dirty="0">
                <a:latin typeface="Times New Roman"/>
                <a:ea typeface="Times New Roman"/>
                <a:cs typeface="Times New Roman"/>
              </a:endParaRPr>
            </a:p>
            <a:p>
              <a:pPr algn="l" rtl="0" eaLnBrk="0">
                <a:lnSpc>
                  <a:spcPct val="174000"/>
                </a:lnSpc>
              </a:pPr>
              <a:endParaRPr sz="975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9000"/>
                </a:lnSpc>
              </a:pPr>
              <a:endParaRPr lang="zh-CN" altLang="en-US" sz="390" dirty="0">
                <a:latin typeface="Arial"/>
                <a:ea typeface="Arial"/>
                <a:cs typeface="Arial"/>
              </a:endParaRPr>
            </a:p>
          </p:txBody>
        </p: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6414"/>
              <a:ext cx="1454200" cy="1460449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/>
        </p:nvSpPr>
        <p:spPr>
          <a:xfrm>
            <a:off x="3898520" y="2808905"/>
            <a:ext cx="46103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dirty="0">
                <a:solidFill>
                  <a:srgbClr val="FFC000"/>
                </a:solidFill>
              </a:rPr>
              <a:t>高精度算法</a:t>
            </a:r>
            <a:endParaRPr lang="zh-CN" altLang="en-US" sz="6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"/>
            <a:ext cx="12192000" cy="685708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竖式计算</a:t>
            </a:r>
            <a:endParaRPr lang="zh-CN" altLang="en-US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573" y="1850166"/>
            <a:ext cx="5601482" cy="3524742"/>
          </a:xfr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654" y="2328466"/>
            <a:ext cx="3762900" cy="2838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F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426" y="0"/>
            <a:ext cx="885714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/>
        </p:nvPicPr>
        <p:blipFill>
          <a:blip r:embed="rId1"/>
          <a:srcRect r="1843" b="3140"/>
          <a:stretch>
            <a:fillRect/>
          </a:stretch>
        </p:blipFill>
        <p:spPr>
          <a:xfrm rot="21600000"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95656" y="954114"/>
            <a:ext cx="1708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S1</a:t>
            </a:r>
            <a:r>
              <a:rPr lang="zh-CN" altLang="en-US" sz="2400" dirty="0">
                <a:solidFill>
                  <a:schemeClr val="bg1"/>
                </a:solidFill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</a:rPr>
              <a:t>1234</a:t>
            </a:r>
            <a:endParaRPr lang="en-US" altLang="zh-CN" sz="2400" dirty="0">
              <a:solidFill>
                <a:schemeClr val="bg1"/>
              </a:solidFill>
            </a:endParaRPr>
          </a:p>
          <a:p>
            <a:r>
              <a:rPr lang="en-US" altLang="zh-CN" sz="2400" dirty="0">
                <a:solidFill>
                  <a:schemeClr val="bg1"/>
                </a:solidFill>
              </a:rPr>
              <a:t>S2</a:t>
            </a:r>
            <a:r>
              <a:rPr lang="zh-CN" altLang="en-US" sz="2400" dirty="0">
                <a:solidFill>
                  <a:schemeClr val="bg1"/>
                </a:solidFill>
              </a:rPr>
              <a:t>：</a:t>
            </a:r>
            <a:r>
              <a:rPr lang="en-US" altLang="zh-CN" sz="2400" dirty="0">
                <a:solidFill>
                  <a:schemeClr val="bg1"/>
                </a:solidFill>
              </a:rPr>
              <a:t>123</a:t>
            </a:r>
            <a:endParaRPr lang="en-US" altLang="zh-CN" sz="2400" dirty="0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95656" y="2400870"/>
            <a:ext cx="5261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S1[0]=1, S1[1]=2, S1[2]=3, S1[3]=4</a:t>
            </a:r>
            <a:endParaRPr lang="en-US" altLang="zh-CN" sz="2400" dirty="0">
              <a:solidFill>
                <a:schemeClr val="bg1"/>
              </a:solidFill>
            </a:endParaRPr>
          </a:p>
          <a:p>
            <a:r>
              <a:rPr lang="en-US" altLang="zh-CN" sz="2400" dirty="0">
                <a:solidFill>
                  <a:schemeClr val="bg1"/>
                </a:solidFill>
              </a:rPr>
              <a:t>S2[0]=1, S2[1]=2, S2[3]=3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95656" y="4417160"/>
            <a:ext cx="1839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</a:rPr>
              <a:t>c</a:t>
            </a:r>
            <a:r>
              <a:rPr lang="zh-CN" altLang="en-US" sz="2800" dirty="0">
                <a:solidFill>
                  <a:srgbClr val="FF0000"/>
                </a:solidFill>
              </a:rPr>
              <a:t>：</a:t>
            </a:r>
            <a:r>
              <a:rPr lang="en-US" altLang="zh-CN" sz="2800" dirty="0">
                <a:solidFill>
                  <a:srgbClr val="FF0000"/>
                </a:solidFill>
              </a:rPr>
              <a:t>2464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乘号 4"/>
          <p:cNvSpPr/>
          <p:nvPr/>
        </p:nvSpPr>
        <p:spPr>
          <a:xfrm>
            <a:off x="2433838" y="3530508"/>
            <a:ext cx="2392771" cy="2434960"/>
          </a:xfrm>
          <a:prstGeom prst="mathMultiply">
            <a:avLst>
              <a:gd name="adj1" fmla="val 628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F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7426" y="0"/>
            <a:ext cx="885714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"/>
            <a:ext cx="12192000" cy="685708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19305"/>
          <a:stretch>
            <a:fillRect/>
          </a:stretch>
        </p:blipFill>
        <p:spPr>
          <a:xfrm>
            <a:off x="892498" y="1848875"/>
            <a:ext cx="4245789" cy="31602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78829"/>
            <a:ext cx="5510008" cy="390034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790472" y="770943"/>
            <a:ext cx="2682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/>
              <a:t>减法</a:t>
            </a: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TM03090434[[fn=木材纹理]]</Template>
  <TotalTime>0</TotalTime>
  <Words>559</Words>
  <Application>WPS 演示</Application>
  <PresentationFormat>宽屏</PresentationFormat>
  <Paragraphs>62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2" baseType="lpstr">
      <vt:lpstr>Arial</vt:lpstr>
      <vt:lpstr>宋体</vt:lpstr>
      <vt:lpstr>Wingdings</vt:lpstr>
      <vt:lpstr>FTToken</vt:lpstr>
      <vt:lpstr>Arial</vt:lpstr>
      <vt:lpstr>Times New Roman</vt:lpstr>
      <vt:lpstr>HarmonyOS Sans</vt:lpstr>
      <vt:lpstr>SimHei</vt:lpstr>
      <vt:lpstr>SimSun</vt:lpstr>
      <vt:lpstr>书宋-简</vt:lpstr>
      <vt:lpstr>Rockwell Condensed</vt:lpstr>
      <vt:lpstr>方正姚体</vt:lpstr>
      <vt:lpstr>Rockwell</vt:lpstr>
      <vt:lpstr>微软雅黑</vt:lpstr>
      <vt:lpstr>Noto Sans CJK SC</vt:lpstr>
      <vt:lpstr>Calibri</vt:lpstr>
      <vt:lpstr>木材纹理</vt:lpstr>
      <vt:lpstr>C语言高精度算法</vt:lpstr>
      <vt:lpstr>如何在C语言中实现运算</vt:lpstr>
      <vt:lpstr>PowerPoint 演示文稿</vt:lpstr>
      <vt:lpstr>PowerPoint 演示文稿</vt:lpstr>
      <vt:lpstr>竖式计算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Conclusion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1966726811@qq.com</dc:creator>
  <cp:lastModifiedBy>1966726811@qq.com</cp:lastModifiedBy>
  <cp:revision>9</cp:revision>
  <dcterms:created xsi:type="dcterms:W3CDTF">2025-11-19T12:32:57Z</dcterms:created>
  <dcterms:modified xsi:type="dcterms:W3CDTF">2025-11-19T12:32:57Z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D13AE080969A4273F9B81D69B3945052_42</vt:lpwstr>
  </property>
  <property fmtid="{D5CDD505-2E9C-101B-9397-08002B2CF9AE}" pid="3" name="KSOProductBuildVer">
    <vt:lpwstr>2052-12.1.3.23541</vt:lpwstr>
  </property>
</Properties>
</file>