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2" r:id="rId4"/>
    <p:sldId id="264" r:id="rId5"/>
    <p:sldId id="261" r:id="rId6"/>
    <p:sldId id="263" r:id="rId7"/>
    <p:sldId id="265" r:id="rId8"/>
    <p:sldId id="274" r:id="rId9"/>
    <p:sldId id="266" r:id="rId10"/>
    <p:sldId id="267" r:id="rId11"/>
    <p:sldId id="268" r:id="rId12"/>
    <p:sldId id="269" r:id="rId13"/>
    <p:sldId id="273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A932A-6BD0-435C-A21A-5A395079FB40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887D4-9C20-4800-9397-001416830A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167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87D4-9C20-4800-9397-001416830AA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166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87D4-9C20-4800-9397-001416830AA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14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87D4-9C20-4800-9397-001416830AA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81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29ECAD-1C47-BD8B-0421-D466A7D56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0D656FA-9DDA-1B35-F4EB-7ADDA5CBCD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26D45-1876-3493-1A0D-3889C7A49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8120D2-B06B-95B9-A587-CCDFCCF5C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656D49-52AB-22FF-B9BA-BAFFF88C8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68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E6C02C-371F-6A27-3CA6-C31D34650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B5B5201-2CF4-2D63-06D3-55A8D7B5D7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91D427-558A-991F-66AC-408B5362D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E112B4-FD5A-0257-E59B-2C9526596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D6E066-DCF9-8B29-592B-4BE95DEC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37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999220D-E9CF-D770-03D9-46579B899E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3948FA-CF0D-A4CA-0BAC-726C84EE9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537E6B-0DFA-0055-1DC7-B61145539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E95525-61A7-C27C-18AB-EBC12916F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4C7841-C4A9-F0B5-A7F6-61926FCF3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88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2A2A46-273D-A459-4022-37FD11382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31652F-0327-D500-9EC2-170F16186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9D1494-2E10-658A-80F4-33ADC006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4764D3-F638-2E0E-1E40-EE1C162D0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BD4C1F-63ED-B99A-59DC-A719F7B3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02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3F0BB8-C95C-5144-94C9-CBDE5DABE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12087C-ACCE-7765-A466-AF91115C9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B912AB-B568-1F90-C89B-9AD4EC98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761047-42E9-450B-FD4B-14B1FF586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29243E-D186-3C54-2722-9ED3CFCDE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109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BB0540-25E9-5367-BF3F-5E0430E6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CD5A4D-6405-1E93-C680-F2B9D8C10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617956-3FD3-DF5E-0A1D-C9FD17F3F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D7E5D3D-2364-B252-2BA5-6150AA99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53DD58A-1363-1E00-FB32-85427A1EA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21F34D-8E3E-5414-A4CC-875F135E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84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5D3CF9-9040-9F79-EB7F-84CCBDB92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E19E730-EAE4-BFD2-FFED-0DB35FC6E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DA6FC02-A147-0EF9-6C05-F1733AF88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F2FD77E-A970-2E73-E9C4-12AD35BBA5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7872D5C-9C63-15BF-2787-A1AD31E3D8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A8A740F-829E-6C2F-1DFC-1846EC32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BE9C27A-6C30-9860-7FAC-F4F5C67AA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A89625A-B191-723A-5352-40F1CF17E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880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8CF1E2-6A90-778F-3582-E686C313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EFCC354-B15D-99B3-86B9-DCD3DC374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72DDAC9-2F12-FCC6-0A57-B1BB5CCA0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ED93871-ECDA-3565-4AB8-B64DF466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61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C7F566B-8C9E-8949-AC69-E2221514D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3A4BE16-8772-EB2A-E4D2-61A017F1D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BEDCEE-B766-5D65-8F86-779508FC6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60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69BAE5-C244-5BED-DF77-30A163345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6DE3D2-03D3-E820-A075-0554DEBD8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3011F0F-98EC-2BDE-8B76-04465A7D0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D9A692-41DA-0CCA-2E03-41B1D067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707091-E9F3-0C4B-0855-FEC72F14B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198801E-1C83-7FF3-A372-D87A78B45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17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A1A01D-3CA5-F2EA-97C4-4AE4C65A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5425AE4-F72B-2B7F-BFB6-9EB6CAA7A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BBF3884-FA27-9C04-6061-3322C2A98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998BEE9-8E68-0038-3DFA-E0B5D813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6E2B47-F75B-1E2F-A398-91F39B5E7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BA98B58-0500-81CF-79AB-6CD0A3CC5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11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96D1578-C7B9-6FEA-8434-05269E436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BC2986-D9C7-F3B6-8A27-E21553A19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009A8D-E4DD-958F-B626-2A8C1D500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94EF20-2DEF-42EA-8E78-44DA30E77AB2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2DA97F-5AB7-A7E6-EB29-C780D5310E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E65971-C07F-260F-C173-26AD9712B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72164F-98FA-41B3-BDC9-E48DD1ECB1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66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regoryelich.org/the-wannacry-cyberattack-what-the-evidence-says-and-why-the-trump-administration-blames-north-korea/#_ednref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874E91-EF2C-885A-A5B9-61522FE6BA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基于大语言模型混合策略的</a:t>
            </a:r>
            <a:br>
              <a:rPr lang="en-US" altLang="zh-CN"/>
            </a:br>
            <a:r>
              <a:rPr lang="zh-CN" altLang="en-US"/>
              <a:t>代码作者混淆方法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2C9BE72-8B24-BBC5-8786-A1D3B58457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/>
              <a:t>翟悦凯</a:t>
            </a:r>
          </a:p>
        </p:txBody>
      </p:sp>
    </p:spTree>
    <p:extLst>
      <p:ext uri="{BB962C8B-B14F-4D97-AF65-F5344CB8AC3E}">
        <p14:creationId xmlns:p14="http://schemas.microsoft.com/office/powerpoint/2010/main" val="922140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0B3C10B-A72C-C4A5-B2C4-2D771BE80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76201"/>
            <a:ext cx="12192000" cy="360894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>
                <a:solidFill>
                  <a:srgbClr val="1B1C1D"/>
                </a:solidFill>
                <a:latin typeface="Google Sans Flex"/>
              </a:rPr>
              <a:t>语义层面</a:t>
            </a:r>
            <a:endParaRPr lang="zh-CN" altLang="en-US" i="0">
              <a:solidFill>
                <a:srgbClr val="1B1C1D"/>
              </a:solidFill>
              <a:effectLst/>
              <a:latin typeface="Google Sans Flex"/>
            </a:endParaRP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7BA967C-130C-3AB0-6CE8-7FCE44994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99" y="1396041"/>
            <a:ext cx="6557980" cy="1325563"/>
          </a:xfrm>
        </p:spPr>
        <p:txBody>
          <a:bodyPr>
            <a:normAutofit/>
          </a:bodyPr>
          <a:lstStyle/>
          <a:p>
            <a:r>
              <a:rPr lang="zh-CN" altLang="en-US"/>
              <a:t>基于</a:t>
            </a:r>
            <a:r>
              <a:rPr lang="en-US" altLang="zh-CN">
                <a:solidFill>
                  <a:srgbClr val="1B1C1D"/>
                </a:solidFill>
              </a:rPr>
              <a:t>VERT[</a:t>
            </a:r>
            <a:r>
              <a:rPr lang="en-US" altLang="zh-CN"/>
              <a:t>Yang et al, ASE2025</a:t>
            </a:r>
            <a:r>
              <a:rPr lang="en-US" altLang="zh-CN">
                <a:solidFill>
                  <a:srgbClr val="1B1C1D"/>
                </a:solidFill>
              </a:rPr>
              <a:t>]</a:t>
            </a:r>
            <a:r>
              <a:rPr lang="zh-CN" altLang="en-US">
                <a:solidFill>
                  <a:srgbClr val="1B1C1D"/>
                </a:solidFill>
              </a:rPr>
              <a:t>的改进。</a:t>
            </a:r>
            <a:endParaRPr lang="en-US" altLang="zh-CN">
              <a:solidFill>
                <a:srgbClr val="1B1C1D"/>
              </a:solidFill>
            </a:endParaRPr>
          </a:p>
          <a:p>
            <a:pPr marL="0" indent="0">
              <a:buNone/>
            </a:pPr>
            <a:r>
              <a:rPr lang="en-US" altLang="zh-CN">
                <a:solidFill>
                  <a:srgbClr val="1B1C1D"/>
                </a:solidFill>
              </a:rPr>
              <a:t>    </a:t>
            </a:r>
          </a:p>
          <a:p>
            <a:endParaRPr lang="en-US" altLang="zh-CN">
              <a:solidFill>
                <a:srgbClr val="1B1C1D"/>
              </a:solidFill>
            </a:endParaRPr>
          </a:p>
          <a:p>
            <a:endParaRPr lang="en-US" altLang="zh-CN">
              <a:solidFill>
                <a:srgbClr val="1B1C1D"/>
              </a:solidFill>
            </a:endParaRPr>
          </a:p>
          <a:p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B81E2DA2-6911-FFEA-D1CA-1CEF292686F4}"/>
              </a:ext>
            </a:extLst>
          </p:cNvPr>
          <p:cNvSpPr/>
          <p:nvPr/>
        </p:nvSpPr>
        <p:spPr>
          <a:xfrm>
            <a:off x="460269" y="1874710"/>
            <a:ext cx="1386943" cy="84689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</a:rPr>
              <a:t>Source</a:t>
            </a:r>
            <a:r>
              <a:rPr lang="en-US" altLang="zh-CN" b="1"/>
              <a:t> </a:t>
            </a:r>
            <a:r>
              <a:rPr lang="en-US" altLang="zh-CN" b="1">
                <a:solidFill>
                  <a:schemeClr val="tx1"/>
                </a:solidFill>
              </a:rPr>
              <a:t>Code(C++)</a:t>
            </a:r>
            <a:endParaRPr lang="zh-CN" altLang="en-US" b="1">
              <a:solidFill>
                <a:schemeClr val="tx1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6E456AB-A440-B0E7-EDDD-64BE52EE9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212" y="2244081"/>
            <a:ext cx="607553" cy="176386"/>
          </a:xfrm>
          <a:prstGeom prst="rect">
            <a:avLst/>
          </a:prstGeom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595C1AB2-035F-111C-239E-5FB08457DFCB}"/>
              </a:ext>
            </a:extLst>
          </p:cNvPr>
          <p:cNvSpPr/>
          <p:nvPr/>
        </p:nvSpPr>
        <p:spPr>
          <a:xfrm>
            <a:off x="2454765" y="1874710"/>
            <a:ext cx="1386943" cy="84689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</a:rPr>
              <a:t>Web</a:t>
            </a:r>
          </a:p>
          <a:p>
            <a:pPr algn="ctr"/>
            <a:r>
              <a:rPr lang="en-US" altLang="zh-CN" b="1">
                <a:solidFill>
                  <a:schemeClr val="tx1"/>
                </a:solidFill>
              </a:rPr>
              <a:t>Assembly</a:t>
            </a:r>
            <a:endParaRPr lang="zh-CN" altLang="en-US" b="1">
              <a:solidFill>
                <a:schemeClr val="tx1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8C89712-BB1D-85AE-1383-24AE05969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663" y="2721604"/>
            <a:ext cx="181828" cy="1064029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AA8E156B-D19C-5821-81CB-291857C7C3A5}"/>
              </a:ext>
            </a:extLst>
          </p:cNvPr>
          <p:cNvSpPr/>
          <p:nvPr/>
        </p:nvSpPr>
        <p:spPr>
          <a:xfrm>
            <a:off x="1394102" y="2830171"/>
            <a:ext cx="1386943" cy="84689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</a:rPr>
              <a:t>LLM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5B39B15-B1B2-6415-F5EB-FB4B62F66EFC}"/>
              </a:ext>
            </a:extLst>
          </p:cNvPr>
          <p:cNvSpPr txBox="1"/>
          <p:nvPr/>
        </p:nvSpPr>
        <p:spPr>
          <a:xfrm>
            <a:off x="2783572" y="3059668"/>
            <a:ext cx="3841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Prompt</a:t>
            </a:r>
            <a:r>
              <a:rPr lang="en-US" altLang="zh-CN" sz="200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en-US" altLang="zh-CN" sz="2000" b="1" i="1">
                <a:solidFill>
                  <a:schemeClr val="accent1">
                    <a:lumMod val="60000"/>
                    <a:lumOff val="40000"/>
                  </a:schemeClr>
                </a:solidFill>
              </a:rPr>
              <a:t>Refactor it in …… style.</a:t>
            </a:r>
            <a:endParaRPr lang="zh-CN" altLang="en-US" sz="2000" b="1" i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12338CA1-AAED-952E-8731-164C746DA668}"/>
              </a:ext>
            </a:extLst>
          </p:cNvPr>
          <p:cNvCxnSpPr/>
          <p:nvPr/>
        </p:nvCxnSpPr>
        <p:spPr>
          <a:xfrm>
            <a:off x="3148236" y="2721604"/>
            <a:ext cx="1436038" cy="1402401"/>
          </a:xfrm>
          <a:prstGeom prst="straightConnector1">
            <a:avLst/>
          </a:prstGeom>
          <a:ln w="22225" cmpd="sng">
            <a:solidFill>
              <a:schemeClr val="dk1">
                <a:alpha val="43000"/>
              </a:schemeClr>
            </a:solidFill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1E42B0B1-2EE2-ABC0-5B13-F4B51E8C3200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3148237" y="2721604"/>
            <a:ext cx="3210033" cy="1402401"/>
          </a:xfrm>
          <a:prstGeom prst="straightConnector1">
            <a:avLst/>
          </a:prstGeom>
          <a:ln w="22225" cmpd="sng">
            <a:solidFill>
              <a:schemeClr val="dk1">
                <a:alpha val="42000"/>
              </a:schemeClr>
            </a:solidFill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27D0D96B-0D39-F0E5-32A2-D43C397A9E4C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3148237" y="2721604"/>
            <a:ext cx="5400340" cy="1402401"/>
          </a:xfrm>
          <a:prstGeom prst="straightConnector1">
            <a:avLst/>
          </a:prstGeom>
          <a:ln w="22225" cmpd="sng">
            <a:solidFill>
              <a:schemeClr val="dk1">
                <a:alpha val="42000"/>
              </a:schemeClr>
            </a:solidFill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6CAFD8A5-36C7-5413-3CB9-0869809B7579}"/>
              </a:ext>
            </a:extLst>
          </p:cNvPr>
          <p:cNvSpPr txBox="1"/>
          <p:nvPr/>
        </p:nvSpPr>
        <p:spPr>
          <a:xfrm>
            <a:off x="6624688" y="1705941"/>
            <a:ext cx="54328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/>
              <a:t>PBT:</a:t>
            </a:r>
            <a:r>
              <a:rPr lang="zh-CN" altLang="en-US" sz="2000"/>
              <a:t> </a:t>
            </a:r>
            <a:r>
              <a:rPr lang="en-US" altLang="zh-CN" sz="2000"/>
              <a:t>property-based testing</a:t>
            </a:r>
          </a:p>
          <a:p>
            <a:r>
              <a:rPr lang="en-US" altLang="zh-CN" sz="2000"/>
              <a:t>Bounded Verification: bounded model checking</a:t>
            </a:r>
          </a:p>
          <a:p>
            <a:r>
              <a:rPr lang="en-US" altLang="zh-CN" sz="2000"/>
              <a:t>Full Verification: unbounded model checking</a:t>
            </a:r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3668870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>
                <a:solidFill>
                  <a:srgbClr val="1B1C1D"/>
                </a:solidFill>
                <a:latin typeface="Google Sans Flex"/>
              </a:rPr>
              <a:t>语法层面</a:t>
            </a:r>
            <a:endParaRPr lang="zh-CN" altLang="en-US" i="0">
              <a:solidFill>
                <a:srgbClr val="1B1C1D"/>
              </a:solidFill>
              <a:effectLst/>
              <a:latin typeface="Google Sans Flex"/>
            </a:endParaRP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1CBAA02D-FEEB-32B2-ABFD-AA09701A9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298" y="1167036"/>
            <a:ext cx="5617664" cy="1943051"/>
          </a:xfr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33A49FC-74C9-2B49-5BD3-4C54B9F7CEBA}"/>
              </a:ext>
            </a:extLst>
          </p:cNvPr>
          <p:cNvSpPr txBox="1"/>
          <p:nvPr/>
        </p:nvSpPr>
        <p:spPr>
          <a:xfrm>
            <a:off x="282297" y="3110087"/>
            <a:ext cx="496365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+mj-lt"/>
              </a:rPr>
              <a:t>基于这篇文章的改进</a:t>
            </a:r>
            <a:endParaRPr lang="en-US" altLang="zh-CN" sz="280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/>
          </a:p>
          <a:p>
            <a:r>
              <a:rPr lang="en-US" altLang="zh-CN" sz="2000"/>
              <a:t>Quiring</a:t>
            </a:r>
            <a:r>
              <a:rPr lang="zh-CN" altLang="en-US" sz="2000"/>
              <a:t>等提出了一系列基于</a:t>
            </a:r>
            <a:r>
              <a:rPr lang="en-US" altLang="zh-CN" sz="2000"/>
              <a:t>AST</a:t>
            </a:r>
            <a:r>
              <a:rPr lang="zh-CN" altLang="en-US" sz="2000"/>
              <a:t>的保持语义的变换，并用蒙特卡洛树搜索找到对抗性的最优解。</a:t>
            </a:r>
            <a:endParaRPr lang="en-US" altLang="zh-CN" sz="2000"/>
          </a:p>
          <a:p>
            <a:r>
              <a:rPr lang="zh-CN" altLang="en-US" sz="2000"/>
              <a:t>而使用</a:t>
            </a:r>
            <a:r>
              <a:rPr lang="en-US" altLang="zh-CN" sz="2000"/>
              <a:t>LLM</a:t>
            </a:r>
            <a:r>
              <a:rPr lang="zh-CN" altLang="en-US" sz="2000"/>
              <a:t>作为替换的建议引擎具有更高的灵活性和速度，并可以实现风格的定向改变。</a:t>
            </a:r>
            <a:endParaRPr lang="en-US" altLang="zh-CN" sz="2000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CEF10E0-749D-BF36-3E5D-E8372F257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949" y="1837533"/>
            <a:ext cx="6853406" cy="222788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2F2C0DF-75B9-5373-748C-959759308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678" y="4159791"/>
            <a:ext cx="5617664" cy="248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4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>
                <a:solidFill>
                  <a:srgbClr val="1B1C1D"/>
                </a:solidFill>
                <a:latin typeface="Google Sans Flex"/>
              </a:rPr>
              <a:t>优势与局限性</a:t>
            </a:r>
            <a:endParaRPr lang="zh-CN" altLang="en-US" i="0">
              <a:solidFill>
                <a:srgbClr val="1B1C1D"/>
              </a:solidFill>
              <a:effectLst/>
              <a:latin typeface="Google Sans Flex"/>
            </a:endParaRPr>
          </a:p>
        </p:txBody>
      </p:sp>
      <p:sp>
        <p:nvSpPr>
          <p:cNvPr id="13" name="内容占位符 12">
            <a:extLst>
              <a:ext uri="{FF2B5EF4-FFF2-40B4-BE49-F238E27FC236}">
                <a16:creationId xmlns:a16="http://schemas.microsoft.com/office/drawing/2014/main" id="{0063FAA8-20C3-7AF0-971E-BED5DE5D4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97" y="1417674"/>
            <a:ext cx="13752679" cy="5932968"/>
          </a:xfrm>
        </p:spPr>
        <p:txBody>
          <a:bodyPr>
            <a:normAutofit/>
          </a:bodyPr>
          <a:lstStyle/>
          <a:p>
            <a:r>
              <a:rPr lang="zh-CN" altLang="en-US"/>
              <a:t>优势：</a:t>
            </a:r>
            <a:endParaRPr lang="en-US" altLang="zh-CN"/>
          </a:p>
          <a:p>
            <a:pPr lvl="1"/>
            <a:r>
              <a:rPr lang="zh-CN" altLang="en-US" sz="2600"/>
              <a:t>在</a:t>
            </a:r>
            <a:r>
              <a:rPr lang="en-US" altLang="zh-CN" sz="2600"/>
              <a:t>Targeted attack</a:t>
            </a:r>
            <a:r>
              <a:rPr lang="zh-CN" altLang="en-US" sz="2600"/>
              <a:t>上显著优于现有方法，可读性强。</a:t>
            </a:r>
            <a:endParaRPr lang="en-US" altLang="zh-CN" sz="2600"/>
          </a:p>
          <a:p>
            <a:pPr lvl="1"/>
            <a:r>
              <a:rPr lang="zh-CN" altLang="en-US" sz="2600"/>
              <a:t>非对抗性方法，难以被对抗性攻击。</a:t>
            </a:r>
            <a:endParaRPr lang="en-US" altLang="zh-CN" sz="2600"/>
          </a:p>
          <a:p>
            <a:pPr lvl="1"/>
            <a:r>
              <a:rPr lang="zh-CN" altLang="en-US" sz="2600"/>
              <a:t>易于迁移到其他语言。</a:t>
            </a:r>
            <a:endParaRPr lang="en-US" altLang="zh-CN" sz="2600"/>
          </a:p>
          <a:p>
            <a:r>
              <a:rPr lang="zh-CN" altLang="en-US"/>
              <a:t>局限性：</a:t>
            </a:r>
            <a:endParaRPr lang="en-US" altLang="zh-CN"/>
          </a:p>
          <a:p>
            <a:pPr lvl="1"/>
            <a:r>
              <a:rPr lang="zh-CN" altLang="en-US" sz="2600"/>
              <a:t>语义上的等价并不是完全等价。</a:t>
            </a:r>
            <a:endParaRPr lang="en-US" altLang="zh-CN" sz="2600"/>
          </a:p>
          <a:p>
            <a:pPr lvl="1"/>
            <a:r>
              <a:rPr lang="zh-CN" altLang="en-US" sz="2600"/>
              <a:t>使用</a:t>
            </a:r>
            <a:r>
              <a:rPr lang="en-US" altLang="zh-CN" sz="2600"/>
              <a:t>LLM</a:t>
            </a:r>
            <a:r>
              <a:rPr lang="zh-CN" altLang="en-US" sz="2600"/>
              <a:t>可能造成进一步的隐私泄露，且具有不确定性。</a:t>
            </a:r>
            <a:endParaRPr lang="en-US" altLang="zh-CN" sz="2600"/>
          </a:p>
          <a:p>
            <a:pPr lvl="1"/>
            <a:r>
              <a:rPr lang="zh-CN" altLang="en-US" sz="2600"/>
              <a:t>对二进制层面的</a:t>
            </a:r>
            <a:r>
              <a:rPr lang="en-US" altLang="zh-CN" sz="2600"/>
              <a:t>CAA</a:t>
            </a:r>
            <a:r>
              <a:rPr lang="zh-CN" altLang="en-US" sz="2600"/>
              <a:t>可能表现较差。</a:t>
            </a:r>
            <a:endParaRPr lang="en-US" altLang="zh-CN"/>
          </a:p>
          <a:p>
            <a:r>
              <a:rPr lang="zh-CN" altLang="en-US"/>
              <a:t>实验还没有全部完成，很多问题亟待解决，欢迎感兴趣的同学和我交流！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8386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 i="0">
                <a:solidFill>
                  <a:srgbClr val="1B1C1D"/>
                </a:solidFill>
                <a:effectLst/>
                <a:latin typeface="Google Sans Flex"/>
              </a:rPr>
              <a:t>感谢聆听</a:t>
            </a:r>
          </a:p>
        </p:txBody>
      </p:sp>
      <p:sp>
        <p:nvSpPr>
          <p:cNvPr id="13" name="内容占位符 12">
            <a:extLst>
              <a:ext uri="{FF2B5EF4-FFF2-40B4-BE49-F238E27FC236}">
                <a16:creationId xmlns:a16="http://schemas.microsoft.com/office/drawing/2014/main" id="{0063FAA8-20C3-7AF0-971E-BED5DE5D4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sz="2800"/>
          </a:p>
          <a:p>
            <a:pPr marL="0" indent="0">
              <a:buNone/>
            </a:pPr>
            <a:r>
              <a:rPr lang="en-US" altLang="zh-CN" sz="2800"/>
              <a:t>Q&amp;A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35658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0515600" cy="1325563"/>
          </a:xfrm>
        </p:spPr>
        <p:txBody>
          <a:bodyPr/>
          <a:lstStyle/>
          <a:p>
            <a:r>
              <a:rPr lang="zh-CN" altLang="en-US"/>
              <a:t>“码风”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995EDD-29CD-EFB1-E7D2-C308DFD6B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98" y="2331675"/>
            <a:ext cx="6164017" cy="2605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include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&lt;bits/stdc++.h&gt;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define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int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long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 err="1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long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define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rep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l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r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l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);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&lt;=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r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);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 err="1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++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using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namespace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signed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(){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n</a:t>
            </a:r>
            <a:r>
              <a:rPr lang="en-US" altLang="zh-CN" sz="1400" b="0" i="0" err="1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</a:t>
            </a:r>
            <a:r>
              <a:rPr lang="en-US" altLang="zh-CN" sz="1400" b="0" i="0" err="1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scanf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"%</a:t>
            </a:r>
            <a:r>
              <a:rPr lang="en-US" altLang="zh-CN" sz="1400" b="0" i="0" err="1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d"</a:t>
            </a:r>
            <a:r>
              <a:rPr lang="en-US" altLang="zh-CN" sz="1400" b="0" i="0" err="1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 err="1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&amp;</a:t>
            </a:r>
            <a:r>
              <a:rPr lang="en-US" altLang="zh-CN" sz="1400" b="0" i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n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rep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n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){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altLang="zh-CN" sz="1400" b="0" i="0" err="1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scanf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"%</a:t>
            </a:r>
            <a:r>
              <a:rPr lang="en-US" altLang="zh-CN" sz="1400" b="0" i="0" err="1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d"</a:t>
            </a:r>
            <a:r>
              <a:rPr lang="en-US" altLang="zh-CN" sz="1400" b="0" i="0" err="1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 err="1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&amp;</a:t>
            </a:r>
            <a:r>
              <a:rPr lang="en-US" altLang="zh-CN" sz="1400" b="0" i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a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+=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}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 err="1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"%d\</a:t>
            </a:r>
            <a:r>
              <a:rPr lang="en-US" altLang="zh-CN" sz="1400" b="0" i="0" err="1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n"</a:t>
            </a:r>
            <a:r>
              <a:rPr lang="en-US" altLang="zh-CN" sz="1400" b="0" i="0" err="1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altLang="zh-CN" sz="1400" b="0" i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}</a:t>
            </a:r>
            <a:endParaRPr lang="zh-CN" altLang="en-US" sz="1400"/>
          </a:p>
          <a:p>
            <a:endParaRPr lang="zh-CN" altLang="en-US" sz="140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D4AF745-EAC1-758D-8991-1B90445E5777}"/>
              </a:ext>
            </a:extLst>
          </p:cNvPr>
          <p:cNvSpPr txBox="1"/>
          <p:nvPr/>
        </p:nvSpPr>
        <p:spPr>
          <a:xfrm>
            <a:off x="5104631" y="2331675"/>
            <a:ext cx="7241085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include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&lt;iostream&gt;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include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&lt;numeric&gt;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include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&lt;ranges&gt;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include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&lt;functional&gt;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auto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()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{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n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cin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&gt;&gt;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n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auto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input_range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ranges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istream_view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cin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       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|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views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take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static_cast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size_t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n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));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total_sum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ranges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fold_left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input_range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,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DD4A68"/>
                </a:solidFill>
                <a:effectLst/>
                <a:latin typeface="Consolas" panose="020B0609020204030204" pitchFamily="49" charset="0"/>
              </a:rPr>
              <a:t>plus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cout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&lt;&lt;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total_sum </a:t>
            </a:r>
            <a:r>
              <a:rPr lang="en-US" altLang="zh-CN" sz="1400" b="0" i="0">
                <a:solidFill>
                  <a:srgbClr val="9A6E3A"/>
                </a:solidFill>
                <a:effectLst/>
                <a:latin typeface="Consolas" panose="020B0609020204030204" pitchFamily="49" charset="0"/>
              </a:rPr>
              <a:t>&lt;&lt;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std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endl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altLang="zh-CN" sz="1400" b="0" i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altLang="zh-CN" sz="1400" b="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altLang="zh-CN" sz="1400" b="0" i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 b="0" i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}</a:t>
            </a:r>
            <a:endParaRPr lang="zh-CN" altLang="en-US" sz="140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7893ABD-F57B-6FC0-CC74-299800F86980}"/>
              </a:ext>
            </a:extLst>
          </p:cNvPr>
          <p:cNvSpPr txBox="1"/>
          <p:nvPr/>
        </p:nvSpPr>
        <p:spPr>
          <a:xfrm>
            <a:off x="282298" y="1537265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/>
              <a:t>By Alice</a:t>
            </a:r>
            <a:endParaRPr lang="zh-CN" altLang="en-US" sz="400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FD3A871-E4A9-FCA0-43C8-61BB00FE3307}"/>
              </a:ext>
            </a:extLst>
          </p:cNvPr>
          <p:cNvSpPr txBox="1"/>
          <p:nvPr/>
        </p:nvSpPr>
        <p:spPr>
          <a:xfrm>
            <a:off x="5104631" y="1537265"/>
            <a:ext cx="1728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/>
              <a:t>By Bob</a:t>
            </a:r>
            <a:endParaRPr lang="zh-CN" altLang="en-US" sz="4000"/>
          </a:p>
        </p:txBody>
      </p:sp>
    </p:spTree>
    <p:extLst>
      <p:ext uri="{BB962C8B-B14F-4D97-AF65-F5344CB8AC3E}">
        <p14:creationId xmlns:p14="http://schemas.microsoft.com/office/powerpoint/2010/main" val="2825360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r>
              <a:rPr lang="zh-CN" altLang="en-US"/>
              <a:t>代码作者归属（</a:t>
            </a:r>
            <a:r>
              <a:rPr lang="en-US" altLang="zh-CN"/>
              <a:t>Code authorship attribution,CAA</a:t>
            </a:r>
            <a:r>
              <a:rPr lang="zh-CN" altLang="en-US"/>
              <a:t>）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D4AF745-EAC1-758D-8991-1B90445E5777}"/>
              </a:ext>
            </a:extLst>
          </p:cNvPr>
          <p:cNvSpPr txBox="1"/>
          <p:nvPr/>
        </p:nvSpPr>
        <p:spPr>
          <a:xfrm>
            <a:off x="282298" y="2193840"/>
            <a:ext cx="70873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#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include</a:t>
            </a: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669900"/>
                </a:solidFill>
                <a:latin typeface="Consolas" panose="020B0609020204030204" pitchFamily="49" charset="0"/>
              </a:rPr>
              <a:t>&lt;iostream&gt;</a:t>
            </a:r>
            <a:br>
              <a:rPr lang="en-US" altLang="zh-CN" sz="1400"/>
            </a:b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#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include</a:t>
            </a: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669900"/>
                </a:solidFill>
                <a:latin typeface="Consolas" panose="020B0609020204030204" pitchFamily="49" charset="0"/>
              </a:rPr>
              <a:t>&lt;vector&gt;</a:t>
            </a:r>
            <a:br>
              <a:rPr lang="en-US" altLang="zh-CN" sz="1400"/>
            </a:b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#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include</a:t>
            </a: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669900"/>
                </a:solidFill>
                <a:latin typeface="Consolas" panose="020B0609020204030204" pitchFamily="49" charset="0"/>
              </a:rPr>
              <a:t>&lt;algorithm&gt;</a:t>
            </a:r>
            <a:br>
              <a:rPr lang="en-US" altLang="zh-CN" sz="1400"/>
            </a:b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#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include</a:t>
            </a: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669900"/>
                </a:solidFill>
                <a:latin typeface="Consolas" panose="020B0609020204030204" pitchFamily="49" charset="0"/>
              </a:rPr>
              <a:t>&lt;iterator&gt;</a:t>
            </a:r>
            <a:br>
              <a:rPr lang="en-US" altLang="zh-CN" sz="1400"/>
            </a:b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int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main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(){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int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n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std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::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cin 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&gt;&gt;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n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std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::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vector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&lt;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int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&gt;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data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data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.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reserve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static_cast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&lt;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std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::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size_t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&gt;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));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for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int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i 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=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0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i 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&lt;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n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++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)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{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    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int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t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    std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::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cin 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&gt;&gt;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t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    data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.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push_back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t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);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}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std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::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reverse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data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.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begin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(),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data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.</a:t>
            </a:r>
            <a:r>
              <a:rPr lang="en-US" altLang="zh-CN" sz="1400">
                <a:solidFill>
                  <a:srgbClr val="DD4A68"/>
                </a:solidFill>
                <a:latin typeface="Consolas" panose="020B0609020204030204" pitchFamily="49" charset="0"/>
              </a:rPr>
              <a:t>end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());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std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::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cout </a:t>
            </a:r>
            <a:r>
              <a:rPr lang="en-US" altLang="zh-CN" sz="1400">
                <a:solidFill>
                  <a:srgbClr val="9A6E3A"/>
                </a:solidFill>
                <a:latin typeface="Consolas" panose="020B0609020204030204" pitchFamily="49" charset="0"/>
              </a:rPr>
              <a:t>&lt;&lt;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669900"/>
                </a:solidFill>
                <a:latin typeface="Consolas" panose="020B0609020204030204" pitchFamily="49" charset="0"/>
              </a:rPr>
              <a:t>"\n"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en-US" altLang="zh-CN" sz="1400">
                <a:solidFill>
                  <a:srgbClr val="0077AA"/>
                </a:solidFill>
                <a:latin typeface="Consolas" panose="020B0609020204030204" pitchFamily="49" charset="0"/>
              </a:rPr>
              <a:t>return</a:t>
            </a:r>
            <a:r>
              <a:rPr lang="en-US" altLang="zh-CN" sz="140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zh-CN" sz="1400">
                <a:solidFill>
                  <a:srgbClr val="990055"/>
                </a:solidFill>
                <a:latin typeface="Consolas" panose="020B0609020204030204" pitchFamily="49" charset="0"/>
              </a:rPr>
              <a:t>0</a:t>
            </a: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;</a:t>
            </a:r>
            <a:br>
              <a:rPr lang="en-US" altLang="zh-CN" sz="1400"/>
            </a:br>
            <a:r>
              <a:rPr lang="en-US" altLang="zh-CN" sz="1400">
                <a:solidFill>
                  <a:srgbClr val="999999"/>
                </a:solidFill>
                <a:latin typeface="Consolas" panose="020B0609020204030204" pitchFamily="49" charset="0"/>
              </a:rPr>
              <a:t>}</a:t>
            </a:r>
            <a:endParaRPr lang="zh-CN" altLang="en-US" sz="140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0ADE1C3E-8055-EE82-21AC-46F396597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863" y="1616970"/>
            <a:ext cx="4155455" cy="5768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谁写了这段代码？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E8E7DCC-5C62-6D6C-5245-DEC128582DCD}"/>
              </a:ext>
            </a:extLst>
          </p:cNvPr>
          <p:cNvSpPr txBox="1"/>
          <p:nvPr/>
        </p:nvSpPr>
        <p:spPr>
          <a:xfrm>
            <a:off x="282298" y="1537265"/>
            <a:ext cx="190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/>
              <a:t>By Alice</a:t>
            </a:r>
            <a:endParaRPr lang="zh-CN" altLang="en-US" sz="400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BCAC1D4-5AA3-AEFC-836E-D05CBF280955}"/>
              </a:ext>
            </a:extLst>
          </p:cNvPr>
          <p:cNvSpPr/>
          <p:nvPr/>
        </p:nvSpPr>
        <p:spPr>
          <a:xfrm>
            <a:off x="1000317" y="1682995"/>
            <a:ext cx="1188272" cy="47867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箭头: 左 14">
            <a:extLst>
              <a:ext uri="{FF2B5EF4-FFF2-40B4-BE49-F238E27FC236}">
                <a16:creationId xmlns:a16="http://schemas.microsoft.com/office/drawing/2014/main" id="{597AB085-77F3-DE42-65C3-98B543401BF7}"/>
              </a:ext>
            </a:extLst>
          </p:cNvPr>
          <p:cNvSpPr/>
          <p:nvPr/>
        </p:nvSpPr>
        <p:spPr>
          <a:xfrm>
            <a:off x="2503860" y="1770087"/>
            <a:ext cx="822347" cy="288000"/>
          </a:xfrm>
          <a:prstGeom prst="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卡通人物&#10;&#10;描述已自动生成">
            <a:extLst>
              <a:ext uri="{FF2B5EF4-FFF2-40B4-BE49-F238E27FC236}">
                <a16:creationId xmlns:a16="http://schemas.microsoft.com/office/drawing/2014/main" id="{1171E44C-FF55-BC90-134E-8C8DA4158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635" y="2996045"/>
            <a:ext cx="2673009" cy="3383556"/>
          </a:xfrm>
          <a:prstGeom prst="rect">
            <a:avLst/>
          </a:prstGeom>
        </p:spPr>
      </p:pic>
      <p:sp>
        <p:nvSpPr>
          <p:cNvPr id="19" name="对话气泡: 圆角矩形 18">
            <a:extLst>
              <a:ext uri="{FF2B5EF4-FFF2-40B4-BE49-F238E27FC236}">
                <a16:creationId xmlns:a16="http://schemas.microsoft.com/office/drawing/2014/main" id="{95684156-DAEE-8CDA-85F0-CA7BA0CA4BA3}"/>
              </a:ext>
            </a:extLst>
          </p:cNvPr>
          <p:cNvSpPr/>
          <p:nvPr/>
        </p:nvSpPr>
        <p:spPr>
          <a:xfrm>
            <a:off x="8351635" y="1282383"/>
            <a:ext cx="2362712" cy="1551408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tx1"/>
                </a:solidFill>
              </a:rPr>
              <a:t>80% Bob</a:t>
            </a:r>
          </a:p>
          <a:p>
            <a:pPr algn="ctr"/>
            <a:r>
              <a:rPr lang="en-US" altLang="zh-CN" sz="2400">
                <a:solidFill>
                  <a:schemeClr val="tx1"/>
                </a:solidFill>
              </a:rPr>
              <a:t>20% Alice</a:t>
            </a:r>
            <a:endParaRPr lang="zh-CN" alt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7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r>
              <a:rPr lang="zh-CN" altLang="en-US"/>
              <a:t>代码作者归属（</a:t>
            </a:r>
            <a:r>
              <a:rPr lang="en-US" altLang="zh-CN"/>
              <a:t>Code authorship attribution,CAA</a:t>
            </a:r>
            <a:r>
              <a:rPr lang="zh-CN" altLang="en-US"/>
              <a:t>）</a:t>
            </a:r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1468A14A-E3DF-9422-53A9-C9C4633527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43925" y="1537265"/>
            <a:ext cx="5504149" cy="4351338"/>
          </a:xfr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A74B9B4-94EF-E336-A2EB-6F09531062AB}"/>
              </a:ext>
            </a:extLst>
          </p:cNvPr>
          <p:cNvSpPr txBox="1"/>
          <p:nvPr/>
        </p:nvSpPr>
        <p:spPr>
          <a:xfrm>
            <a:off x="704336" y="6176963"/>
            <a:ext cx="1198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>
                <a:solidFill>
                  <a:srgbClr val="2E414F"/>
                </a:solidFill>
                <a:effectLst/>
                <a:latin typeface="Roboto" panose="02000000000000000000" pitchFamily="2" charset="0"/>
              </a:rPr>
              <a:t>Abuhamad, Mohammed, Changhun Jung, David A. Mohaisen and Daehun Nyang. “SHIELD: Thwarting Code Authorship Attribution.” </a:t>
            </a:r>
            <a:r>
              <a:rPr lang="en-US" altLang="zh-CN" b="0" i="1">
                <a:solidFill>
                  <a:srgbClr val="2E414F"/>
                </a:solidFill>
                <a:effectLst/>
                <a:latin typeface="Roboto" panose="02000000000000000000" pitchFamily="2" charset="0"/>
              </a:rPr>
              <a:t>IEEE Transactions on Dependable and Secure Computing</a:t>
            </a:r>
            <a:r>
              <a:rPr lang="en-US" altLang="zh-CN" b="0" i="0">
                <a:solidFill>
                  <a:srgbClr val="2E414F"/>
                </a:solidFill>
                <a:effectLst/>
                <a:latin typeface="Roboto" panose="02000000000000000000" pitchFamily="2" charset="0"/>
              </a:rPr>
              <a:t> 22 (2023): 4753-4767.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999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BB560A6D-9FED-55DB-78E6-655BA1230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43" y="1537265"/>
            <a:ext cx="5883414" cy="406870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r>
              <a:rPr lang="zh-CN" altLang="en-US"/>
              <a:t>代码作者归属（</a:t>
            </a:r>
            <a:r>
              <a:rPr lang="en-US" altLang="zh-CN"/>
              <a:t>Code authorship attribution,CAA</a:t>
            </a:r>
            <a:r>
              <a:rPr lang="zh-CN" altLang="en-US"/>
              <a:t>）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3FC421A0-DB24-47C8-FB37-26B6B50BA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445" y="1745206"/>
            <a:ext cx="5182112" cy="3398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i="1">
                <a:solidFill>
                  <a:srgbClr val="5E5E5E"/>
                </a:solidFill>
                <a:latin typeface="+mn-ea"/>
              </a:rPr>
              <a:t>“</a:t>
            </a:r>
            <a:r>
              <a:rPr lang="en-US" altLang="zh-CN" b="0" i="1">
                <a:solidFill>
                  <a:srgbClr val="5E5E5E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The centerpiece of the claim of North Korean culpability is the </a:t>
            </a:r>
            <a:r>
              <a:rPr lang="en-US" altLang="zh-CN" b="1" i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similarity in code</a:t>
            </a:r>
            <a:r>
              <a:rPr lang="en-US" altLang="zh-CN" b="0" i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0" i="1">
                <a:solidFill>
                  <a:srgbClr val="5E5E5E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between the Contopee malware, which opens backdoor access to an infected computer, and code in an early variant of WannaCry. ”</a:t>
            </a:r>
            <a:r>
              <a:rPr lang="en-US" altLang="zh-CN" b="0">
                <a:solidFill>
                  <a:srgbClr val="5E5E5E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[1]</a:t>
            </a:r>
          </a:p>
          <a:p>
            <a:pPr marL="0" indent="0" algn="r">
              <a:buNone/>
            </a:pPr>
            <a:r>
              <a:rPr lang="en-US" altLang="zh-CN">
                <a:solidFill>
                  <a:srgbClr val="202122"/>
                </a:solidFill>
                <a:latin typeface="Arial" panose="020B0604020202020204" pitchFamily="34" charset="0"/>
              </a:rPr>
              <a:t>——</a:t>
            </a:r>
            <a:r>
              <a:rPr lang="en-US" altLang="zh-CN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NSA</a:t>
            </a:r>
            <a:endParaRPr lang="zh-CN" altLang="en-US">
              <a:latin typeface="Cambria Math" panose="020405030504060302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DEEFE95-9F0F-4BB7-8692-DB6FCA1C5810}"/>
              </a:ext>
            </a:extLst>
          </p:cNvPr>
          <p:cNvSpPr txBox="1"/>
          <p:nvPr/>
        </p:nvSpPr>
        <p:spPr>
          <a:xfrm>
            <a:off x="2430323" y="5584383"/>
            <a:ext cx="1779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/>
              <a:t>WannaCry</a:t>
            </a:r>
            <a:endParaRPr lang="zh-CN" altLang="en-US" sz="280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452ED72-D22F-0A05-FBEA-ECE045849EA6}"/>
              </a:ext>
            </a:extLst>
          </p:cNvPr>
          <p:cNvSpPr txBox="1"/>
          <p:nvPr/>
        </p:nvSpPr>
        <p:spPr>
          <a:xfrm>
            <a:off x="378443" y="6107603"/>
            <a:ext cx="11435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/>
              <a:t>[1] </a:t>
            </a:r>
            <a:r>
              <a:rPr lang="en-US" altLang="zh-CN" sz="1800">
                <a:hlinkClick r:id="rId3"/>
              </a:rPr>
              <a:t>The WannaCry Cyberattack: What the Evidence Says and Why the Trump Administration Blames North Korea – Gregory Elich</a:t>
            </a:r>
            <a:endParaRPr lang="en-US" altLang="zh-CN" sz="1800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906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 i="0">
                <a:solidFill>
                  <a:srgbClr val="1B1C1D"/>
                </a:solidFill>
                <a:effectLst/>
                <a:latin typeface="Google Sans Flex"/>
              </a:rPr>
              <a:t>代码作者混淆（</a:t>
            </a:r>
            <a:r>
              <a:rPr lang="en-US" altLang="zh-CN" i="0">
                <a:solidFill>
                  <a:srgbClr val="1B1C1D"/>
                </a:solidFill>
                <a:effectLst/>
                <a:latin typeface="+mj-ea"/>
              </a:rPr>
              <a:t>Code</a:t>
            </a:r>
            <a:r>
              <a:rPr lang="en-US" altLang="zh-CN" i="0">
                <a:solidFill>
                  <a:srgbClr val="1B1C1D"/>
                </a:solidFill>
                <a:effectLst/>
                <a:latin typeface="Google Sans Flex"/>
              </a:rPr>
              <a:t> </a:t>
            </a:r>
            <a:r>
              <a:rPr lang="en-US" altLang="zh-CN" i="0">
                <a:solidFill>
                  <a:srgbClr val="1B1C1D"/>
                </a:solidFill>
                <a:effectLst/>
              </a:rPr>
              <a:t>Author Obfuscation</a:t>
            </a:r>
            <a:r>
              <a:rPr lang="zh-CN" altLang="en-US" i="0">
                <a:solidFill>
                  <a:srgbClr val="1B1C1D"/>
                </a:solidFill>
                <a:effectLst/>
                <a:latin typeface="Google Sans Flex"/>
              </a:rPr>
              <a:t>）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FC173F-2A23-381D-4C8C-A2A2A34E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“然而，不幸的是，当压制性国家利用作者身份归属去追查开发政权批评软件（如反审查和匿名工具）的开发者时，作者身份归属本身可能成为一种恶意工具。</a:t>
            </a:r>
            <a:endParaRPr lang="en-US" altLang="zh-CN" sz="2400" b="0" i="1">
              <a:solidFill>
                <a:srgbClr val="111111"/>
              </a:solidFill>
              <a:effectLst/>
              <a:latin typeface="霞鹜文楷等宽 GB Medium" panose="02020609000000000000" pitchFamily="49" charset="-122"/>
              <a:ea typeface="霞鹜文楷等宽 GB Medium" panose="02020609000000000000" pitchFamily="49" charset="-122"/>
            </a:endParaRPr>
          </a:p>
          <a:p>
            <a:pPr marL="0" indent="0">
              <a:buNone/>
            </a:pPr>
            <a:r>
              <a:rPr lang="en-US" altLang="zh-CN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……</a:t>
            </a:r>
            <a:r>
              <a:rPr lang="zh-CN" altLang="en-US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最近中国发生的一起事件凸显了开发者面临的压力：</a:t>
            </a:r>
            <a:r>
              <a:rPr lang="en-US" altLang="zh-CN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2023</a:t>
            </a:r>
            <a:r>
              <a:rPr lang="zh-CN" altLang="en-US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年</a:t>
            </a:r>
            <a:r>
              <a:rPr lang="en-US" altLang="zh-CN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11</a:t>
            </a:r>
            <a:r>
              <a:rPr lang="zh-CN" altLang="en-US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月</a:t>
            </a:r>
            <a:r>
              <a:rPr lang="en-US" altLang="zh-CN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2</a:t>
            </a:r>
            <a:r>
              <a:rPr lang="zh-CN" altLang="en-US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日，超过</a:t>
            </a:r>
            <a:r>
              <a:rPr lang="en-US" altLang="zh-CN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20</a:t>
            </a:r>
            <a:r>
              <a:rPr lang="zh-CN" altLang="en-US" sz="2400" b="0" i="1">
                <a:solidFill>
                  <a:srgbClr val="111111"/>
                </a:solidFill>
                <a:effectLst/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名开发者，其中一些使用化名，同时将其反审查软件从公共代码库中删除，这很可能表明针对他们的协同行动</a:t>
            </a:r>
            <a:r>
              <a:rPr lang="zh-CN" altLang="en-US" sz="2400" i="1">
                <a:solidFill>
                  <a:srgbClr val="111111"/>
                </a:solidFill>
                <a:latin typeface="霞鹜文楷等宽 GB Medium" panose="02020609000000000000" pitchFamily="49" charset="-122"/>
                <a:ea typeface="霞鹜文楷等宽 GB Medium" panose="02020609000000000000" pitchFamily="49" charset="-122"/>
              </a:rPr>
              <a:t>。”</a:t>
            </a:r>
            <a:r>
              <a:rPr lang="en-US" altLang="zh-CN" sz="2400">
                <a:solidFill>
                  <a:srgbClr val="111111"/>
                </a:solidFill>
                <a:latin typeface="LXGW Bright Code ExtraLight" panose="02000009000000000000" pitchFamily="49" charset="-122"/>
                <a:ea typeface="LXGW Bright Code ExtraLight" panose="02000009000000000000" pitchFamily="49" charset="-122"/>
                <a:cs typeface="LXGW Bright Code ExtraLight" panose="02000009000000000000" pitchFamily="49" charset="-122"/>
              </a:rPr>
              <a:t>[2]</a:t>
            </a:r>
          </a:p>
          <a:p>
            <a:pPr marL="0" indent="0">
              <a:buNone/>
            </a:pPr>
            <a:endParaRPr lang="en-US" altLang="zh-CN" sz="2400" i="1">
              <a:solidFill>
                <a:srgbClr val="111111"/>
              </a:solidFill>
              <a:latin typeface="霞鹜文楷等宽 GB Medium" panose="02020609000000000000" pitchFamily="49" charset="-122"/>
              <a:ea typeface="霞鹜文楷等宽 GB Medium" panose="02020609000000000000" pitchFamily="49" charset="-122"/>
            </a:endParaRPr>
          </a:p>
          <a:p>
            <a:pPr marL="0" indent="0">
              <a:buNone/>
            </a:pPr>
            <a:endParaRPr lang="en-US" altLang="zh-CN" sz="2400" i="1">
              <a:solidFill>
                <a:srgbClr val="111111"/>
              </a:solidFill>
              <a:latin typeface="霞鹜文楷等宽 GB Medium" panose="02020609000000000000" pitchFamily="49" charset="-122"/>
              <a:ea typeface="霞鹜文楷等宽 GB Medium" panose="02020609000000000000" pitchFamily="49" charset="-122"/>
            </a:endParaRPr>
          </a:p>
          <a:p>
            <a:pPr marL="0" indent="0">
              <a:buNone/>
            </a:pPr>
            <a:endParaRPr lang="en-US" altLang="zh-CN" sz="2400" i="1">
              <a:solidFill>
                <a:srgbClr val="111111"/>
              </a:solidFill>
              <a:latin typeface="霞鹜文楷等宽 GB Medium" panose="02020609000000000000" pitchFamily="49" charset="-122"/>
              <a:ea typeface="霞鹜文楷等宽 GB Medium" panose="02020609000000000000" pitchFamily="49" charset="-122"/>
            </a:endParaRPr>
          </a:p>
          <a:p>
            <a:pPr marL="0" indent="0">
              <a:buNone/>
            </a:pPr>
            <a:r>
              <a:rPr lang="en-US" altLang="zh-CN" sz="1600" b="0" i="0">
                <a:solidFill>
                  <a:srgbClr val="2E414F"/>
                </a:solidFill>
                <a:effectLst/>
                <a:latin typeface="Roboto" panose="02000000000000000000" pitchFamily="2" charset="0"/>
              </a:rPr>
              <a:t>[2] Horlboge, Micha, Erwin Quiring, Roland Meyer and Konrad Rieck. “I still know it's you! On Challenges in Anonymizing Source Code.” </a:t>
            </a:r>
            <a:r>
              <a:rPr lang="en-US" altLang="zh-CN" sz="1600" b="0" i="1">
                <a:solidFill>
                  <a:srgbClr val="2E414F"/>
                </a:solidFill>
                <a:effectLst/>
                <a:latin typeface="Roboto" panose="02000000000000000000" pitchFamily="2" charset="0"/>
              </a:rPr>
              <a:t>Proc. Priv. Enhancing Technol.</a:t>
            </a:r>
            <a:r>
              <a:rPr lang="en-US" altLang="zh-CN" sz="1600" b="0" i="0">
                <a:solidFill>
                  <a:srgbClr val="2E414F"/>
                </a:solidFill>
                <a:effectLst/>
                <a:latin typeface="Roboto" panose="02000000000000000000" pitchFamily="2" charset="0"/>
              </a:rPr>
              <a:t> 2024 (2022): 744-760.</a:t>
            </a:r>
            <a:endParaRPr lang="zh-CN" altLang="en-US" sz="2400">
              <a:latin typeface="霞鹜文楷等宽 GB Medium" panose="02020609000000000000" pitchFamily="49" charset="-122"/>
              <a:ea typeface="霞鹜文楷等宽 GB Medium" panose="02020609000000000000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2568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 i="0">
                <a:solidFill>
                  <a:srgbClr val="1B1C1D"/>
                </a:solidFill>
                <a:effectLst/>
                <a:latin typeface="Google Sans Flex"/>
              </a:rPr>
              <a:t>代码作者混淆（</a:t>
            </a:r>
            <a:r>
              <a:rPr lang="en-US" altLang="zh-CN" i="0">
                <a:solidFill>
                  <a:srgbClr val="1B1C1D"/>
                </a:solidFill>
                <a:effectLst/>
                <a:latin typeface="+mj-ea"/>
              </a:rPr>
              <a:t>Code</a:t>
            </a:r>
            <a:r>
              <a:rPr lang="en-US" altLang="zh-CN" i="0">
                <a:solidFill>
                  <a:srgbClr val="1B1C1D"/>
                </a:solidFill>
                <a:effectLst/>
                <a:latin typeface="Google Sans Flex"/>
              </a:rPr>
              <a:t> </a:t>
            </a:r>
            <a:r>
              <a:rPr lang="en-US" altLang="zh-CN" i="0">
                <a:solidFill>
                  <a:srgbClr val="1B1C1D"/>
                </a:solidFill>
                <a:effectLst/>
              </a:rPr>
              <a:t>Author Obfuscation</a:t>
            </a:r>
            <a:r>
              <a:rPr lang="zh-CN" altLang="en-US" i="0">
                <a:solidFill>
                  <a:srgbClr val="1B1C1D"/>
                </a:solidFill>
                <a:effectLst/>
                <a:latin typeface="Google Sans Flex"/>
              </a:rPr>
              <a:t>）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FC173F-2A23-381D-4C8C-A2A2A34E7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98" y="1537265"/>
            <a:ext cx="6640140" cy="4351338"/>
          </a:xfrm>
        </p:spPr>
        <p:txBody>
          <a:bodyPr>
            <a:normAutofit/>
          </a:bodyPr>
          <a:lstStyle/>
          <a:p>
            <a:r>
              <a:rPr lang="zh-CN" altLang="en-US" sz="2400">
                <a:latin typeface="+mn-ea"/>
                <a:cs typeface="Times New Roman" panose="02020603050405020304" pitchFamily="18" charset="0"/>
              </a:rPr>
              <a:t>代码作者混淆即不改变语义的情况下，隐藏作者身份。</a:t>
            </a:r>
            <a:endParaRPr lang="en-US" altLang="zh-CN" sz="2400">
              <a:latin typeface="+mn-ea"/>
              <a:cs typeface="Times New Roman" panose="02020603050405020304" pitchFamily="18" charset="0"/>
            </a:endParaRPr>
          </a:p>
          <a:p>
            <a:r>
              <a:rPr lang="zh-CN" altLang="en-US" sz="2400">
                <a:latin typeface="+mn-ea"/>
                <a:cs typeface="Times New Roman" panose="02020603050405020304" pitchFamily="18" charset="0"/>
              </a:rPr>
              <a:t>严格的匿名化可以被归约为证明程序等价性</a:t>
            </a:r>
            <a:r>
              <a:rPr lang="en-US" altLang="zh-CN" sz="2400">
                <a:latin typeface="+mn-ea"/>
                <a:cs typeface="Times New Roman" panose="02020603050405020304" pitchFamily="18" charset="0"/>
              </a:rPr>
              <a:t>[Horlboge et al. PETS2023]</a:t>
            </a:r>
            <a:r>
              <a:rPr lang="zh-CN" altLang="en-US" sz="2400">
                <a:latin typeface="+mn-ea"/>
                <a:cs typeface="Times New Roman" panose="02020603050405020304" pitchFamily="18" charset="0"/>
              </a:rPr>
              <a:t>，而后者是不可解问题。</a:t>
            </a:r>
            <a:endParaRPr lang="en-US" altLang="zh-CN" sz="2400">
              <a:latin typeface="+mn-ea"/>
              <a:cs typeface="Times New Roman" panose="02020603050405020304" pitchFamily="18" charset="0"/>
            </a:endParaRPr>
          </a:p>
          <a:p>
            <a:r>
              <a:rPr lang="en-US" altLang="zh-CN" sz="2400">
                <a:latin typeface="+mn-ea"/>
                <a:cs typeface="Times New Roman" panose="02020603050405020304" pitchFamily="18" charset="0"/>
              </a:rPr>
              <a:t>Untargeted attack &amp; Targeted attack</a:t>
            </a:r>
          </a:p>
          <a:p>
            <a:r>
              <a:rPr lang="zh-CN" altLang="en-US" sz="2400">
                <a:latin typeface="+mn-ea"/>
                <a:cs typeface="Times New Roman" panose="02020603050405020304" pitchFamily="18" charset="0"/>
              </a:rPr>
              <a:t>一般采用“</a:t>
            </a:r>
            <a:r>
              <a:rPr lang="en-US" altLang="zh-CN" sz="2400">
                <a:latin typeface="+mn-ea"/>
                <a:cs typeface="Times New Roman" panose="02020603050405020304" pitchFamily="18" charset="0"/>
              </a:rPr>
              <a:t>k-</a:t>
            </a:r>
            <a:r>
              <a:rPr lang="zh-CN" altLang="en-US" sz="2400">
                <a:latin typeface="+mn-ea"/>
                <a:cs typeface="Times New Roman" panose="02020603050405020304" pitchFamily="18" charset="0"/>
              </a:rPr>
              <a:t>不确定度”衡量匿名化强度。</a:t>
            </a:r>
            <a:endParaRPr lang="en-US" altLang="zh-CN" sz="2400">
              <a:latin typeface="+mn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40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4170E29-525D-A44D-1469-3286A8329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084" y="1630986"/>
            <a:ext cx="4986618" cy="416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4604D28-A2AE-F535-A506-F7167D368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42" y="3935818"/>
            <a:ext cx="6384337" cy="276983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 i="0">
                <a:solidFill>
                  <a:srgbClr val="1B1C1D"/>
                </a:solidFill>
                <a:effectLst/>
                <a:latin typeface="Google Sans Flex"/>
              </a:rPr>
              <a:t>代码作者混淆（</a:t>
            </a:r>
            <a:r>
              <a:rPr lang="en-US" altLang="zh-CN" i="0">
                <a:solidFill>
                  <a:srgbClr val="1B1C1D"/>
                </a:solidFill>
                <a:effectLst/>
                <a:latin typeface="+mj-ea"/>
              </a:rPr>
              <a:t>Code</a:t>
            </a:r>
            <a:r>
              <a:rPr lang="en-US" altLang="zh-CN" i="0">
                <a:solidFill>
                  <a:srgbClr val="1B1C1D"/>
                </a:solidFill>
                <a:effectLst/>
                <a:latin typeface="Google Sans Flex"/>
              </a:rPr>
              <a:t> </a:t>
            </a:r>
            <a:r>
              <a:rPr lang="en-US" altLang="zh-CN" i="0">
                <a:solidFill>
                  <a:srgbClr val="1B1C1D"/>
                </a:solidFill>
                <a:effectLst/>
              </a:rPr>
              <a:t>Author Obfuscation</a:t>
            </a:r>
            <a:r>
              <a:rPr lang="zh-CN" altLang="en-US" i="0">
                <a:solidFill>
                  <a:srgbClr val="1B1C1D"/>
                </a:solidFill>
                <a:effectLst/>
                <a:latin typeface="Google Sans Flex"/>
              </a:rPr>
              <a:t>）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FC173F-2A23-381D-4C8C-A2A2A34E7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98" y="1331703"/>
            <a:ext cx="10945683" cy="4351338"/>
          </a:xfrm>
        </p:spPr>
        <p:txBody>
          <a:bodyPr>
            <a:normAutofit/>
          </a:bodyPr>
          <a:lstStyle/>
          <a:p>
            <a:r>
              <a:rPr lang="zh-CN" altLang="en-US">
                <a:latin typeface="+mn-ea"/>
                <a:cs typeface="Times New Roman" panose="02020603050405020304" pitchFamily="18" charset="0"/>
              </a:rPr>
              <a:t>现有的研究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[Quiring et al. USENIX28, Abuhamad et al. TDSC2025]</a:t>
            </a:r>
            <a:r>
              <a:rPr lang="zh-CN" altLang="en-US">
                <a:latin typeface="+mn-ea"/>
                <a:cs typeface="Times New Roman" panose="02020603050405020304" pitchFamily="18" charset="0"/>
              </a:rPr>
              <a:t>大多采用局部替换或代码混淆的方法。</a:t>
            </a:r>
            <a:endParaRPr lang="en-US" altLang="zh-CN">
              <a:latin typeface="+mn-ea"/>
              <a:cs typeface="Times New Roman" panose="02020603050405020304" pitchFamily="18" charset="0"/>
            </a:endParaRPr>
          </a:p>
          <a:p>
            <a:r>
              <a:rPr lang="zh-CN" altLang="en-US">
                <a:latin typeface="+mn-ea"/>
                <a:cs typeface="Times New Roman" panose="02020603050405020304" pitchFamily="18" charset="0"/>
              </a:rPr>
              <a:t>然而，攻击者可以使用对抗方法，从而使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CAA</a:t>
            </a:r>
            <a:r>
              <a:rPr lang="zh-CN" altLang="en-US">
                <a:latin typeface="+mn-ea"/>
                <a:cs typeface="Times New Roman" panose="02020603050405020304" pitchFamily="18" charset="0"/>
              </a:rPr>
              <a:t>成功率提高到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88%</a:t>
            </a:r>
            <a:r>
              <a:rPr lang="en-US" altLang="zh-CN" sz="2800">
                <a:latin typeface="+mn-ea"/>
                <a:cs typeface="Times New Roman" panose="02020603050405020304" pitchFamily="18" charset="0"/>
              </a:rPr>
              <a:t> [Horlboge et al. PETS2023] </a:t>
            </a:r>
            <a:r>
              <a:rPr lang="zh-CN" altLang="en-US">
                <a:latin typeface="+mn-ea"/>
                <a:cs typeface="Times New Roman" panose="02020603050405020304" pitchFamily="18" charset="0"/>
              </a:rPr>
              <a:t>。</a:t>
            </a:r>
            <a:endParaRPr lang="en-US" altLang="zh-CN">
              <a:latin typeface="+mn-ea"/>
              <a:cs typeface="Times New Roman" panose="02020603050405020304" pitchFamily="18" charset="0"/>
            </a:endParaRPr>
          </a:p>
          <a:p>
            <a:r>
              <a:rPr lang="zh-CN" altLang="en-US">
                <a:latin typeface="+mn-ea"/>
                <a:cs typeface="Times New Roman" panose="02020603050405020304" pitchFamily="18" charset="0"/>
              </a:rPr>
              <a:t>与此同时，语言模型在（文本的）作者混淆上展现出潜力</a:t>
            </a:r>
            <a:r>
              <a:rPr lang="en-US" altLang="zh-CN">
                <a:latin typeface="+mn-ea"/>
                <a:cs typeface="Times New Roman" panose="02020603050405020304" pitchFamily="18" charset="0"/>
              </a:rPr>
              <a:t>[Xing et al. AAAI2024, </a:t>
            </a:r>
            <a:r>
              <a:rPr lang="en-US" altLang="zh-CN" sz="2800"/>
              <a:t>Shokri et al. 2025</a:t>
            </a:r>
            <a:r>
              <a:rPr lang="en-US" altLang="zh-CN" sz="2800">
                <a:latin typeface="+mn-ea"/>
                <a:cs typeface="Times New Roman" panose="02020603050405020304" pitchFamily="18" charset="0"/>
              </a:rPr>
              <a:t>]</a:t>
            </a:r>
            <a:r>
              <a:rPr lang="zh-CN" altLang="en-US">
                <a:latin typeface="+mn-ea"/>
                <a:cs typeface="Times New Roman" panose="02020603050405020304" pitchFamily="18" charset="0"/>
              </a:rPr>
              <a:t>。</a:t>
            </a:r>
            <a:endParaRPr lang="en-US" altLang="zh-CN">
              <a:latin typeface="+mn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40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6" name="图片 5" descr="图形用户界面, 文本, 应用程序, 聊天或短信&#10;&#10;描述已自动生成">
            <a:extLst>
              <a:ext uri="{FF2B5EF4-FFF2-40B4-BE49-F238E27FC236}">
                <a16:creationId xmlns:a16="http://schemas.microsoft.com/office/drawing/2014/main" id="{80305ED5-7640-9452-D294-77F89FF61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458" y="4074916"/>
            <a:ext cx="5171329" cy="220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63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09716E-F682-9F10-1A86-ECD2301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98" y="211702"/>
            <a:ext cx="11163044" cy="1325563"/>
          </a:xfrm>
        </p:spPr>
        <p:txBody>
          <a:bodyPr/>
          <a:lstStyle/>
          <a:p>
            <a:pPr algn="l"/>
            <a:r>
              <a:rPr lang="zh-CN" altLang="en-US"/>
              <a:t>基于大语言模型混合策略的</a:t>
            </a:r>
            <a:br>
              <a:rPr lang="en-US" altLang="zh-CN"/>
            </a:br>
            <a:r>
              <a:rPr lang="zh-CN" altLang="en-US"/>
              <a:t>代码作者混淆方法</a:t>
            </a:r>
            <a:endParaRPr lang="zh-CN" altLang="en-US" i="0">
              <a:solidFill>
                <a:srgbClr val="1B1C1D"/>
              </a:solidFill>
              <a:effectLst/>
              <a:latin typeface="Google Sans Flex"/>
            </a:endParaRP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E7B7BB47-A608-D068-B1EB-CFC67F7F6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62BD43C-863A-5C14-55ED-476225BAA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1291"/>
            <a:ext cx="12192000" cy="3435418"/>
          </a:xfrm>
          <a:prstGeom prst="rect">
            <a:avLst/>
          </a:pr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BCF96F83-F935-76A6-8011-4E45D5B771B3}"/>
              </a:ext>
            </a:extLst>
          </p:cNvPr>
          <p:cNvSpPr/>
          <p:nvPr/>
        </p:nvSpPr>
        <p:spPr>
          <a:xfrm>
            <a:off x="1877895" y="3429000"/>
            <a:ext cx="1982223" cy="13086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A97E811-E604-9BC2-24DB-B85AE458825D}"/>
              </a:ext>
            </a:extLst>
          </p:cNvPr>
          <p:cNvSpPr txBox="1"/>
          <p:nvPr/>
        </p:nvSpPr>
        <p:spPr>
          <a:xfrm>
            <a:off x="2869006" y="4510775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highlight>
                  <a:srgbClr val="FFFF00"/>
                </a:highlight>
              </a:rPr>
              <a:t>Unsafe</a:t>
            </a:r>
            <a:endParaRPr lang="zh-CN" altLang="en-US">
              <a:highlight>
                <a:srgbClr val="FFFF00"/>
              </a:highlight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D4AEC297-99F9-014A-5188-E6E32DFB7B17}"/>
              </a:ext>
            </a:extLst>
          </p:cNvPr>
          <p:cNvCxnSpPr/>
          <p:nvPr/>
        </p:nvCxnSpPr>
        <p:spPr>
          <a:xfrm flipV="1">
            <a:off x="4510631" y="4572000"/>
            <a:ext cx="263887" cy="8468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FA291D00-3BA1-261A-1B81-AF0DA8778A36}"/>
              </a:ext>
            </a:extLst>
          </p:cNvPr>
          <p:cNvSpPr txBox="1"/>
          <p:nvPr/>
        </p:nvSpPr>
        <p:spPr>
          <a:xfrm>
            <a:off x="4524784" y="521711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人为保证正确性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16267E0-2F3B-1A1B-7BB1-684A6E1CD3CA}"/>
              </a:ext>
            </a:extLst>
          </p:cNvPr>
          <p:cNvSpPr txBox="1"/>
          <p:nvPr/>
        </p:nvSpPr>
        <p:spPr>
          <a:xfrm>
            <a:off x="10794191" y="3218779"/>
            <a:ext cx="1119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chemeClr val="tx2">
                    <a:lumMod val="50000"/>
                    <a:lumOff val="50000"/>
                  </a:schemeClr>
                </a:solidFill>
              </a:rPr>
              <a:t>Safe</a:t>
            </a:r>
            <a:endParaRPr lang="zh-CN" altLang="en-US" sz="400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2AAD9AC-DCFC-914A-5DA1-106ECEF2BDF9}"/>
              </a:ext>
            </a:extLst>
          </p:cNvPr>
          <p:cNvSpPr txBox="1"/>
          <p:nvPr/>
        </p:nvSpPr>
        <p:spPr>
          <a:xfrm>
            <a:off x="6677331" y="3218779"/>
            <a:ext cx="1119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chemeClr val="tx2">
                    <a:lumMod val="50000"/>
                    <a:lumOff val="50000"/>
                  </a:schemeClr>
                </a:solidFill>
              </a:rPr>
              <a:t>Safe</a:t>
            </a:r>
            <a:endParaRPr lang="zh-CN" altLang="en-US" sz="400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57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0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1071</Words>
  <Application>Microsoft Office PowerPoint</Application>
  <PresentationFormat>宽屏</PresentationFormat>
  <Paragraphs>80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Google Sans Flex</vt:lpstr>
      <vt:lpstr>LXGW Bright Code ExtraLight</vt:lpstr>
      <vt:lpstr>等线</vt:lpstr>
      <vt:lpstr>等线 Light</vt:lpstr>
      <vt:lpstr>霞鹜文楷等宽 GB Medium</vt:lpstr>
      <vt:lpstr>Arial</vt:lpstr>
      <vt:lpstr>Cambria Math</vt:lpstr>
      <vt:lpstr>Consolas</vt:lpstr>
      <vt:lpstr>Roboto</vt:lpstr>
      <vt:lpstr>Office 主题​​</vt:lpstr>
      <vt:lpstr>基于大语言模型混合策略的 代码作者混淆方法</vt:lpstr>
      <vt:lpstr>“码风”</vt:lpstr>
      <vt:lpstr>代码作者归属（Code authorship attribution,CAA）</vt:lpstr>
      <vt:lpstr>代码作者归属（Code authorship attribution,CAA）</vt:lpstr>
      <vt:lpstr>代码作者归属（Code authorship attribution,CAA）</vt:lpstr>
      <vt:lpstr>代码作者混淆（Code Author Obfuscation）</vt:lpstr>
      <vt:lpstr>代码作者混淆（Code Author Obfuscation）</vt:lpstr>
      <vt:lpstr>代码作者混淆（Code Author Obfuscation）</vt:lpstr>
      <vt:lpstr>基于大语言模型混合策略的 代码作者混淆方法</vt:lpstr>
      <vt:lpstr>语义层面</vt:lpstr>
      <vt:lpstr>语法层面</vt:lpstr>
      <vt:lpstr>优势与局限性</vt:lpstr>
      <vt:lpstr>感谢聆听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lagran zhai</dc:creator>
  <cp:lastModifiedBy>lagran zhai</cp:lastModifiedBy>
  <cp:revision>15</cp:revision>
  <dcterms:created xsi:type="dcterms:W3CDTF">2025-11-16T13:30:15Z</dcterms:created>
  <dcterms:modified xsi:type="dcterms:W3CDTF">2025-11-21T11:30:06Z</dcterms:modified>
</cp:coreProperties>
</file>