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4" r:id="rId9"/>
    <p:sldId id="281" r:id="rId10"/>
    <p:sldId id="282" r:id="rId11"/>
    <p:sldId id="280" r:id="rId12"/>
    <p:sldId id="266" r:id="rId13"/>
    <p:sldId id="268" r:id="rId14"/>
    <p:sldId id="269" r:id="rId15"/>
    <p:sldId id="270" r:id="rId16"/>
    <p:sldId id="265" r:id="rId17"/>
    <p:sldId id="267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10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676767-8E14-B327-313A-B5A1D75F4E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7E520CF-B332-AEC5-9736-55F6DCFEF1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D6054B8-ED93-0A62-691B-9C628A985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BD70-43DF-4450-94E7-47DC5A0CE52D}" type="datetimeFigureOut">
              <a:rPr lang="zh-CN" altLang="en-US" smtClean="0"/>
              <a:t>2025/11/20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39D159-6B95-5DD1-9F70-5AC473492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1DC1063-68FF-6970-1CB8-D74659E1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3B3E6-9328-4DC0-9F04-4C7BA8CE76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9336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F3F546-6CC7-BF5F-EC8B-08A76B161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B6EBF69-10BA-844B-C4C7-B68D34CABD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202E95-7411-1846-3E21-014C3C025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BD70-43DF-4450-94E7-47DC5A0CE52D}" type="datetimeFigureOut">
              <a:rPr lang="zh-CN" altLang="en-US" smtClean="0"/>
              <a:t>2025/11/20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4733D9D-C407-CC4D-DEA5-B45E3BF0D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B15BED6-0D64-22BE-32A3-3B6C3CE6A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3B3E6-9328-4DC0-9F04-4C7BA8CE76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2522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E937F31-3422-34BD-AEAB-94027C0F20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0AC7D1D-E76F-09F4-53D8-14AE46A50C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CD3A08F-5F51-0678-89C5-F53AE369F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BD70-43DF-4450-94E7-47DC5A0CE52D}" type="datetimeFigureOut">
              <a:rPr lang="zh-CN" altLang="en-US" smtClean="0"/>
              <a:t>2025/11/20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C80B311-00B4-FE45-2DF4-43BB18A3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11217C-6EF8-8963-FAED-E3FBA427A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3B3E6-9328-4DC0-9F04-4C7BA8CE76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6900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A31176-B591-EC1D-AB1F-452A127A1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63EE7EA-634A-B388-AEBC-CC750D554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73C214B-C0B3-9E51-6C49-DB100AE96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BD70-43DF-4450-94E7-47DC5A0CE52D}" type="datetimeFigureOut">
              <a:rPr lang="zh-CN" altLang="en-US" smtClean="0"/>
              <a:t>2025/11/20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F639D00-5EF3-1CC4-D1BC-47FED14A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E43CF28-7E2D-A03D-4DF2-C177640CC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3B3E6-9328-4DC0-9F04-4C7BA8CE76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0035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717ED6-235C-B5DE-AE83-B36C805F2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759E5E5-7B59-9492-2CD7-0A2DD8F273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409D86-FAEC-2FCC-A011-8C0F6959F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BD70-43DF-4450-94E7-47DC5A0CE52D}" type="datetimeFigureOut">
              <a:rPr lang="zh-CN" altLang="en-US" smtClean="0"/>
              <a:t>2025/11/20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3ACFAB-B1A9-C503-F428-CE2DDABB7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70BDFFD-7EB7-4BA4-9D35-62E16B11B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3B3E6-9328-4DC0-9F04-4C7BA8CE76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7062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2F2D69-57DF-2021-65F4-A9348B1B2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1710B7F-EA89-968B-DBB0-146380B03E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CD22609-592B-B53D-418F-695E14C1D7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10E3F50-0468-F315-B1E9-1AE65C655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BD70-43DF-4450-94E7-47DC5A0CE52D}" type="datetimeFigureOut">
              <a:rPr lang="zh-CN" altLang="en-US" smtClean="0"/>
              <a:t>2025/11/20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594437D-7CE8-E00D-75A9-3D8F56849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33D2539-D1B8-623C-C1B3-7CC146945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3B3E6-9328-4DC0-9F04-4C7BA8CE76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2899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B71888-8E1D-5615-E129-A2324E852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0BC70D3-9F48-046F-06CC-4129DCE52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0C3CD69-E538-49EC-3831-59D5CFD78D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1C1F58F-1FE1-4708-86A9-B05A065589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013920A-99AB-0B49-699C-4B0BAB0395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885434A-1529-4E95-8A11-9D40A728D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BD70-43DF-4450-94E7-47DC5A0CE52D}" type="datetimeFigureOut">
              <a:rPr lang="zh-CN" altLang="en-US" smtClean="0"/>
              <a:t>2025/11/20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61A02CC-9713-2043-0807-D3F0BE099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A865078-2E52-9C71-0803-B7C683D7C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3B3E6-9328-4DC0-9F04-4C7BA8CE76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980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880FEB-F630-C360-F845-33342BF0A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250EF45-E738-204C-C808-0B33745AE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BD70-43DF-4450-94E7-47DC5A0CE52D}" type="datetimeFigureOut">
              <a:rPr lang="zh-CN" altLang="en-US" smtClean="0"/>
              <a:t>2025/11/20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1E95475-9B99-E031-AF48-502AEC0F9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F416D46-79AF-9696-05D6-BC88372FB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3B3E6-9328-4DC0-9F04-4C7BA8CE76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4899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E53F2D2-01B0-B951-1128-B4C678238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BD70-43DF-4450-94E7-47DC5A0CE52D}" type="datetimeFigureOut">
              <a:rPr lang="zh-CN" altLang="en-US" smtClean="0"/>
              <a:t>2025/11/20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B70B9BE-7229-70C0-9344-22C945ED9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BE3E304-BB14-7DED-3D19-B4C26232F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3B3E6-9328-4DC0-9F04-4C7BA8CE76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7698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B8A677-44F6-7F4F-B623-9FAE987A2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10AC5EC-B754-7BF3-F13E-A45CCD895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1DCDD22-C4B1-B477-8F26-E7045C3A70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20DBCDC-0D57-B8C3-B308-D5A5F82F4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BD70-43DF-4450-94E7-47DC5A0CE52D}" type="datetimeFigureOut">
              <a:rPr lang="zh-CN" altLang="en-US" smtClean="0"/>
              <a:t>2025/11/20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4B1ACD5-CBE0-7564-8A89-F831A6FEF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3418624-0DD1-D951-ED48-4BADE728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3B3E6-9328-4DC0-9F04-4C7BA8CE76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6245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229D42-9831-C9F9-E861-88327FC7C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3C6400E-EC46-175B-8E37-B996D76C6D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6AE8F0E-430E-FE2C-1D47-52D1E25A84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DB4B514-FDFB-DEE6-8724-0844AA9F3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7BD70-43DF-4450-94E7-47DC5A0CE52D}" type="datetimeFigureOut">
              <a:rPr lang="zh-CN" altLang="en-US" smtClean="0"/>
              <a:t>2025/11/20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CFD905D-4CEC-B627-0DB3-0BF8BF22B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58D2F8F-E2F4-7E6E-DD55-409807505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3B3E6-9328-4DC0-9F04-4C7BA8CE76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42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3C7A7E2-0424-F50F-5F1A-6A11A0E87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EFB92FE-B66B-447B-BC54-D0752D607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8680399-88B8-F579-8438-768143F078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57BD70-43DF-4450-94E7-47DC5A0CE52D}" type="datetimeFigureOut">
              <a:rPr lang="zh-CN" altLang="en-US" smtClean="0"/>
              <a:t>2025/11/20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13892F8-7887-8730-BF7B-4BC6325AA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F25D887-A875-BEDB-60ED-AB4DD1504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63B3E6-9328-4DC0-9F04-4C7BA8CE76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5004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2ACA31-C449-8A22-B4BE-47D6ACEDDB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CN" sz="5400" dirty="0">
                <a:solidFill>
                  <a:srgbClr val="000000"/>
                </a:solidFill>
                <a:effectLst/>
              </a:rPr>
              <a:t>Brainfuck</a:t>
            </a:r>
            <a:r>
              <a:rPr lang="en-US" altLang="zh-CN" sz="5400" dirty="0">
                <a:solidFill>
                  <a:srgbClr val="000000"/>
                </a:solidFill>
                <a:effectLst/>
                <a:latin typeface="LMRoman17-Regular-Identity-H"/>
              </a:rPr>
              <a:t> </a:t>
            </a:r>
            <a:r>
              <a:rPr lang="zh-CN" altLang="en-US" sz="5400" dirty="0">
                <a:solidFill>
                  <a:srgbClr val="000000"/>
                </a:solidFill>
                <a:effectLst/>
                <a:latin typeface="FandolSong-Regular-Identity-H"/>
              </a:rPr>
              <a:t>语言的实用化转变</a:t>
            </a:r>
            <a:endParaRPr lang="zh-CN" altLang="en-US" sz="19900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9B1B428-F5F9-E003-AC80-959DFBD438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胡世远</a:t>
            </a:r>
          </a:p>
        </p:txBody>
      </p:sp>
    </p:spTree>
    <p:extLst>
      <p:ext uri="{BB962C8B-B14F-4D97-AF65-F5344CB8AC3E}">
        <p14:creationId xmlns:p14="http://schemas.microsoft.com/office/powerpoint/2010/main" val="2404532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5D957A-CCB1-5E21-77EA-29EA5EA6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Brainfuck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F9E9DAB-B2E4-8F63-B3FC-080488F56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latin typeface="Consolas" panose="020B0609020204030204" pitchFamily="49" charset="0"/>
              </a:rPr>
              <a:t>以刚刚展示的程序为例：</a:t>
            </a:r>
            <a:endParaRPr lang="en-US" altLang="zh-CN" dirty="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latin typeface="Consolas" panose="020B0609020204030204" pitchFamily="49" charset="0"/>
                <a:ea typeface="Menlo"/>
              </a:rPr>
              <a:t>---&gt;-&gt;-&gt;&gt;+&gt;+&gt;&gt;+[++++[&gt;+++[&gt;++++&gt;--&gt;+++&lt;&lt;&lt;-]&lt;-]&lt;+++]&gt;&gt;&gt;.&gt;--&gt;-.&gt;..+&gt;++++&gt;+++.+&gt;--&gt;[&gt;-.&lt;&lt;]</a:t>
            </a:r>
            <a:r>
              <a: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 </a:t>
            </a:r>
            <a:endParaRPr kumimoji="0" lang="zh-CN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altLang="zh-CN" dirty="0">
                <a:latin typeface="Consolas" panose="020B0609020204030204" pitchFamily="49" charset="0"/>
              </a:rPr>
              <a:t>Output</a:t>
            </a:r>
            <a:r>
              <a:rPr lang="zh-CN" altLang="en-US" dirty="0">
                <a:latin typeface="Consolas" panose="020B0609020204030204" pitchFamily="49" charset="0"/>
              </a:rPr>
              <a:t>：</a:t>
            </a:r>
            <a:r>
              <a:rPr lang="en-US" altLang="zh-CN" b="0" i="0" dirty="0">
                <a:effectLst/>
                <a:latin typeface="Consolas" panose="020B0609020204030204" pitchFamily="49" charset="0"/>
              </a:rPr>
              <a:t>Hello, World!</a:t>
            </a:r>
            <a:endParaRPr lang="en-US" altLang="zh-CN" dirty="0">
              <a:latin typeface="Consolas" panose="020B0609020204030204" pitchFamily="49" charset="0"/>
            </a:endParaRPr>
          </a:p>
          <a:p>
            <a:r>
              <a:rPr lang="zh-CN" altLang="en-US" dirty="0">
                <a:latin typeface="Consolas" panose="020B0609020204030204" pitchFamily="49" charset="0"/>
              </a:rPr>
              <a:t>太难写，不实用！</a:t>
            </a:r>
            <a:endParaRPr lang="en-US" altLang="zh-CN" dirty="0"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US" altLang="zh-CN" dirty="0">
              <a:latin typeface="Consolas" panose="020B0609020204030204" pitchFamily="49" charset="0"/>
            </a:endParaRPr>
          </a:p>
          <a:p>
            <a:r>
              <a:rPr lang="zh-CN" altLang="en-US" dirty="0">
                <a:latin typeface="Consolas" panose="020B0609020204030204" pitchFamily="49" charset="0"/>
              </a:rPr>
              <a:t>有除了代码编写以外的用处！</a:t>
            </a:r>
            <a:endParaRPr lang="en-US" altLang="zh-CN" dirty="0">
              <a:latin typeface="Consolas" panose="020B0609020204030204" pitchFamily="49" charset="0"/>
            </a:endParaRPr>
          </a:p>
          <a:p>
            <a:pPr marL="0" indent="0" algn="l">
              <a:buNone/>
            </a:pPr>
            <a:endParaRPr lang="en-US" altLang="zh-CN" dirty="0">
              <a:latin typeface="Consolas" panose="020B0609020204030204" pitchFamily="49" charset="0"/>
            </a:endParaRPr>
          </a:p>
          <a:p>
            <a:endParaRPr lang="en-US" altLang="zh-CN" dirty="0">
              <a:latin typeface="Consolas" panose="020B0609020204030204" pitchFamily="49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C7D4F03-6477-7497-863C-3CCF94D908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60" r="4570"/>
          <a:stretch/>
        </p:blipFill>
        <p:spPr>
          <a:xfrm>
            <a:off x="2283610" y="707461"/>
            <a:ext cx="530347" cy="61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257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5D957A-CCB1-5E21-77EA-29EA5EA6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Brainfuck </a:t>
            </a:r>
            <a:r>
              <a:rPr lang="zh-CN" altLang="en-US" dirty="0"/>
              <a:t>的实用性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F9E9DAB-B2E4-8F63-B3FC-080488F56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latin typeface="Consolas" panose="020B0609020204030204" pitchFamily="49" charset="0"/>
              </a:rPr>
              <a:t>只有八种操作，易于实现，难以阅读，可用于代码混淆</a:t>
            </a:r>
            <a:endParaRPr lang="en-US" altLang="zh-CN" dirty="0">
              <a:latin typeface="Consolas" panose="020B0609020204030204" pitchFamily="49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C9785FE-3BE3-3869-C726-F6E8CE9176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60" r="4570"/>
          <a:stretch/>
        </p:blipFill>
        <p:spPr>
          <a:xfrm>
            <a:off x="2283610" y="707461"/>
            <a:ext cx="530347" cy="61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03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5D957A-CCB1-5E21-77EA-29EA5EA6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Brainfuck </a:t>
            </a:r>
            <a:r>
              <a:rPr lang="zh-CN" altLang="en-US" dirty="0"/>
              <a:t>的实用性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F9E9DAB-B2E4-8F63-B3FC-080488F56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latin typeface="Consolas" panose="020B0609020204030204" pitchFamily="49" charset="0"/>
              </a:rPr>
              <a:t>只有八种操作，易于实现，难以阅读</a:t>
            </a:r>
            <a:endParaRPr lang="en-US" altLang="zh-CN" dirty="0">
              <a:latin typeface="Consolas" panose="020B0609020204030204" pitchFamily="49" charset="0"/>
            </a:endParaRPr>
          </a:p>
          <a:p>
            <a:r>
              <a:rPr lang="zh-CN" altLang="en-US" dirty="0"/>
              <a:t>形象理解“内存”与“指针”</a:t>
            </a:r>
            <a:endParaRPr lang="en-US" altLang="zh-CN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A249108-A530-344B-DE3B-2AA662AE4D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60" r="4570"/>
          <a:stretch/>
        </p:blipFill>
        <p:spPr>
          <a:xfrm>
            <a:off x="2283610" y="707461"/>
            <a:ext cx="530347" cy="61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822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5D957A-CCB1-5E21-77EA-29EA5EA6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Brainfuck </a:t>
            </a:r>
            <a:r>
              <a:rPr lang="zh-CN" altLang="en-US" dirty="0"/>
              <a:t>的实用性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F9E9DAB-B2E4-8F63-B3FC-080488F56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latin typeface="Consolas" panose="020B0609020204030204" pitchFamily="49" charset="0"/>
              </a:rPr>
              <a:t>只有八种操作，易于实现，难以阅读</a:t>
            </a:r>
            <a:endParaRPr lang="en-US" altLang="zh-CN" dirty="0">
              <a:latin typeface="Consolas" panose="020B0609020204030204" pitchFamily="49" charset="0"/>
            </a:endParaRPr>
          </a:p>
          <a:p>
            <a:r>
              <a:rPr lang="zh-CN" altLang="en-US" dirty="0"/>
              <a:t>形象理解“内存”与“指针”</a:t>
            </a:r>
            <a:endParaRPr lang="en-US" altLang="zh-CN" dirty="0"/>
          </a:p>
          <a:p>
            <a:r>
              <a:rPr lang="zh-CN" altLang="en-US" dirty="0"/>
              <a:t>编写 </a:t>
            </a:r>
            <a:r>
              <a:rPr lang="en-US" altLang="zh-CN" dirty="0"/>
              <a:t>BF </a:t>
            </a:r>
            <a:r>
              <a:rPr lang="zh-CN" altLang="en-US" dirty="0"/>
              <a:t>程序具有思维挑战性</a:t>
            </a:r>
            <a:endParaRPr lang="en-US" altLang="zh-CN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4E54BF9-BA3F-7261-99AC-4E605E5F16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60" r="4570"/>
          <a:stretch/>
        </p:blipFill>
        <p:spPr>
          <a:xfrm>
            <a:off x="2283610" y="707461"/>
            <a:ext cx="530347" cy="61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621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5D957A-CCB1-5E21-77EA-29EA5EA6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Brainfuck </a:t>
            </a:r>
            <a:r>
              <a:rPr lang="zh-CN" altLang="en-US" dirty="0"/>
              <a:t>的实用性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F9E9DAB-B2E4-8F63-B3FC-080488F56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latin typeface="Consolas" panose="020B0609020204030204" pitchFamily="49" charset="0"/>
              </a:rPr>
              <a:t>只有八种操作，易于实现，难以阅读</a:t>
            </a:r>
            <a:endParaRPr lang="en-US" altLang="zh-CN" dirty="0">
              <a:latin typeface="Consolas" panose="020B0609020204030204" pitchFamily="49" charset="0"/>
            </a:endParaRPr>
          </a:p>
          <a:p>
            <a:r>
              <a:rPr lang="zh-CN" altLang="en-US" dirty="0"/>
              <a:t>形象理解“内存”与“指针”</a:t>
            </a:r>
            <a:endParaRPr lang="en-US" altLang="zh-CN" dirty="0"/>
          </a:p>
          <a:p>
            <a:r>
              <a:rPr lang="zh-CN" altLang="en-US" dirty="0"/>
              <a:t>编写 </a:t>
            </a:r>
            <a:r>
              <a:rPr lang="en-US" altLang="zh-CN" dirty="0"/>
              <a:t>BF </a:t>
            </a:r>
            <a:r>
              <a:rPr lang="zh-CN" altLang="en-US" dirty="0"/>
              <a:t>程序具有思维挑战性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>
                <a:solidFill>
                  <a:srgbClr val="0F1115"/>
                </a:solidFill>
                <a:latin typeface="Consolas" panose="020B0609020204030204" pitchFamily="49" charset="0"/>
              </a:rPr>
              <a:t>++++++++[&gt;++++++++&lt;-]&gt;+.</a:t>
            </a:r>
            <a:endParaRPr lang="en-US" altLang="zh-CN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1FA51B4-243C-CD98-248A-BD04FB167C39}"/>
              </a:ext>
            </a:extLst>
          </p:cNvPr>
          <p:cNvSpPr/>
          <p:nvPr/>
        </p:nvSpPr>
        <p:spPr>
          <a:xfrm>
            <a:off x="7070275" y="4272643"/>
            <a:ext cx="2803101" cy="115014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BC6B58F0-553F-1DAC-1FD5-A1B31262012E}"/>
              </a:ext>
            </a:extLst>
          </p:cNvPr>
          <p:cNvCxnSpPr>
            <a:cxnSpLocks/>
            <a:stCxn id="4" idx="0"/>
            <a:endCxn id="4" idx="2"/>
          </p:cNvCxnSpPr>
          <p:nvPr/>
        </p:nvCxnSpPr>
        <p:spPr>
          <a:xfrm>
            <a:off x="8471826" y="4272643"/>
            <a:ext cx="0" cy="11501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箭头: 下 11">
            <a:extLst>
              <a:ext uri="{FF2B5EF4-FFF2-40B4-BE49-F238E27FC236}">
                <a16:creationId xmlns:a16="http://schemas.microsoft.com/office/drawing/2014/main" id="{8BD0F39D-42FA-AAE1-E06B-C7A64F93F1A8}"/>
              </a:ext>
            </a:extLst>
          </p:cNvPr>
          <p:cNvSpPr/>
          <p:nvPr/>
        </p:nvSpPr>
        <p:spPr>
          <a:xfrm>
            <a:off x="7516590" y="3390906"/>
            <a:ext cx="484414" cy="680357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E8A0050-51E4-472C-052B-AA4B3CE59913}"/>
              </a:ext>
            </a:extLst>
          </p:cNvPr>
          <p:cNvSpPr txBox="1"/>
          <p:nvPr/>
        </p:nvSpPr>
        <p:spPr>
          <a:xfrm>
            <a:off x="7544578" y="4467489"/>
            <a:ext cx="4517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latin typeface="Consolas" panose="020B0609020204030204" pitchFamily="49" charset="0"/>
              </a:rPr>
              <a:t>8</a:t>
            </a:r>
            <a:endParaRPr lang="zh-CN" altLang="en-US" sz="3200" dirty="0">
              <a:latin typeface="Consolas" panose="020B0609020204030204" pitchFamily="49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BA7E02E-753B-56B1-A1A3-2CFCCF63FB5B}"/>
              </a:ext>
            </a:extLst>
          </p:cNvPr>
          <p:cNvSpPr txBox="1"/>
          <p:nvPr/>
        </p:nvSpPr>
        <p:spPr>
          <a:xfrm>
            <a:off x="8951946" y="4484907"/>
            <a:ext cx="5528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latin typeface="Consolas" panose="020B0609020204030204" pitchFamily="49" charset="0"/>
              </a:rPr>
              <a:t>8</a:t>
            </a:r>
            <a:endParaRPr lang="zh-CN" altLang="en-US" sz="4000" dirty="0">
              <a:latin typeface="Consolas" panose="020B0609020204030204" pitchFamily="49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DAFA06DC-EECD-C846-E619-2EF64ABB2FEC}"/>
              </a:ext>
            </a:extLst>
          </p:cNvPr>
          <p:cNvSpPr txBox="1"/>
          <p:nvPr/>
        </p:nvSpPr>
        <p:spPr>
          <a:xfrm>
            <a:off x="7541467" y="4470600"/>
            <a:ext cx="4517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latin typeface="Consolas" panose="020B0609020204030204" pitchFamily="49" charset="0"/>
              </a:rPr>
              <a:t>7</a:t>
            </a:r>
            <a:endParaRPr lang="zh-CN" altLang="en-US" sz="3200" dirty="0">
              <a:latin typeface="Consolas" panose="020B0609020204030204" pitchFamily="49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185F7D1-A6E2-48E0-4448-183206CF4BD1}"/>
              </a:ext>
            </a:extLst>
          </p:cNvPr>
          <p:cNvSpPr txBox="1"/>
          <p:nvPr/>
        </p:nvSpPr>
        <p:spPr>
          <a:xfrm>
            <a:off x="8818205" y="4477131"/>
            <a:ext cx="769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latin typeface="Consolas" panose="020B0609020204030204" pitchFamily="49" charset="0"/>
              </a:rPr>
              <a:t>16</a:t>
            </a:r>
            <a:endParaRPr lang="zh-CN" altLang="en-US" sz="4000" dirty="0">
              <a:latin typeface="Consolas" panose="020B0609020204030204" pitchFamily="49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90E45472-064E-5461-BB5B-7612F64EA55C}"/>
              </a:ext>
            </a:extLst>
          </p:cNvPr>
          <p:cNvSpPr txBox="1"/>
          <p:nvPr/>
        </p:nvSpPr>
        <p:spPr>
          <a:xfrm>
            <a:off x="8821314" y="4484908"/>
            <a:ext cx="7690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latin typeface="Consolas" panose="020B0609020204030204" pitchFamily="49" charset="0"/>
              </a:rPr>
              <a:t>24</a:t>
            </a:r>
            <a:endParaRPr lang="zh-CN" altLang="en-US" sz="4000" dirty="0">
              <a:latin typeface="Consolas" panose="020B0609020204030204" pitchFamily="49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48293933-EB15-720E-E7BF-82CC37932F31}"/>
              </a:ext>
            </a:extLst>
          </p:cNvPr>
          <p:cNvSpPr txBox="1"/>
          <p:nvPr/>
        </p:nvSpPr>
        <p:spPr>
          <a:xfrm>
            <a:off x="7538356" y="4467491"/>
            <a:ext cx="4517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latin typeface="Consolas" panose="020B0609020204030204" pitchFamily="49" charset="0"/>
              </a:rPr>
              <a:t>6</a:t>
            </a:r>
            <a:endParaRPr lang="zh-CN" altLang="en-US" sz="3200" dirty="0">
              <a:latin typeface="Consolas" panose="020B0609020204030204" pitchFamily="49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C1B0F11-88A6-2045-995A-59D1AC9B23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60" r="4570"/>
          <a:stretch/>
        </p:blipFill>
        <p:spPr>
          <a:xfrm>
            <a:off x="2283610" y="707461"/>
            <a:ext cx="530347" cy="61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36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0.00023 L 0.11627 0.00046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0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628 0.00046 L 1.875E-6 -1.48148E-6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12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48148E-6 L 0.11628 0.00047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51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627 0.00046 L 2.91667E-6 -4.07407E-6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46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48148E-6 L 0.11627 0.00046 " pathEditMode="relative" rAng="0" ptsTypes="AA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29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2" grpId="2" animBg="1"/>
      <p:bldP spid="12" grpId="3" animBg="1"/>
      <p:bldP spid="12" grpId="4" animBg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8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5D957A-CCB1-5E21-77EA-29EA5EA6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Brainfuck </a:t>
            </a:r>
            <a:r>
              <a:rPr lang="zh-CN" altLang="en-US" dirty="0"/>
              <a:t>的实用性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F9E9DAB-B2E4-8F63-B3FC-080488F56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latin typeface="Consolas" panose="020B0609020204030204" pitchFamily="49" charset="0"/>
              </a:rPr>
              <a:t>只有八种操作，易于实现，难以阅读</a:t>
            </a:r>
            <a:endParaRPr lang="en-US" altLang="zh-CN" dirty="0">
              <a:latin typeface="Consolas" panose="020B0609020204030204" pitchFamily="49" charset="0"/>
            </a:endParaRPr>
          </a:p>
          <a:p>
            <a:r>
              <a:rPr lang="zh-CN" altLang="en-US" dirty="0"/>
              <a:t>形象理解“内存”与“指针”</a:t>
            </a:r>
            <a:endParaRPr lang="en-US" altLang="zh-CN" dirty="0"/>
          </a:p>
          <a:p>
            <a:r>
              <a:rPr lang="zh-CN" altLang="en-US" dirty="0"/>
              <a:t>编写 </a:t>
            </a:r>
            <a:r>
              <a:rPr lang="en-US" altLang="zh-CN" dirty="0"/>
              <a:t>BF </a:t>
            </a:r>
            <a:r>
              <a:rPr lang="zh-CN" altLang="en-US" dirty="0"/>
              <a:t>程序具有思维挑战性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>
                <a:solidFill>
                  <a:srgbClr val="0F1115"/>
                </a:solidFill>
                <a:latin typeface="Consolas" panose="020B0609020204030204" pitchFamily="49" charset="0"/>
              </a:rPr>
              <a:t>++++++++[&gt;++++++++&lt;-]&gt;+.</a:t>
            </a:r>
          </a:p>
          <a:p>
            <a:pPr marL="0" indent="0">
              <a:buNone/>
            </a:pPr>
            <a:r>
              <a:rPr lang="en-US" altLang="zh-CN" dirty="0">
                <a:solidFill>
                  <a:srgbClr val="0F1115"/>
                </a:solidFill>
                <a:latin typeface="Consolas" panose="020B0609020204030204" pitchFamily="49" charset="0"/>
              </a:rPr>
              <a:t>Output: A</a:t>
            </a:r>
            <a:endParaRPr lang="en-US" altLang="zh-CN" dirty="0">
              <a:latin typeface="Consolas" panose="020B0609020204030204" pitchFamily="49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1FA51B4-243C-CD98-248A-BD04FB167C39}"/>
              </a:ext>
            </a:extLst>
          </p:cNvPr>
          <p:cNvSpPr/>
          <p:nvPr/>
        </p:nvSpPr>
        <p:spPr>
          <a:xfrm>
            <a:off x="7070275" y="4272643"/>
            <a:ext cx="2803101" cy="115014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BC6B58F0-553F-1DAC-1FD5-A1B31262012E}"/>
              </a:ext>
            </a:extLst>
          </p:cNvPr>
          <p:cNvCxnSpPr>
            <a:cxnSpLocks/>
            <a:stCxn id="4" idx="0"/>
            <a:endCxn id="4" idx="2"/>
          </p:cNvCxnSpPr>
          <p:nvPr/>
        </p:nvCxnSpPr>
        <p:spPr>
          <a:xfrm>
            <a:off x="8471826" y="4272643"/>
            <a:ext cx="0" cy="11501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箭头: 下 11">
            <a:extLst>
              <a:ext uri="{FF2B5EF4-FFF2-40B4-BE49-F238E27FC236}">
                <a16:creationId xmlns:a16="http://schemas.microsoft.com/office/drawing/2014/main" id="{8BD0F39D-42FA-AAE1-E06B-C7A64F93F1A8}"/>
              </a:ext>
            </a:extLst>
          </p:cNvPr>
          <p:cNvSpPr/>
          <p:nvPr/>
        </p:nvSpPr>
        <p:spPr>
          <a:xfrm>
            <a:off x="8932898" y="3393795"/>
            <a:ext cx="484414" cy="680357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9BA7C76-0792-BDAE-46A4-39A175517907}"/>
              </a:ext>
            </a:extLst>
          </p:cNvPr>
          <p:cNvSpPr txBox="1"/>
          <p:nvPr/>
        </p:nvSpPr>
        <p:spPr>
          <a:xfrm>
            <a:off x="7544576" y="4467488"/>
            <a:ext cx="4517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latin typeface="Consolas" panose="020B0609020204030204" pitchFamily="49" charset="0"/>
              </a:rPr>
              <a:t>1</a:t>
            </a:r>
            <a:endParaRPr lang="zh-CN" altLang="en-US" sz="3200" dirty="0">
              <a:latin typeface="Consolas" panose="020B0609020204030204" pitchFamily="49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E8A0050-51E4-472C-052B-AA4B3CE59913}"/>
              </a:ext>
            </a:extLst>
          </p:cNvPr>
          <p:cNvSpPr txBox="1"/>
          <p:nvPr/>
        </p:nvSpPr>
        <p:spPr>
          <a:xfrm>
            <a:off x="7544578" y="4467489"/>
            <a:ext cx="4517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latin typeface="Consolas" panose="020B0609020204030204" pitchFamily="49" charset="0"/>
              </a:rPr>
              <a:t>0</a:t>
            </a:r>
            <a:endParaRPr lang="zh-CN" altLang="en-US" sz="3200" dirty="0">
              <a:latin typeface="Consolas" panose="020B0609020204030204" pitchFamily="49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BA7E02E-753B-56B1-A1A3-2CFCCF63FB5B}"/>
              </a:ext>
            </a:extLst>
          </p:cNvPr>
          <p:cNvSpPr txBox="1"/>
          <p:nvPr/>
        </p:nvSpPr>
        <p:spPr>
          <a:xfrm>
            <a:off x="8820542" y="4484907"/>
            <a:ext cx="7775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latin typeface="Consolas" panose="020B0609020204030204" pitchFamily="49" charset="0"/>
              </a:rPr>
              <a:t>64</a:t>
            </a:r>
            <a:endParaRPr lang="zh-CN" altLang="en-US" sz="4000" dirty="0">
              <a:latin typeface="Consolas" panose="020B0609020204030204" pitchFamily="49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CFE45C7-C335-BBA3-A3C2-109271AD4F09}"/>
              </a:ext>
            </a:extLst>
          </p:cNvPr>
          <p:cNvSpPr txBox="1"/>
          <p:nvPr/>
        </p:nvSpPr>
        <p:spPr>
          <a:xfrm>
            <a:off x="8822878" y="4481799"/>
            <a:ext cx="7775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latin typeface="Consolas" panose="020B0609020204030204" pitchFamily="49" charset="0"/>
              </a:rPr>
              <a:t>65</a:t>
            </a:r>
            <a:endParaRPr lang="zh-CN" altLang="en-US" sz="4000" dirty="0">
              <a:latin typeface="Consolas" panose="020B0609020204030204" pitchFamily="49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00D99EF-4F8A-2C88-41B7-34AD675025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60" r="4570"/>
          <a:stretch/>
        </p:blipFill>
        <p:spPr>
          <a:xfrm>
            <a:off x="2283610" y="707461"/>
            <a:ext cx="530347" cy="61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14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783 0.0007 L -3.95833E-6 -4.44444E-6 " pathEditMode="relative" rAng="0" ptsTypes="AA">
                                      <p:cBhvr>
                                        <p:cTn id="6" dur="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85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0.00024 L -0.11783 0.0007 " pathEditMode="relative" rAng="0" ptsTypes="AA">
                                      <p:cBhvr>
                                        <p:cTn id="15" dur="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98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7" grpId="0"/>
      <p:bldP spid="13" grpId="0"/>
      <p:bldP spid="14" grpId="1"/>
      <p:bldP spid="5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5D957A-CCB1-5E21-77EA-29EA5EA6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Brainfuck </a:t>
            </a:r>
            <a:r>
              <a:rPr lang="zh-CN" altLang="en-US" dirty="0"/>
              <a:t>的实用性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F9E9DAB-B2E4-8F63-B3FC-080488F56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latin typeface="Consolas" panose="020B0609020204030204" pitchFamily="49" charset="0"/>
              </a:rPr>
              <a:t>只有八种操作，易于实现，难以阅读</a:t>
            </a:r>
            <a:endParaRPr lang="en-US" altLang="zh-CN" dirty="0">
              <a:latin typeface="Consolas" panose="020B0609020204030204" pitchFamily="49" charset="0"/>
            </a:endParaRPr>
          </a:p>
          <a:p>
            <a:r>
              <a:rPr lang="zh-CN" altLang="en-US" dirty="0">
                <a:latin typeface="Consolas" panose="020B0609020204030204" pitchFamily="49" charset="0"/>
              </a:rPr>
              <a:t>图灵完备：可以用</a:t>
            </a:r>
            <a:r>
              <a:rPr lang="en-US" altLang="zh-CN" dirty="0"/>
              <a:t> BF </a:t>
            </a:r>
            <a:r>
              <a:rPr lang="zh-CN" altLang="en-US" dirty="0"/>
              <a:t>模拟任何一台图灵机的运行</a:t>
            </a:r>
            <a:endParaRPr lang="en-US" altLang="zh-CN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1B205A1-F213-851C-5CB4-67D37B673C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60" r="4570"/>
          <a:stretch/>
        </p:blipFill>
        <p:spPr>
          <a:xfrm>
            <a:off x="2283610" y="707461"/>
            <a:ext cx="530347" cy="61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740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5D957A-CCB1-5E21-77EA-29EA5EA6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Brainfuck </a:t>
            </a:r>
            <a:r>
              <a:rPr lang="zh-CN" altLang="en-US" dirty="0"/>
              <a:t>的实用性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F9E9DAB-B2E4-8F63-B3FC-080488F56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latin typeface="Consolas" panose="020B0609020204030204" pitchFamily="49" charset="0"/>
              </a:rPr>
              <a:t>只有八种操作，易于实现，难以阅读</a:t>
            </a:r>
            <a:endParaRPr lang="en-US" altLang="zh-CN" dirty="0">
              <a:latin typeface="Consolas" panose="020B0609020204030204" pitchFamily="49" charset="0"/>
            </a:endParaRPr>
          </a:p>
          <a:p>
            <a:r>
              <a:rPr lang="zh-CN" altLang="en-US" dirty="0">
                <a:latin typeface="Consolas" panose="020B0609020204030204" pitchFamily="49" charset="0"/>
              </a:rPr>
              <a:t>图灵完备：可以用</a:t>
            </a:r>
            <a:r>
              <a:rPr lang="en-US" altLang="zh-CN" dirty="0"/>
              <a:t> BF </a:t>
            </a:r>
            <a:r>
              <a:rPr lang="zh-CN" altLang="en-US" dirty="0"/>
              <a:t>模拟任何一台图灵机的运行</a:t>
            </a:r>
            <a:endParaRPr lang="en-US" altLang="zh-CN" dirty="0"/>
          </a:p>
          <a:p>
            <a:r>
              <a:rPr lang="zh-CN" altLang="en-US" dirty="0">
                <a:latin typeface="Consolas" panose="020B0609020204030204" pitchFamily="49" charset="0"/>
              </a:rPr>
              <a:t>只要一种语言可以实现一个</a:t>
            </a:r>
            <a:r>
              <a:rPr lang="en-US" altLang="zh-CN" dirty="0"/>
              <a:t> BF</a:t>
            </a:r>
            <a:r>
              <a:rPr lang="zh-CN" altLang="en-US" dirty="0"/>
              <a:t>，就可证明这种语言是图灵完备的</a:t>
            </a:r>
            <a:endParaRPr lang="zh-CN" altLang="en-US" dirty="0">
              <a:latin typeface="Consolas" panose="020B0609020204030204" pitchFamily="49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0B8ED33-BCAC-3FAA-D350-EB6AF31D94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60" r="4570"/>
          <a:stretch/>
        </p:blipFill>
        <p:spPr>
          <a:xfrm>
            <a:off x="2283610" y="707461"/>
            <a:ext cx="530347" cy="61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2917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5D957A-CCB1-5E21-77EA-29EA5EA6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Brainfuck </a:t>
            </a:r>
            <a:r>
              <a:rPr lang="zh-CN" altLang="en-US" dirty="0"/>
              <a:t>的实用性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F9E9DAB-B2E4-8F63-B3FC-080488F56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只有八种操作，易于实现，难以阅读</a:t>
            </a:r>
            <a:endParaRPr lang="en-US" altLang="zh-CN" dirty="0"/>
          </a:p>
          <a:p>
            <a:r>
              <a:rPr lang="zh-CN" altLang="en-US" dirty="0"/>
              <a:t>图灵完备：可以用</a:t>
            </a:r>
            <a:r>
              <a:rPr lang="en-US" altLang="zh-CN" dirty="0"/>
              <a:t> BF </a:t>
            </a:r>
            <a:r>
              <a:rPr lang="zh-CN" altLang="en-US" dirty="0"/>
              <a:t>模拟任何一台图灵机的运行</a:t>
            </a:r>
            <a:endParaRPr lang="en-US" altLang="zh-CN" dirty="0"/>
          </a:p>
          <a:p>
            <a:r>
              <a:rPr lang="zh-CN" altLang="en-US" dirty="0"/>
              <a:t>只要一种语言可以实现一个</a:t>
            </a:r>
            <a:r>
              <a:rPr lang="en-US" altLang="zh-CN" dirty="0"/>
              <a:t> BF</a:t>
            </a:r>
            <a:r>
              <a:rPr lang="zh-CN" altLang="en-US" dirty="0"/>
              <a:t>，就可证明这种语言是图灵完备的</a:t>
            </a:r>
            <a:endParaRPr lang="en-US" altLang="zh-CN" dirty="0"/>
          </a:p>
          <a:p>
            <a:r>
              <a:rPr lang="zh-CN" altLang="en-US" dirty="0"/>
              <a:t>容易用其他语言写出一个 </a:t>
            </a:r>
            <a:r>
              <a:rPr lang="en-US" altLang="zh-CN" dirty="0"/>
              <a:t>BF </a:t>
            </a:r>
            <a:r>
              <a:rPr lang="zh-CN" altLang="en-US" dirty="0"/>
              <a:t>解释器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（作为很好的编程练习）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8452F2C-98B4-29B0-F94B-48ED0A4843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60" r="4570"/>
          <a:stretch/>
        </p:blipFill>
        <p:spPr>
          <a:xfrm>
            <a:off x="2283610" y="707461"/>
            <a:ext cx="530347" cy="61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2312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5D957A-CCB1-5E21-77EA-29EA5EA6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Brainfuck </a:t>
            </a:r>
            <a:r>
              <a:rPr lang="zh-CN" altLang="en-US" dirty="0"/>
              <a:t>解释器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F9E9DAB-B2E4-8F63-B3FC-080488F56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CN" altLang="en-US" dirty="0">
                <a:latin typeface="Consolas" panose="020B0609020204030204" pitchFamily="49" charset="0"/>
              </a:rPr>
              <a:t>以</a:t>
            </a:r>
            <a:r>
              <a:rPr lang="zh-CN" altLang="en-US" dirty="0"/>
              <a:t> </a:t>
            </a:r>
            <a:r>
              <a:rPr lang="en-US" altLang="zh-CN" dirty="0"/>
              <a:t>C++ </a:t>
            </a:r>
            <a:r>
              <a:rPr lang="zh-CN" altLang="en-US" dirty="0">
                <a:latin typeface="Consolas" panose="020B0609020204030204" pitchFamily="49" charset="0"/>
              </a:rPr>
              <a:t>为例</a:t>
            </a:r>
            <a:endParaRPr lang="en-US" altLang="zh-CN" dirty="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altLang="zh-CN" sz="2000" dirty="0">
                <a:latin typeface="Consolas" panose="020B0609020204030204" pitchFamily="49" charset="0"/>
              </a:rPr>
              <a:t>int bf(int a){</a:t>
            </a:r>
          </a:p>
          <a:p>
            <a:pPr marL="0" indent="0">
              <a:buNone/>
            </a:pPr>
            <a:r>
              <a:rPr lang="en-US" altLang="zh-CN" sz="2000" dirty="0">
                <a:latin typeface="Consolas" panose="020B0609020204030204" pitchFamily="49" charset="0"/>
              </a:rPr>
              <a:t>    if(</a:t>
            </a:r>
            <a:r>
              <a:rPr lang="en-US" altLang="zh-CN" sz="2000" dirty="0" err="1">
                <a:latin typeface="Consolas" panose="020B0609020204030204" pitchFamily="49" charset="0"/>
              </a:rPr>
              <a:t>cz</a:t>
            </a:r>
            <a:r>
              <a:rPr lang="en-US" altLang="zh-CN" sz="2000" dirty="0">
                <a:latin typeface="Consolas" panose="020B0609020204030204" pitchFamily="49" charset="0"/>
              </a:rPr>
              <a:t>[a]=='&lt;') p--;          else if(</a:t>
            </a:r>
            <a:r>
              <a:rPr lang="en-US" altLang="zh-CN" sz="2000" dirty="0" err="1">
                <a:latin typeface="Consolas" panose="020B0609020204030204" pitchFamily="49" charset="0"/>
              </a:rPr>
              <a:t>cz</a:t>
            </a:r>
            <a:r>
              <a:rPr lang="en-US" altLang="zh-CN" sz="2000" dirty="0">
                <a:latin typeface="Consolas" panose="020B0609020204030204" pitchFamily="49" charset="0"/>
              </a:rPr>
              <a:t>[a]=='&gt;') p++;</a:t>
            </a:r>
          </a:p>
          <a:p>
            <a:pPr marL="0" indent="0">
              <a:buNone/>
            </a:pPr>
            <a:r>
              <a:rPr lang="en-US" altLang="zh-CN" sz="2000" dirty="0">
                <a:latin typeface="Consolas" panose="020B0609020204030204" pitchFamily="49" charset="0"/>
              </a:rPr>
              <a:t>    else if(</a:t>
            </a:r>
            <a:r>
              <a:rPr lang="en-US" altLang="zh-CN" sz="2000" dirty="0" err="1">
                <a:latin typeface="Consolas" panose="020B0609020204030204" pitchFamily="49" charset="0"/>
              </a:rPr>
              <a:t>cz</a:t>
            </a:r>
            <a:r>
              <a:rPr lang="en-US" altLang="zh-CN" sz="2000" dirty="0">
                <a:latin typeface="Consolas" panose="020B0609020204030204" pitchFamily="49" charset="0"/>
              </a:rPr>
              <a:t>[a]=='+') </a:t>
            </a:r>
            <a:r>
              <a:rPr lang="en-US" altLang="zh-CN" sz="2000" dirty="0" err="1">
                <a:latin typeface="Consolas" panose="020B0609020204030204" pitchFamily="49" charset="0"/>
              </a:rPr>
              <a:t>nc</a:t>
            </a:r>
            <a:r>
              <a:rPr lang="en-US" altLang="zh-CN" sz="2000" dirty="0">
                <a:latin typeface="Consolas" panose="020B0609020204030204" pitchFamily="49" charset="0"/>
              </a:rPr>
              <a:t>[p]++; else if(</a:t>
            </a:r>
            <a:r>
              <a:rPr lang="en-US" altLang="zh-CN" sz="2000" dirty="0" err="1">
                <a:latin typeface="Consolas" panose="020B0609020204030204" pitchFamily="49" charset="0"/>
              </a:rPr>
              <a:t>cz</a:t>
            </a:r>
            <a:r>
              <a:rPr lang="en-US" altLang="zh-CN" sz="2000" dirty="0">
                <a:latin typeface="Consolas" panose="020B0609020204030204" pitchFamily="49" charset="0"/>
              </a:rPr>
              <a:t>[a]=='-') </a:t>
            </a:r>
            <a:r>
              <a:rPr lang="en-US" altLang="zh-CN" sz="2000" dirty="0" err="1">
                <a:latin typeface="Consolas" panose="020B0609020204030204" pitchFamily="49" charset="0"/>
              </a:rPr>
              <a:t>nc</a:t>
            </a:r>
            <a:r>
              <a:rPr lang="en-US" altLang="zh-CN" sz="2000" dirty="0">
                <a:latin typeface="Consolas" panose="020B0609020204030204" pitchFamily="49" charset="0"/>
              </a:rPr>
              <a:t>[p]--;</a:t>
            </a:r>
          </a:p>
          <a:p>
            <a:pPr marL="0" indent="0">
              <a:buNone/>
            </a:pPr>
            <a:r>
              <a:rPr lang="en-US" altLang="zh-CN" sz="2000" dirty="0">
                <a:latin typeface="Consolas" panose="020B0609020204030204" pitchFamily="49" charset="0"/>
              </a:rPr>
              <a:t>    else if(</a:t>
            </a:r>
            <a:r>
              <a:rPr lang="en-US" altLang="zh-CN" sz="2000" dirty="0" err="1">
                <a:latin typeface="Consolas" panose="020B0609020204030204" pitchFamily="49" charset="0"/>
              </a:rPr>
              <a:t>cz</a:t>
            </a:r>
            <a:r>
              <a:rPr lang="en-US" altLang="zh-CN" sz="2000" dirty="0">
                <a:latin typeface="Consolas" panose="020B0609020204030204" pitchFamily="49" charset="0"/>
              </a:rPr>
              <a:t>[a]=='.') </a:t>
            </a:r>
            <a:r>
              <a:rPr lang="en-US" altLang="zh-CN" sz="2000" dirty="0" err="1">
                <a:latin typeface="Consolas" panose="020B0609020204030204" pitchFamily="49" charset="0"/>
              </a:rPr>
              <a:t>putchar</a:t>
            </a:r>
            <a:r>
              <a:rPr lang="en-US" altLang="zh-CN" sz="2000" dirty="0">
                <a:latin typeface="Consolas" panose="020B0609020204030204" pitchFamily="49" charset="0"/>
              </a:rPr>
              <a:t>(</a:t>
            </a:r>
            <a:r>
              <a:rPr lang="en-US" altLang="zh-CN" sz="2000" dirty="0" err="1">
                <a:latin typeface="Consolas" panose="020B0609020204030204" pitchFamily="49" charset="0"/>
              </a:rPr>
              <a:t>nc</a:t>
            </a:r>
            <a:r>
              <a:rPr lang="en-US" altLang="zh-CN" sz="2000" dirty="0">
                <a:latin typeface="Consolas" panose="020B0609020204030204" pitchFamily="49" charset="0"/>
              </a:rPr>
              <a:t>[p]);</a:t>
            </a:r>
          </a:p>
          <a:p>
            <a:pPr marL="0" indent="0">
              <a:buNone/>
            </a:pPr>
            <a:r>
              <a:rPr lang="en-US" altLang="zh-CN" sz="2000" dirty="0">
                <a:latin typeface="Consolas" panose="020B0609020204030204" pitchFamily="49" charset="0"/>
              </a:rPr>
              <a:t>    else if(</a:t>
            </a:r>
            <a:r>
              <a:rPr lang="en-US" altLang="zh-CN" sz="2000" dirty="0" err="1">
                <a:latin typeface="Consolas" panose="020B0609020204030204" pitchFamily="49" charset="0"/>
              </a:rPr>
              <a:t>cz</a:t>
            </a:r>
            <a:r>
              <a:rPr lang="en-US" altLang="zh-CN" sz="2000" dirty="0">
                <a:latin typeface="Consolas" panose="020B0609020204030204" pitchFamily="49" charset="0"/>
              </a:rPr>
              <a:t>[a]==',’){if(d&gt;=</a:t>
            </a:r>
            <a:r>
              <a:rPr lang="en-US" altLang="zh-CN" sz="2000" dirty="0" err="1">
                <a:latin typeface="Consolas" panose="020B0609020204030204" pitchFamily="49" charset="0"/>
              </a:rPr>
              <a:t>crl</a:t>
            </a:r>
            <a:r>
              <a:rPr lang="en-US" altLang="zh-CN" sz="2000" dirty="0">
                <a:latin typeface="Consolas" panose="020B0609020204030204" pitchFamily="49" charset="0"/>
              </a:rPr>
              <a:t>) </a:t>
            </a:r>
            <a:r>
              <a:rPr lang="en-US" altLang="zh-CN" sz="2000" dirty="0" err="1">
                <a:latin typeface="Consolas" panose="020B0609020204030204" pitchFamily="49" charset="0"/>
              </a:rPr>
              <a:t>nc</a:t>
            </a:r>
            <a:r>
              <a:rPr lang="en-US" altLang="zh-CN" sz="2000" dirty="0">
                <a:latin typeface="Consolas" panose="020B0609020204030204" pitchFamily="49" charset="0"/>
              </a:rPr>
              <a:t>[p]=-1; else </a:t>
            </a:r>
            <a:r>
              <a:rPr lang="en-US" altLang="zh-CN" sz="2000" dirty="0" err="1">
                <a:latin typeface="Consolas" panose="020B0609020204030204" pitchFamily="49" charset="0"/>
              </a:rPr>
              <a:t>nc</a:t>
            </a:r>
            <a:r>
              <a:rPr lang="en-US" altLang="zh-CN" sz="2000" dirty="0">
                <a:latin typeface="Consolas" panose="020B0609020204030204" pitchFamily="49" charset="0"/>
              </a:rPr>
              <a:t>[p]=</a:t>
            </a:r>
            <a:r>
              <a:rPr lang="en-US" altLang="zh-CN" sz="2000" dirty="0" err="1">
                <a:latin typeface="Consolas" panose="020B0609020204030204" pitchFamily="49" charset="0"/>
              </a:rPr>
              <a:t>sr</a:t>
            </a:r>
            <a:r>
              <a:rPr lang="en-US" altLang="zh-CN" sz="2000" dirty="0">
                <a:latin typeface="Consolas" panose="020B0609020204030204" pitchFamily="49" charset="0"/>
              </a:rPr>
              <a:t>[d],d++;}</a:t>
            </a:r>
          </a:p>
          <a:p>
            <a:pPr marL="0" indent="0">
              <a:buNone/>
            </a:pPr>
            <a:r>
              <a:rPr lang="en-US" altLang="zh-CN" sz="2000" dirty="0">
                <a:latin typeface="Consolas" panose="020B0609020204030204" pitchFamily="49" charset="0"/>
              </a:rPr>
              <a:t>    else if(</a:t>
            </a:r>
            <a:r>
              <a:rPr lang="en-US" altLang="zh-CN" sz="2000" dirty="0" err="1">
                <a:latin typeface="Consolas" panose="020B0609020204030204" pitchFamily="49" charset="0"/>
              </a:rPr>
              <a:t>cz</a:t>
            </a:r>
            <a:r>
              <a:rPr lang="en-US" altLang="zh-CN" sz="2000" dirty="0">
                <a:latin typeface="Consolas" panose="020B0609020204030204" pitchFamily="49" charset="0"/>
              </a:rPr>
              <a:t>[a]=='['&amp;&amp;!</a:t>
            </a:r>
            <a:r>
              <a:rPr lang="en-US" altLang="zh-CN" sz="2000" dirty="0" err="1">
                <a:latin typeface="Consolas" panose="020B0609020204030204" pitchFamily="49" charset="0"/>
              </a:rPr>
              <a:t>nc</a:t>
            </a:r>
            <a:r>
              <a:rPr lang="en-US" altLang="zh-CN" sz="2000" dirty="0">
                <a:latin typeface="Consolas" panose="020B0609020204030204" pitchFamily="49" charset="0"/>
              </a:rPr>
              <a:t>[p]) return </a:t>
            </a:r>
            <a:r>
              <a:rPr lang="en-US" altLang="zh-CN" sz="2000" dirty="0" err="1">
                <a:latin typeface="Consolas" panose="020B0609020204030204" pitchFamily="49" charset="0"/>
              </a:rPr>
              <a:t>dy</a:t>
            </a:r>
            <a:r>
              <a:rPr lang="en-US" altLang="zh-CN" sz="2000" dirty="0">
                <a:latin typeface="Consolas" panose="020B0609020204030204" pitchFamily="49" charset="0"/>
              </a:rPr>
              <a:t>[a];</a:t>
            </a:r>
          </a:p>
          <a:p>
            <a:pPr marL="0" indent="0">
              <a:buNone/>
            </a:pPr>
            <a:r>
              <a:rPr lang="en-US" altLang="zh-CN" sz="2000" dirty="0">
                <a:latin typeface="Consolas" panose="020B0609020204030204" pitchFamily="49" charset="0"/>
              </a:rPr>
              <a:t>    else if(</a:t>
            </a:r>
            <a:r>
              <a:rPr lang="en-US" altLang="zh-CN" sz="2000" dirty="0" err="1">
                <a:latin typeface="Consolas" panose="020B0609020204030204" pitchFamily="49" charset="0"/>
              </a:rPr>
              <a:t>cz</a:t>
            </a:r>
            <a:r>
              <a:rPr lang="en-US" altLang="zh-CN" sz="2000" dirty="0">
                <a:latin typeface="Consolas" panose="020B0609020204030204" pitchFamily="49" charset="0"/>
              </a:rPr>
              <a:t>[a]==']'&amp;&amp;</a:t>
            </a:r>
            <a:r>
              <a:rPr lang="en-US" altLang="zh-CN" sz="2000" dirty="0" err="1">
                <a:latin typeface="Consolas" panose="020B0609020204030204" pitchFamily="49" charset="0"/>
              </a:rPr>
              <a:t>nc</a:t>
            </a:r>
            <a:r>
              <a:rPr lang="en-US" altLang="zh-CN" sz="2000" dirty="0">
                <a:latin typeface="Consolas" panose="020B0609020204030204" pitchFamily="49" charset="0"/>
              </a:rPr>
              <a:t>[p]) return </a:t>
            </a:r>
            <a:r>
              <a:rPr lang="en-US" altLang="zh-CN" sz="2000" dirty="0" err="1">
                <a:latin typeface="Consolas" panose="020B0609020204030204" pitchFamily="49" charset="0"/>
              </a:rPr>
              <a:t>dy</a:t>
            </a:r>
            <a:r>
              <a:rPr lang="en-US" altLang="zh-CN" sz="2000" dirty="0">
                <a:latin typeface="Consolas" panose="020B0609020204030204" pitchFamily="49" charset="0"/>
              </a:rPr>
              <a:t>[a];</a:t>
            </a:r>
          </a:p>
          <a:p>
            <a:pPr marL="0" indent="0">
              <a:buNone/>
            </a:pPr>
            <a:r>
              <a:rPr lang="en-US" altLang="zh-CN" sz="2000" dirty="0">
                <a:latin typeface="Consolas" panose="020B0609020204030204" pitchFamily="49" charset="0"/>
              </a:rPr>
              <a:t>    return a+1;</a:t>
            </a:r>
          </a:p>
          <a:p>
            <a:pPr marL="0" indent="0">
              <a:buNone/>
            </a:pPr>
            <a:r>
              <a:rPr lang="en-US" altLang="zh-CN" sz="2000" dirty="0">
                <a:latin typeface="Consolas" panose="020B0609020204030204" pitchFamily="49" charset="0"/>
              </a:rPr>
              <a:t>}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0B00B3F-B0A9-3C69-2978-A4D57C0A10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60" r="4570"/>
          <a:stretch/>
        </p:blipFill>
        <p:spPr>
          <a:xfrm>
            <a:off x="2283610" y="707461"/>
            <a:ext cx="530347" cy="61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782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6216B4-BDCC-1FE9-AD61-5DBBB4A6F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800" dirty="0" err="1"/>
              <a:t>Esolang</a:t>
            </a:r>
            <a:endParaRPr lang="zh-CN" altLang="en-US" sz="4800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D4F8AF0-5C45-3A82-1EF1-DA8572603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1" cy="4351338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rgbClr val="000000"/>
                </a:solidFill>
                <a:effectLst/>
                <a:latin typeface="FandolSong-Regular-Identity-H"/>
              </a:rPr>
              <a:t>一种仅为实验或娱乐而设计，很难甚至无法用于实际编程的一类程序设计语言</a:t>
            </a:r>
            <a:endParaRPr lang="en-US" altLang="zh-CN" dirty="0">
              <a:solidFill>
                <a:srgbClr val="000000"/>
              </a:solidFill>
              <a:effectLst/>
              <a:latin typeface="FandolSong-Regular-Identity-H"/>
            </a:endParaRPr>
          </a:p>
        </p:txBody>
      </p:sp>
    </p:spTree>
    <p:extLst>
      <p:ext uri="{BB962C8B-B14F-4D97-AF65-F5344CB8AC3E}">
        <p14:creationId xmlns:p14="http://schemas.microsoft.com/office/powerpoint/2010/main" val="16370430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5D957A-CCB1-5E21-77EA-29EA5EA6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Brainfuck </a:t>
            </a:r>
            <a:r>
              <a:rPr lang="zh-CN" altLang="en-US" dirty="0"/>
              <a:t>解释器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F9E9DAB-B2E4-8F63-B3FC-080488F56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CN" altLang="en-US" dirty="0">
                <a:latin typeface="Consolas" panose="020B0609020204030204" pitchFamily="49" charset="0"/>
              </a:rPr>
              <a:t>以</a:t>
            </a:r>
            <a:r>
              <a:rPr lang="zh-CN" altLang="en-US" dirty="0"/>
              <a:t> </a:t>
            </a:r>
            <a:r>
              <a:rPr lang="en-US" altLang="zh-CN" dirty="0"/>
              <a:t>C++ </a:t>
            </a:r>
            <a:r>
              <a:rPr lang="zh-CN" altLang="en-US" dirty="0">
                <a:latin typeface="Consolas" panose="020B0609020204030204" pitchFamily="49" charset="0"/>
              </a:rPr>
              <a:t>为例</a:t>
            </a:r>
            <a:endParaRPr lang="en-US" altLang="zh-CN" dirty="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altLang="zh-CN" sz="2000" dirty="0">
                <a:latin typeface="Consolas" panose="020B0609020204030204" pitchFamily="49" charset="0"/>
              </a:rPr>
              <a:t>int bf(int a){</a:t>
            </a:r>
          </a:p>
          <a:p>
            <a:pPr marL="0" indent="0">
              <a:buNone/>
            </a:pPr>
            <a:r>
              <a:rPr lang="en-US" altLang="zh-CN" sz="2000" dirty="0">
                <a:latin typeface="Consolas" panose="020B0609020204030204" pitchFamily="49" charset="0"/>
              </a:rPr>
              <a:t>    if(</a:t>
            </a:r>
            <a:r>
              <a:rPr lang="en-US" altLang="zh-CN" sz="2000" dirty="0" err="1">
                <a:latin typeface="Consolas" panose="020B0609020204030204" pitchFamily="49" charset="0"/>
              </a:rPr>
              <a:t>cz</a:t>
            </a:r>
            <a:r>
              <a:rPr lang="en-US" altLang="zh-CN" sz="2000" dirty="0">
                <a:latin typeface="Consolas" panose="020B0609020204030204" pitchFamily="49" charset="0"/>
              </a:rPr>
              <a:t>[a]=='&lt;') p--;          else if(</a:t>
            </a:r>
            <a:r>
              <a:rPr lang="en-US" altLang="zh-CN" sz="2000" dirty="0" err="1">
                <a:latin typeface="Consolas" panose="020B0609020204030204" pitchFamily="49" charset="0"/>
              </a:rPr>
              <a:t>cz</a:t>
            </a:r>
            <a:r>
              <a:rPr lang="en-US" altLang="zh-CN" sz="2000" dirty="0">
                <a:latin typeface="Consolas" panose="020B0609020204030204" pitchFamily="49" charset="0"/>
              </a:rPr>
              <a:t>[a]=='&gt;') p++;</a:t>
            </a:r>
          </a:p>
          <a:p>
            <a:pPr marL="0" indent="0">
              <a:buNone/>
            </a:pPr>
            <a:r>
              <a:rPr lang="en-US" altLang="zh-CN" sz="2000" dirty="0">
                <a:latin typeface="Consolas" panose="020B0609020204030204" pitchFamily="49" charset="0"/>
              </a:rPr>
              <a:t>    else if(</a:t>
            </a:r>
            <a:r>
              <a:rPr lang="en-US" altLang="zh-CN" sz="2000" dirty="0" err="1">
                <a:latin typeface="Consolas" panose="020B0609020204030204" pitchFamily="49" charset="0"/>
              </a:rPr>
              <a:t>cz</a:t>
            </a:r>
            <a:r>
              <a:rPr lang="en-US" altLang="zh-CN" sz="2000" dirty="0">
                <a:latin typeface="Consolas" panose="020B0609020204030204" pitchFamily="49" charset="0"/>
              </a:rPr>
              <a:t>[a]=='+') </a:t>
            </a:r>
            <a:r>
              <a:rPr lang="en-US" altLang="zh-CN" sz="2000" dirty="0" err="1">
                <a:latin typeface="Consolas" panose="020B0609020204030204" pitchFamily="49" charset="0"/>
              </a:rPr>
              <a:t>nc</a:t>
            </a:r>
            <a:r>
              <a:rPr lang="en-US" altLang="zh-CN" sz="2000" dirty="0">
                <a:latin typeface="Consolas" panose="020B0609020204030204" pitchFamily="49" charset="0"/>
              </a:rPr>
              <a:t>[p]++; else if(</a:t>
            </a:r>
            <a:r>
              <a:rPr lang="en-US" altLang="zh-CN" sz="2000" dirty="0" err="1">
                <a:latin typeface="Consolas" panose="020B0609020204030204" pitchFamily="49" charset="0"/>
              </a:rPr>
              <a:t>cz</a:t>
            </a:r>
            <a:r>
              <a:rPr lang="en-US" altLang="zh-CN" sz="2000" dirty="0">
                <a:latin typeface="Consolas" panose="020B0609020204030204" pitchFamily="49" charset="0"/>
              </a:rPr>
              <a:t>[a]=='-') </a:t>
            </a:r>
            <a:r>
              <a:rPr lang="en-US" altLang="zh-CN" sz="2000" dirty="0" err="1">
                <a:latin typeface="Consolas" panose="020B0609020204030204" pitchFamily="49" charset="0"/>
              </a:rPr>
              <a:t>nc</a:t>
            </a:r>
            <a:r>
              <a:rPr lang="en-US" altLang="zh-CN" sz="2000" dirty="0">
                <a:latin typeface="Consolas" panose="020B0609020204030204" pitchFamily="49" charset="0"/>
              </a:rPr>
              <a:t>[p]--;</a:t>
            </a:r>
          </a:p>
          <a:p>
            <a:pPr marL="0" indent="0">
              <a:buNone/>
            </a:pPr>
            <a:r>
              <a:rPr lang="en-US" altLang="zh-CN" sz="2000" dirty="0">
                <a:latin typeface="Consolas" panose="020B0609020204030204" pitchFamily="49" charset="0"/>
              </a:rPr>
              <a:t>    else if(</a:t>
            </a:r>
            <a:r>
              <a:rPr lang="en-US" altLang="zh-CN" sz="2000" dirty="0" err="1">
                <a:latin typeface="Consolas" panose="020B0609020204030204" pitchFamily="49" charset="0"/>
              </a:rPr>
              <a:t>cz</a:t>
            </a:r>
            <a:r>
              <a:rPr lang="en-US" altLang="zh-CN" sz="2000" dirty="0">
                <a:latin typeface="Consolas" panose="020B0609020204030204" pitchFamily="49" charset="0"/>
              </a:rPr>
              <a:t>[a]=='.') </a:t>
            </a:r>
            <a:r>
              <a:rPr lang="en-US" altLang="zh-CN" sz="2000" dirty="0" err="1">
                <a:latin typeface="Consolas" panose="020B0609020204030204" pitchFamily="49" charset="0"/>
              </a:rPr>
              <a:t>putchar</a:t>
            </a:r>
            <a:r>
              <a:rPr lang="en-US" altLang="zh-CN" sz="2000" dirty="0">
                <a:latin typeface="Consolas" panose="020B0609020204030204" pitchFamily="49" charset="0"/>
              </a:rPr>
              <a:t>(</a:t>
            </a:r>
            <a:r>
              <a:rPr lang="en-US" altLang="zh-CN" sz="2000" dirty="0" err="1">
                <a:latin typeface="Consolas" panose="020B0609020204030204" pitchFamily="49" charset="0"/>
              </a:rPr>
              <a:t>nc</a:t>
            </a:r>
            <a:r>
              <a:rPr lang="en-US" altLang="zh-CN" sz="2000" dirty="0">
                <a:latin typeface="Consolas" panose="020B0609020204030204" pitchFamily="49" charset="0"/>
              </a:rPr>
              <a:t>[p]);</a:t>
            </a:r>
          </a:p>
          <a:p>
            <a:pPr marL="0" indent="0">
              <a:buNone/>
            </a:pPr>
            <a:r>
              <a:rPr lang="en-US" altLang="zh-CN" sz="2000" dirty="0">
                <a:latin typeface="Consolas" panose="020B0609020204030204" pitchFamily="49" charset="0"/>
              </a:rPr>
              <a:t>    else if(</a:t>
            </a:r>
            <a:r>
              <a:rPr lang="en-US" altLang="zh-CN" sz="2000" dirty="0" err="1">
                <a:latin typeface="Consolas" panose="020B0609020204030204" pitchFamily="49" charset="0"/>
              </a:rPr>
              <a:t>cz</a:t>
            </a:r>
            <a:r>
              <a:rPr lang="en-US" altLang="zh-CN" sz="2000" dirty="0">
                <a:latin typeface="Consolas" panose="020B0609020204030204" pitchFamily="49" charset="0"/>
              </a:rPr>
              <a:t>[a]==',’){if(d&gt;=</a:t>
            </a:r>
            <a:r>
              <a:rPr lang="en-US" altLang="zh-CN" sz="2000" dirty="0" err="1">
                <a:latin typeface="Consolas" panose="020B0609020204030204" pitchFamily="49" charset="0"/>
              </a:rPr>
              <a:t>crl</a:t>
            </a:r>
            <a:r>
              <a:rPr lang="en-US" altLang="zh-CN" sz="2000" dirty="0">
                <a:latin typeface="Consolas" panose="020B0609020204030204" pitchFamily="49" charset="0"/>
              </a:rPr>
              <a:t>) </a:t>
            </a:r>
            <a:r>
              <a:rPr lang="en-US" altLang="zh-CN" sz="2000" dirty="0" err="1">
                <a:latin typeface="Consolas" panose="020B0609020204030204" pitchFamily="49" charset="0"/>
              </a:rPr>
              <a:t>nc</a:t>
            </a:r>
            <a:r>
              <a:rPr lang="en-US" altLang="zh-CN" sz="2000" dirty="0">
                <a:latin typeface="Consolas" panose="020B0609020204030204" pitchFamily="49" charset="0"/>
              </a:rPr>
              <a:t>[p]=-1; else </a:t>
            </a:r>
            <a:r>
              <a:rPr lang="en-US" altLang="zh-CN" sz="2000" dirty="0" err="1">
                <a:latin typeface="Consolas" panose="020B0609020204030204" pitchFamily="49" charset="0"/>
              </a:rPr>
              <a:t>nc</a:t>
            </a:r>
            <a:r>
              <a:rPr lang="en-US" altLang="zh-CN" sz="2000" dirty="0">
                <a:latin typeface="Consolas" panose="020B0609020204030204" pitchFamily="49" charset="0"/>
              </a:rPr>
              <a:t>[p]=</a:t>
            </a:r>
            <a:r>
              <a:rPr lang="en-US" altLang="zh-CN" sz="2000" dirty="0" err="1">
                <a:latin typeface="Consolas" panose="020B0609020204030204" pitchFamily="49" charset="0"/>
              </a:rPr>
              <a:t>sr</a:t>
            </a:r>
            <a:r>
              <a:rPr lang="en-US" altLang="zh-CN" sz="2000" dirty="0">
                <a:latin typeface="Consolas" panose="020B0609020204030204" pitchFamily="49" charset="0"/>
              </a:rPr>
              <a:t>[d],d++;}</a:t>
            </a:r>
          </a:p>
          <a:p>
            <a:pPr marL="0" indent="0">
              <a:buNone/>
            </a:pPr>
            <a:r>
              <a:rPr lang="en-US" altLang="zh-CN" sz="2000" dirty="0">
                <a:latin typeface="Consolas" panose="020B0609020204030204" pitchFamily="49" charset="0"/>
              </a:rPr>
              <a:t>    else if(</a:t>
            </a:r>
            <a:r>
              <a:rPr lang="en-US" altLang="zh-CN" sz="2000" dirty="0" err="1">
                <a:latin typeface="Consolas" panose="020B0609020204030204" pitchFamily="49" charset="0"/>
              </a:rPr>
              <a:t>cz</a:t>
            </a:r>
            <a:r>
              <a:rPr lang="en-US" altLang="zh-CN" sz="2000" dirty="0">
                <a:latin typeface="Consolas" panose="020B0609020204030204" pitchFamily="49" charset="0"/>
              </a:rPr>
              <a:t>[a]=='['&amp;&amp;!</a:t>
            </a:r>
            <a:r>
              <a:rPr lang="en-US" altLang="zh-CN" sz="2000" dirty="0" err="1">
                <a:latin typeface="Consolas" panose="020B0609020204030204" pitchFamily="49" charset="0"/>
              </a:rPr>
              <a:t>nc</a:t>
            </a:r>
            <a:r>
              <a:rPr lang="en-US" altLang="zh-CN" sz="2000" dirty="0">
                <a:latin typeface="Consolas" panose="020B0609020204030204" pitchFamily="49" charset="0"/>
              </a:rPr>
              <a:t>[p]) return </a:t>
            </a:r>
            <a:r>
              <a:rPr lang="en-US" altLang="zh-CN" sz="2000" dirty="0" err="1">
                <a:latin typeface="Consolas" panose="020B0609020204030204" pitchFamily="49" charset="0"/>
              </a:rPr>
              <a:t>dy</a:t>
            </a:r>
            <a:r>
              <a:rPr lang="en-US" altLang="zh-CN" sz="2000" dirty="0">
                <a:latin typeface="Consolas" panose="020B0609020204030204" pitchFamily="49" charset="0"/>
              </a:rPr>
              <a:t>[a];</a:t>
            </a:r>
          </a:p>
          <a:p>
            <a:pPr marL="0" indent="0">
              <a:buNone/>
            </a:pPr>
            <a:r>
              <a:rPr lang="en-US" altLang="zh-CN" sz="2000" dirty="0">
                <a:latin typeface="Consolas" panose="020B0609020204030204" pitchFamily="49" charset="0"/>
              </a:rPr>
              <a:t>    else if(</a:t>
            </a:r>
            <a:r>
              <a:rPr lang="en-US" altLang="zh-CN" sz="2000" dirty="0" err="1">
                <a:latin typeface="Consolas" panose="020B0609020204030204" pitchFamily="49" charset="0"/>
              </a:rPr>
              <a:t>cz</a:t>
            </a:r>
            <a:r>
              <a:rPr lang="en-US" altLang="zh-CN" sz="2000" dirty="0">
                <a:latin typeface="Consolas" panose="020B0609020204030204" pitchFamily="49" charset="0"/>
              </a:rPr>
              <a:t>[a]==']'&amp;&amp;</a:t>
            </a:r>
            <a:r>
              <a:rPr lang="en-US" altLang="zh-CN" sz="2000" dirty="0" err="1">
                <a:latin typeface="Consolas" panose="020B0609020204030204" pitchFamily="49" charset="0"/>
              </a:rPr>
              <a:t>nc</a:t>
            </a:r>
            <a:r>
              <a:rPr lang="en-US" altLang="zh-CN" sz="2000" dirty="0">
                <a:latin typeface="Consolas" panose="020B0609020204030204" pitchFamily="49" charset="0"/>
              </a:rPr>
              <a:t>[p]) return </a:t>
            </a:r>
            <a:r>
              <a:rPr lang="en-US" altLang="zh-CN" sz="2000" dirty="0" err="1">
                <a:latin typeface="Consolas" panose="020B0609020204030204" pitchFamily="49" charset="0"/>
              </a:rPr>
              <a:t>dy</a:t>
            </a:r>
            <a:r>
              <a:rPr lang="en-US" altLang="zh-CN" sz="2000" dirty="0">
                <a:latin typeface="Consolas" panose="020B0609020204030204" pitchFamily="49" charset="0"/>
              </a:rPr>
              <a:t>[a];</a:t>
            </a:r>
          </a:p>
          <a:p>
            <a:pPr marL="0" indent="0">
              <a:buNone/>
            </a:pPr>
            <a:r>
              <a:rPr lang="en-US" altLang="zh-CN" sz="2000" dirty="0">
                <a:latin typeface="Consolas" panose="020B0609020204030204" pitchFamily="49" charset="0"/>
              </a:rPr>
              <a:t>    return a+1;</a:t>
            </a:r>
          </a:p>
          <a:p>
            <a:pPr marL="0" indent="0">
              <a:buNone/>
            </a:pPr>
            <a:r>
              <a:rPr lang="en-US" altLang="zh-CN" sz="2000" dirty="0">
                <a:latin typeface="Consolas" panose="020B0609020204030204" pitchFamily="49" charset="0"/>
              </a:rPr>
              <a:t>}</a:t>
            </a:r>
          </a:p>
          <a:p>
            <a:r>
              <a:rPr lang="zh-CN" altLang="en-US" dirty="0">
                <a:latin typeface="Consolas" panose="020B0609020204030204" pitchFamily="49" charset="0"/>
              </a:rPr>
              <a:t>用栈记录匹配的 </a:t>
            </a:r>
            <a:r>
              <a:rPr lang="en-US" altLang="zh-CN" dirty="0">
                <a:latin typeface="Consolas" panose="020B0609020204030204" pitchFamily="49" charset="0"/>
              </a:rPr>
              <a:t>[] </a:t>
            </a:r>
            <a:r>
              <a:rPr lang="zh-CN" altLang="en-US" dirty="0">
                <a:latin typeface="Consolas" panose="020B0609020204030204" pitchFamily="49" charset="0"/>
              </a:rPr>
              <a:t>对，其他操作模拟即可</a:t>
            </a:r>
            <a:endParaRPr lang="en-US" altLang="zh-CN" dirty="0">
              <a:latin typeface="Consolas" panose="020B0609020204030204" pitchFamily="49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A99771E-6FE4-CC60-23ED-335EBEC81E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60" r="4570"/>
          <a:stretch/>
        </p:blipFill>
        <p:spPr>
          <a:xfrm>
            <a:off x="2283610" y="707461"/>
            <a:ext cx="530347" cy="61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1964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5D957A-CCB1-5E21-77EA-29EA5EA6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总结：</a:t>
            </a:r>
            <a:r>
              <a:rPr lang="en-US" altLang="zh-CN" dirty="0"/>
              <a:t>Brainfuck </a:t>
            </a:r>
            <a:r>
              <a:rPr lang="zh-CN" altLang="en-US" dirty="0"/>
              <a:t>的实用性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F9E9DAB-B2E4-8F63-B3FC-080488F56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CN" altLang="en-US" dirty="0"/>
              <a:t>编写复杂代码（</a:t>
            </a:r>
            <a:r>
              <a:rPr lang="en-US" altLang="zh-CN" dirty="0"/>
              <a:t>×</a:t>
            </a:r>
            <a:r>
              <a:rPr lang="zh-CN" altLang="en-US" dirty="0"/>
              <a:t>）</a:t>
            </a:r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770C961-498A-97D7-FE53-003E05ADF7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60" r="4570"/>
          <a:stretch/>
        </p:blipFill>
        <p:spPr>
          <a:xfrm>
            <a:off x="3960020" y="707461"/>
            <a:ext cx="530347" cy="61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8343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5D957A-CCB1-5E21-77EA-29EA5EA6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总结：</a:t>
            </a:r>
            <a:r>
              <a:rPr lang="en-US" altLang="zh-CN" dirty="0"/>
              <a:t>Brainfuck </a:t>
            </a:r>
            <a:r>
              <a:rPr lang="zh-CN" altLang="en-US" dirty="0"/>
              <a:t>的实用性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F9E9DAB-B2E4-8F63-B3FC-080488F56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CN" altLang="en-US" dirty="0"/>
              <a:t>编写复杂代码（</a:t>
            </a:r>
            <a:r>
              <a:rPr lang="en-US" altLang="zh-CN" dirty="0"/>
              <a:t>×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zh-CN" altLang="en-US" dirty="0"/>
              <a:t>代码混淆</a:t>
            </a:r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493CE19-534D-1D4A-CFEC-1DFDFF90FEE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60" r="4570"/>
          <a:stretch/>
        </p:blipFill>
        <p:spPr>
          <a:xfrm>
            <a:off x="3960020" y="707461"/>
            <a:ext cx="530347" cy="61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5961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5D957A-CCB1-5E21-77EA-29EA5EA6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总结：</a:t>
            </a:r>
            <a:r>
              <a:rPr lang="en-US" altLang="zh-CN" dirty="0"/>
              <a:t>Brainfuck </a:t>
            </a:r>
            <a:r>
              <a:rPr lang="zh-CN" altLang="en-US" dirty="0"/>
              <a:t>的实用性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F9E9DAB-B2E4-8F63-B3FC-080488F56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CN" altLang="en-US" dirty="0"/>
              <a:t>编写复杂代码（</a:t>
            </a:r>
            <a:r>
              <a:rPr lang="en-US" altLang="zh-CN" dirty="0"/>
              <a:t>×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zh-CN" altLang="en-US" dirty="0"/>
              <a:t>代码混淆</a:t>
            </a:r>
            <a:endParaRPr lang="en-US" altLang="zh-CN" dirty="0"/>
          </a:p>
          <a:p>
            <a:r>
              <a:rPr lang="zh-CN" altLang="en-US" dirty="0"/>
              <a:t>验证图灵完备性</a:t>
            </a:r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16EA16A-5B19-6ACA-AD3E-994BA1E61F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60" r="4570"/>
          <a:stretch/>
        </p:blipFill>
        <p:spPr>
          <a:xfrm>
            <a:off x="3960020" y="707461"/>
            <a:ext cx="530347" cy="61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6939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5D957A-CCB1-5E21-77EA-29EA5EA6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总结：</a:t>
            </a:r>
            <a:r>
              <a:rPr lang="en-US" altLang="zh-CN" dirty="0"/>
              <a:t>Brainfuck </a:t>
            </a:r>
            <a:r>
              <a:rPr lang="zh-CN" altLang="en-US" dirty="0"/>
              <a:t>的实用性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F9E9DAB-B2E4-8F63-B3FC-080488F56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CN" altLang="en-US" dirty="0"/>
              <a:t>编写复杂代码（</a:t>
            </a:r>
            <a:r>
              <a:rPr lang="en-US" altLang="zh-CN" dirty="0"/>
              <a:t>×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zh-CN" altLang="en-US" dirty="0"/>
              <a:t>代码混淆</a:t>
            </a:r>
            <a:endParaRPr lang="en-US" altLang="zh-CN" dirty="0"/>
          </a:p>
          <a:p>
            <a:r>
              <a:rPr lang="zh-CN" altLang="en-US" dirty="0"/>
              <a:t>验证图灵完备性</a:t>
            </a:r>
            <a:endParaRPr lang="en-US" altLang="zh-CN" dirty="0"/>
          </a:p>
          <a:p>
            <a:r>
              <a:rPr lang="zh-CN" altLang="en-US" dirty="0"/>
              <a:t>练习编写解释器</a:t>
            </a:r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E8632FE-B447-D3DF-A749-38EE431691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60" r="4570"/>
          <a:stretch/>
        </p:blipFill>
        <p:spPr>
          <a:xfrm>
            <a:off x="3960020" y="707461"/>
            <a:ext cx="530347" cy="61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290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5D957A-CCB1-5E21-77EA-29EA5EA6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总结：</a:t>
            </a:r>
            <a:r>
              <a:rPr lang="en-US" altLang="zh-CN" dirty="0"/>
              <a:t>Brainfuck </a:t>
            </a:r>
            <a:r>
              <a:rPr lang="zh-CN" altLang="en-US" dirty="0"/>
              <a:t>的实用性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F9E9DAB-B2E4-8F63-B3FC-080488F56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CN" altLang="en-US" dirty="0"/>
              <a:t>编写复杂代码（</a:t>
            </a:r>
            <a:r>
              <a:rPr lang="en-US" altLang="zh-CN" dirty="0"/>
              <a:t>×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zh-CN" altLang="en-US" dirty="0"/>
              <a:t>代码混淆</a:t>
            </a:r>
            <a:endParaRPr lang="en-US" altLang="zh-CN" dirty="0"/>
          </a:p>
          <a:p>
            <a:r>
              <a:rPr lang="zh-CN" altLang="en-US" dirty="0"/>
              <a:t>验证图灵完备性</a:t>
            </a:r>
            <a:endParaRPr lang="en-US" altLang="zh-CN" dirty="0"/>
          </a:p>
          <a:p>
            <a:r>
              <a:rPr lang="zh-CN" altLang="en-US" dirty="0"/>
              <a:t>练习编写解释器</a:t>
            </a:r>
            <a:endParaRPr lang="en-US" altLang="zh-CN" dirty="0"/>
          </a:p>
          <a:p>
            <a:r>
              <a:rPr lang="zh-CN" altLang="en-US" dirty="0"/>
              <a:t>字符画</a:t>
            </a:r>
            <a:endParaRPr lang="en-US" altLang="zh-CN" dirty="0"/>
          </a:p>
          <a:p>
            <a:r>
              <a:rPr lang="en-US" altLang="zh-CN" dirty="0"/>
              <a:t>……</a:t>
            </a:r>
          </a:p>
          <a:p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FC3766D-3869-19E6-25E1-15841ADC4C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7671" y="1770665"/>
            <a:ext cx="5527222" cy="4461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D189FD-CFC7-6101-4E7D-455E473EA2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60" r="4570"/>
          <a:stretch/>
        </p:blipFill>
        <p:spPr>
          <a:xfrm>
            <a:off x="3960020" y="707461"/>
            <a:ext cx="530347" cy="61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4144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F7A22EB4-0433-FF7C-13B0-2A2D5E39F2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Thanks</a:t>
            </a:r>
            <a:endParaRPr lang="zh-CN" altLang="en-US" dirty="0"/>
          </a:p>
        </p:txBody>
      </p:sp>
      <p:sp>
        <p:nvSpPr>
          <p:cNvPr id="5" name="副标题 4">
            <a:extLst>
              <a:ext uri="{FF2B5EF4-FFF2-40B4-BE49-F238E27FC236}">
                <a16:creationId xmlns:a16="http://schemas.microsoft.com/office/drawing/2014/main" id="{94ED6C31-73D1-7E21-141F-4D22D2F2550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1936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6216B4-BDCC-1FE9-AD61-5DBBB4A6F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800" dirty="0" err="1"/>
              <a:t>Esolang</a:t>
            </a:r>
            <a:endParaRPr lang="zh-CN" altLang="en-US" sz="4800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D4F8AF0-5C45-3A82-1EF1-DA8572603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1" cy="4351338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rgbClr val="000000"/>
                </a:solidFill>
                <a:effectLst/>
                <a:latin typeface="FandolSong-Regular-Identity-H"/>
              </a:rPr>
              <a:t>一种仅为实验或娱乐而设计，很难甚至无法用于实际编程的一类程序设计语言</a:t>
            </a:r>
            <a:endParaRPr lang="en-US" altLang="zh-CN" dirty="0">
              <a:solidFill>
                <a:srgbClr val="000000"/>
              </a:solidFill>
              <a:effectLst/>
              <a:latin typeface="FandolSong-Regular-Identity-H"/>
            </a:endParaRPr>
          </a:p>
          <a:p>
            <a:r>
              <a:rPr lang="en-US" altLang="zh-CN" dirty="0">
                <a:solidFill>
                  <a:srgbClr val="000000"/>
                </a:solidFill>
              </a:rPr>
              <a:t>Brainfuck (BF)</a:t>
            </a:r>
          </a:p>
          <a:p>
            <a:pPr marL="0" indent="0">
              <a:buNone/>
            </a:pP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latin typeface="Consolas" panose="020B0609020204030204" pitchFamily="49" charset="0"/>
                <a:ea typeface="Menlo"/>
              </a:rPr>
              <a:t>---&gt;-&gt;-&gt;&gt;+&gt;+&gt;&gt;+[++++[&gt;+++[&gt;++++&gt;--&gt;+++&lt;&lt;&lt;-]&lt;-]&lt;+++]&gt;&gt;&gt;.&gt;--&gt;-.&gt;..+&gt;++++&gt;+++.+&gt;--&gt;[&gt;-.&lt;&lt;]</a:t>
            </a:r>
            <a:r>
              <a: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 </a:t>
            </a:r>
            <a:endParaRPr kumimoji="0" lang="zh-CN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F17B6A1-B241-1794-022E-74B97DE4D0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60" r="4570"/>
          <a:stretch/>
        </p:blipFill>
        <p:spPr>
          <a:xfrm>
            <a:off x="2044127" y="2759526"/>
            <a:ext cx="351946" cy="40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953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6216B4-BDCC-1FE9-AD61-5DBBB4A6F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800" dirty="0" err="1"/>
              <a:t>Esolang</a:t>
            </a:r>
            <a:endParaRPr lang="zh-CN" altLang="en-US" sz="4800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D4F8AF0-5C45-3A82-1EF1-DA8572603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1" cy="4351338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rgbClr val="000000"/>
                </a:solidFill>
                <a:effectLst/>
                <a:latin typeface="FandolSong-Regular-Identity-H"/>
              </a:rPr>
              <a:t>一种仅为实验或娱乐而设计，很难甚至无法用于实际编程的一类程序设计语言</a:t>
            </a:r>
            <a:endParaRPr lang="en-US" altLang="zh-CN" dirty="0">
              <a:solidFill>
                <a:srgbClr val="000000"/>
              </a:solidFill>
              <a:effectLst/>
              <a:latin typeface="FandolSong-Regular-Identity-H"/>
            </a:endParaRPr>
          </a:p>
          <a:p>
            <a:r>
              <a:rPr lang="en-US" altLang="zh-CN" dirty="0">
                <a:solidFill>
                  <a:srgbClr val="000000"/>
                </a:solidFill>
              </a:rPr>
              <a:t>Brainfuck</a:t>
            </a:r>
          </a:p>
          <a:p>
            <a:r>
              <a:rPr lang="en-US" altLang="zh-CN" dirty="0">
                <a:solidFill>
                  <a:srgbClr val="000000"/>
                </a:solidFill>
              </a:rPr>
              <a:t>Whitespace</a:t>
            </a:r>
          </a:p>
          <a:p>
            <a:endParaRPr lang="en-US" altLang="zh-CN" dirty="0">
              <a:solidFill>
                <a:srgbClr val="000000"/>
              </a:solidFill>
              <a:latin typeface="FandolSong-Regular-Identity-H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FC55E208-CBA5-D5F7-5E35-1E59465E9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065" y="2661103"/>
            <a:ext cx="6134100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BA54F705-FAB7-E232-B452-F64007B79C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60" r="4570"/>
          <a:stretch/>
        </p:blipFill>
        <p:spPr>
          <a:xfrm>
            <a:off x="2044127" y="2759526"/>
            <a:ext cx="351946" cy="40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826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6216B4-BDCC-1FE9-AD61-5DBBB4A6F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800" dirty="0" err="1"/>
              <a:t>Esolang</a:t>
            </a:r>
            <a:endParaRPr lang="zh-CN" altLang="en-US" sz="4800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D4F8AF0-5C45-3A82-1EF1-DA8572603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1" cy="4351338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rgbClr val="000000"/>
                </a:solidFill>
                <a:effectLst/>
                <a:latin typeface="FandolSong-Regular-Identity-H"/>
              </a:rPr>
              <a:t>一种仅为实验或娱乐而设计，很难甚至无法用于实际编程的一类程序设计语言</a:t>
            </a:r>
            <a:endParaRPr lang="en-US" altLang="zh-CN" dirty="0">
              <a:solidFill>
                <a:srgbClr val="000000"/>
              </a:solidFill>
              <a:effectLst/>
              <a:latin typeface="FandolSong-Regular-Identity-H"/>
            </a:endParaRPr>
          </a:p>
          <a:p>
            <a:r>
              <a:rPr lang="en-US" altLang="zh-CN" dirty="0">
                <a:solidFill>
                  <a:srgbClr val="000000"/>
                </a:solidFill>
              </a:rPr>
              <a:t>Brainfuck</a:t>
            </a:r>
          </a:p>
          <a:p>
            <a:r>
              <a:rPr lang="en-US" altLang="zh-CN" dirty="0">
                <a:solidFill>
                  <a:srgbClr val="000000"/>
                </a:solidFill>
              </a:rPr>
              <a:t>Whitespace</a:t>
            </a:r>
          </a:p>
          <a:p>
            <a:r>
              <a:rPr lang="en-US" altLang="zh-CN" b="0" i="0" dirty="0">
                <a:solidFill>
                  <a:srgbClr val="191B1F"/>
                </a:solidFill>
                <a:effectLst/>
              </a:rPr>
              <a:t>Piet</a:t>
            </a:r>
            <a:endParaRPr lang="en-US" altLang="zh-CN" dirty="0">
              <a:solidFill>
                <a:srgbClr val="000000"/>
              </a:solidFill>
            </a:endParaRPr>
          </a:p>
          <a:p>
            <a:endParaRPr lang="en-US" altLang="zh-CN" dirty="0">
              <a:solidFill>
                <a:srgbClr val="000000"/>
              </a:solidFill>
              <a:latin typeface="FandolSong-Regular-Identity-H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8398181-B7B4-B3D7-36C8-A7B51FA12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582" y="3117396"/>
            <a:ext cx="485775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0CFC4E6-BE42-7C38-BF7B-747EE43468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60" r="4570"/>
          <a:stretch/>
        </p:blipFill>
        <p:spPr>
          <a:xfrm>
            <a:off x="2044127" y="2759526"/>
            <a:ext cx="351946" cy="40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067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6216B4-BDCC-1FE9-AD61-5DBBB4A6F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4800" dirty="0" err="1"/>
              <a:t>Esolang</a:t>
            </a:r>
            <a:endParaRPr lang="zh-CN" altLang="en-US" sz="4800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D4F8AF0-5C45-3A82-1EF1-DA8572603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1" cy="4351338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rgbClr val="000000"/>
                </a:solidFill>
                <a:effectLst/>
                <a:latin typeface="FandolSong-Regular-Identity-H"/>
              </a:rPr>
              <a:t>一种仅为实验或娱乐而设计，很难甚至无法用于实际编程的一类程序设计语言</a:t>
            </a:r>
            <a:endParaRPr lang="en-US" altLang="zh-CN" dirty="0">
              <a:solidFill>
                <a:srgbClr val="000000"/>
              </a:solidFill>
              <a:effectLst/>
              <a:latin typeface="FandolSong-Regular-Identity-H"/>
            </a:endParaRPr>
          </a:p>
          <a:p>
            <a:r>
              <a:rPr lang="en-US" altLang="zh-CN" dirty="0">
                <a:solidFill>
                  <a:srgbClr val="000000"/>
                </a:solidFill>
              </a:rPr>
              <a:t>Brainfuck</a:t>
            </a:r>
          </a:p>
          <a:p>
            <a:r>
              <a:rPr lang="en-US" altLang="zh-CN" dirty="0">
                <a:solidFill>
                  <a:srgbClr val="000000"/>
                </a:solidFill>
              </a:rPr>
              <a:t>Whitespace</a:t>
            </a:r>
          </a:p>
          <a:p>
            <a:r>
              <a:rPr lang="en-US" altLang="zh-CN" b="0" i="0" dirty="0">
                <a:solidFill>
                  <a:srgbClr val="191B1F"/>
                </a:solidFill>
                <a:effectLst/>
              </a:rPr>
              <a:t>Piet</a:t>
            </a:r>
          </a:p>
          <a:p>
            <a:r>
              <a:rPr lang="zh-CN" altLang="en-US" dirty="0">
                <a:solidFill>
                  <a:srgbClr val="191B1F"/>
                </a:solidFill>
                <a:latin typeface="-apple-system"/>
              </a:rPr>
              <a:t>等等</a:t>
            </a:r>
            <a:endParaRPr lang="en-US" altLang="zh-CN" dirty="0">
              <a:solidFill>
                <a:srgbClr val="000000"/>
              </a:solidFill>
              <a:latin typeface="FandolSong-Regular-Identity-H"/>
            </a:endParaRPr>
          </a:p>
          <a:p>
            <a:endParaRPr lang="en-US" altLang="zh-CN" dirty="0">
              <a:solidFill>
                <a:srgbClr val="000000"/>
              </a:solidFill>
              <a:latin typeface="FandolSong-Regular-Identity-H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A657EAA-2586-9462-401A-FC4DED2D69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60" r="4570"/>
          <a:stretch/>
        </p:blipFill>
        <p:spPr>
          <a:xfrm>
            <a:off x="2044127" y="2759526"/>
            <a:ext cx="351946" cy="40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029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5D957A-CCB1-5E21-77EA-29EA5EA6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Brainfuck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F9E9DAB-B2E4-8F63-B3FC-080488F56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latin typeface="Consolas" panose="020B0609020204030204" pitchFamily="49" charset="0"/>
                <a:ea typeface="Menlo"/>
              </a:rPr>
              <a:t>&gt; </a:t>
            </a: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latin typeface="+mn-ea"/>
              </a:rPr>
              <a:t>指针向右移动一位</a:t>
            </a:r>
            <a:endParaRPr kumimoji="0" lang="en-US" altLang="zh-CN" sz="2800" b="0" i="0" u="none" strike="noStrike" cap="none" normalizeH="0" baseline="0" dirty="0">
              <a:ln>
                <a:noFill/>
              </a:ln>
              <a:solidFill>
                <a:srgbClr val="191B1F"/>
              </a:solidFill>
              <a:effectLst/>
              <a:latin typeface="+mn-ea"/>
            </a:endParaRPr>
          </a:p>
          <a:p>
            <a:pPr marL="0" indent="0">
              <a:buNone/>
            </a:pP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latin typeface="Consolas" panose="020B0609020204030204" pitchFamily="49" charset="0"/>
                <a:ea typeface="Menlo"/>
              </a:rPr>
              <a:t>&lt; </a:t>
            </a: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latin typeface="+mn-ea"/>
              </a:rPr>
              <a:t>指针向左移动一位</a:t>
            </a:r>
            <a:endParaRPr kumimoji="0" lang="en-US" altLang="zh-CN" sz="2800" b="0" i="0" u="none" strike="noStrike" cap="none" normalizeH="0" baseline="0" dirty="0">
              <a:ln>
                <a:noFill/>
              </a:ln>
              <a:solidFill>
                <a:srgbClr val="191B1F"/>
              </a:solidFill>
              <a:effectLst/>
              <a:latin typeface="+mn-ea"/>
            </a:endParaRPr>
          </a:p>
          <a:p>
            <a:pPr marL="0" indent="0">
              <a:buNone/>
            </a:pP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latin typeface="Consolas" panose="020B0609020204030204" pitchFamily="49" charset="0"/>
                <a:ea typeface="Menlo"/>
              </a:rPr>
              <a:t>+ </a:t>
            </a: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latin typeface="+mn-ea"/>
              </a:rPr>
              <a:t>指针指向的存储单元加一</a:t>
            </a:r>
            <a:endParaRPr kumimoji="0" lang="en-US" altLang="zh-CN" sz="2800" b="0" i="0" u="none" strike="noStrike" cap="none" normalizeH="0" baseline="0" dirty="0">
              <a:ln>
                <a:noFill/>
              </a:ln>
              <a:solidFill>
                <a:srgbClr val="191B1F"/>
              </a:solidFill>
              <a:effectLst/>
              <a:latin typeface="+mn-ea"/>
            </a:endParaRPr>
          </a:p>
          <a:p>
            <a:pPr marL="0" indent="0">
              <a:buNone/>
            </a:pPr>
            <a:r>
              <a:rPr kumimoji="0" lang="en-US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latin typeface="Consolas" panose="020B0609020204030204" pitchFamily="49" charset="0"/>
                <a:ea typeface="Menlo"/>
              </a:rPr>
              <a:t>- </a:t>
            </a: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latin typeface="+mn-ea"/>
              </a:rPr>
              <a:t>指针指向的存储单元减一</a:t>
            </a:r>
            <a:endParaRPr kumimoji="0" lang="en-US" altLang="zh-CN" sz="2800" b="0" i="0" u="none" strike="noStrike" cap="none" normalizeH="0" baseline="0" dirty="0">
              <a:ln>
                <a:noFill/>
              </a:ln>
              <a:solidFill>
                <a:srgbClr val="191B1F"/>
              </a:solidFill>
              <a:effectLst/>
              <a:latin typeface="+mn-ea"/>
            </a:endParaRPr>
          </a:p>
          <a:p>
            <a:pPr marL="0" indent="0">
              <a:buNone/>
            </a:pP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latin typeface="Consolas" panose="020B0609020204030204" pitchFamily="49" charset="0"/>
                <a:ea typeface="Menlo"/>
              </a:rPr>
              <a:t>. </a:t>
            </a: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latin typeface="+mn-ea"/>
              </a:rPr>
              <a:t>将指针指向的存储单元的内容作为字符输出</a:t>
            </a:r>
            <a:endParaRPr kumimoji="0" lang="en-US" altLang="zh-CN" sz="2800" b="0" i="0" u="none" strike="noStrike" cap="none" normalizeH="0" baseline="0" dirty="0">
              <a:ln>
                <a:noFill/>
              </a:ln>
              <a:solidFill>
                <a:srgbClr val="191B1F"/>
              </a:solidFill>
              <a:effectLst/>
              <a:latin typeface="+mn-ea"/>
            </a:endParaRPr>
          </a:p>
          <a:p>
            <a:pPr marL="0" indent="0">
              <a:buNone/>
            </a:pP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latin typeface="Consolas" panose="020B0609020204030204" pitchFamily="49" charset="0"/>
                <a:ea typeface="Menlo"/>
              </a:rPr>
              <a:t>, </a:t>
            </a: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latin typeface="+mn-ea"/>
              </a:rPr>
              <a:t>输入一个字符并保存到指针指向的存储单元</a:t>
            </a:r>
            <a:endParaRPr kumimoji="0" lang="en-US" altLang="zh-CN" sz="2800" b="0" i="0" u="none" strike="noStrike" cap="none" normalizeH="0" baseline="0" dirty="0">
              <a:ln>
                <a:noFill/>
              </a:ln>
              <a:solidFill>
                <a:srgbClr val="191B1F"/>
              </a:solidFill>
              <a:effectLst/>
              <a:latin typeface="+mn-ea"/>
            </a:endParaRPr>
          </a:p>
          <a:p>
            <a:pPr marL="0" indent="0">
              <a:buNone/>
            </a:pP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latin typeface="Consolas" panose="020B0609020204030204" pitchFamily="49" charset="0"/>
                <a:ea typeface="Menlo"/>
              </a:rPr>
              <a:t>[ </a:t>
            </a: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latin typeface="+mn-ea"/>
              </a:rPr>
              <a:t>如果指针指向的存储单元为零，向后跳转到对应的 </a:t>
            </a: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latin typeface="Consolas" panose="020B0609020204030204" pitchFamily="49" charset="0"/>
                <a:ea typeface="Menlo"/>
              </a:rPr>
              <a:t>]</a:t>
            </a: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ea typeface="Menlo"/>
              </a:rPr>
              <a:t> </a:t>
            </a: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latin typeface="+mn-ea"/>
              </a:rPr>
              <a:t>指令处</a:t>
            </a:r>
            <a:endParaRPr kumimoji="0" lang="en-US" altLang="zh-CN" sz="2800" b="0" i="0" u="none" strike="noStrike" cap="none" normalizeH="0" baseline="0" dirty="0">
              <a:ln>
                <a:noFill/>
              </a:ln>
              <a:solidFill>
                <a:srgbClr val="191B1F"/>
              </a:solidFill>
              <a:effectLst/>
              <a:latin typeface="+mn-ea"/>
            </a:endParaRPr>
          </a:p>
          <a:p>
            <a:pPr marL="0" indent="0">
              <a:buNone/>
            </a:pP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latin typeface="Consolas" panose="020B0609020204030204" pitchFamily="49" charset="0"/>
                <a:ea typeface="Menlo"/>
              </a:rPr>
              <a:t>] </a:t>
            </a: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latin typeface="+mn-ea"/>
              </a:rPr>
              <a:t>如果指针指向的存储单元不为零，向前跳转到对应的</a:t>
            </a: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ea typeface="Menlo"/>
              </a:rPr>
              <a:t> </a:t>
            </a: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latin typeface="Consolas" panose="020B0609020204030204" pitchFamily="49" charset="0"/>
                <a:ea typeface="Menlo"/>
              </a:rPr>
              <a:t>[</a:t>
            </a: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ea typeface="Menlo"/>
              </a:rPr>
              <a:t> </a:t>
            </a: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latin typeface="+mn-ea"/>
              </a:rPr>
              <a:t>指令处</a:t>
            </a:r>
            <a:r>
              <a: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 </a:t>
            </a:r>
            <a:endParaRPr kumimoji="0" lang="zh-CN" altLang="zh-CN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  <a:p>
            <a:endParaRPr lang="zh-CN" altLang="en-US" dirty="0">
              <a:latin typeface="Consolas" panose="020B0609020204030204" pitchFamily="49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A86FBB2-D6F1-EA32-2200-9F5D644B10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60" r="4570"/>
          <a:stretch/>
        </p:blipFill>
        <p:spPr>
          <a:xfrm>
            <a:off x="2283610" y="707461"/>
            <a:ext cx="530347" cy="61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946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5D957A-CCB1-5E21-77EA-29EA5EA6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Brainfuck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F9E9DAB-B2E4-8F63-B3FC-080488F56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latin typeface="Consolas" panose="020B0609020204030204" pitchFamily="49" charset="0"/>
              </a:rPr>
              <a:t>以刚刚展示的程序为例：</a:t>
            </a:r>
            <a:endParaRPr lang="en-US" altLang="zh-CN" dirty="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latin typeface="Consolas" panose="020B0609020204030204" pitchFamily="49" charset="0"/>
                <a:ea typeface="Menlo"/>
              </a:rPr>
              <a:t>---&gt;-&gt;-&gt;&gt;+&gt;+&gt;&gt;+[++++[&gt;+++[&gt;++++&gt;--&gt;+++&lt;&lt;&lt;-]&lt;-]&lt;+++]&gt;&gt;&gt;.&gt;--&gt;-.&gt;..+&gt;++++&gt;+++.+&gt;--&gt;[&gt;-.&lt;&lt;]</a:t>
            </a:r>
            <a:r>
              <a: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 </a:t>
            </a:r>
            <a:endParaRPr kumimoji="0" lang="zh-CN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  <a:p>
            <a:pPr marL="0" indent="0" algn="l">
              <a:buNone/>
            </a:pPr>
            <a:r>
              <a:rPr lang="en-US" altLang="zh-CN" dirty="0">
                <a:latin typeface="Consolas" panose="020B0609020204030204" pitchFamily="49" charset="0"/>
              </a:rPr>
              <a:t>Output</a:t>
            </a:r>
            <a:r>
              <a:rPr lang="zh-CN" altLang="en-US" dirty="0">
                <a:latin typeface="Consolas" panose="020B0609020204030204" pitchFamily="49" charset="0"/>
              </a:rPr>
              <a:t>：</a:t>
            </a:r>
            <a:r>
              <a:rPr lang="en-US" altLang="zh-CN" b="0" i="0" dirty="0">
                <a:effectLst/>
                <a:latin typeface="Consolas" panose="020B0609020204030204" pitchFamily="49" charset="0"/>
              </a:rPr>
              <a:t>Hello, World!</a:t>
            </a:r>
            <a:endParaRPr lang="en-US" altLang="zh-CN" dirty="0">
              <a:latin typeface="Consolas" panose="020B0609020204030204" pitchFamily="49" charset="0"/>
            </a:endParaRPr>
          </a:p>
          <a:p>
            <a:endParaRPr lang="en-US" altLang="zh-CN" dirty="0">
              <a:latin typeface="Consolas" panose="020B0609020204030204" pitchFamily="49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016A89A-FB8B-71A3-E30F-21596D6FCF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60" r="4570"/>
          <a:stretch/>
        </p:blipFill>
        <p:spPr>
          <a:xfrm>
            <a:off x="2283610" y="707461"/>
            <a:ext cx="530347" cy="61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85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5D957A-CCB1-5E21-77EA-29EA5EA6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Brainfuck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F9E9DAB-B2E4-8F63-B3FC-080488F56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latin typeface="Consolas" panose="020B0609020204030204" pitchFamily="49" charset="0"/>
              </a:rPr>
              <a:t>以刚刚展示的程序为例：</a:t>
            </a:r>
            <a:endParaRPr lang="en-US" altLang="zh-CN" dirty="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191B1F"/>
                </a:solidFill>
                <a:effectLst/>
                <a:latin typeface="Consolas" panose="020B0609020204030204" pitchFamily="49" charset="0"/>
                <a:ea typeface="Menlo"/>
              </a:rPr>
              <a:t>---&gt;-&gt;-&gt;&gt;+&gt;+&gt;&gt;+[++++[&gt;+++[&gt;++++&gt;--&gt;+++&lt;&lt;&lt;-]&lt;-]&lt;+++]&gt;&gt;&gt;.&gt;--&gt;-.&gt;..+&gt;++++&gt;+++.+&gt;--&gt;[&gt;-.&lt;&lt;]</a:t>
            </a:r>
            <a:r>
              <a:rPr kumimoji="0" lang="zh-CN" altLang="zh-CN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anose="020B0609020204030204" pitchFamily="49" charset="0"/>
              </a:rPr>
              <a:t> </a:t>
            </a:r>
            <a:endParaRPr kumimoji="0" lang="zh-CN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altLang="zh-CN" dirty="0">
                <a:latin typeface="Consolas" panose="020B0609020204030204" pitchFamily="49" charset="0"/>
              </a:rPr>
              <a:t>Output</a:t>
            </a:r>
            <a:r>
              <a:rPr lang="zh-CN" altLang="en-US" dirty="0">
                <a:latin typeface="Consolas" panose="020B0609020204030204" pitchFamily="49" charset="0"/>
              </a:rPr>
              <a:t>：</a:t>
            </a:r>
            <a:r>
              <a:rPr lang="en-US" altLang="zh-CN" b="0" i="0" dirty="0">
                <a:effectLst/>
                <a:latin typeface="Consolas" panose="020B0609020204030204" pitchFamily="49" charset="0"/>
              </a:rPr>
              <a:t>Hello, World!</a:t>
            </a:r>
            <a:endParaRPr lang="en-US" altLang="zh-CN" dirty="0">
              <a:latin typeface="Consolas" panose="020B0609020204030204" pitchFamily="49" charset="0"/>
            </a:endParaRPr>
          </a:p>
          <a:p>
            <a:r>
              <a:rPr lang="zh-CN" altLang="en-US" dirty="0">
                <a:latin typeface="Consolas" panose="020B0609020204030204" pitchFamily="49" charset="0"/>
              </a:rPr>
              <a:t>太难写，不实用！</a:t>
            </a:r>
            <a:endParaRPr lang="en-US" altLang="zh-CN" dirty="0">
              <a:latin typeface="Consolas" panose="020B0609020204030204" pitchFamily="49" charset="0"/>
            </a:endParaRPr>
          </a:p>
          <a:p>
            <a:pPr marL="0" indent="0" algn="l">
              <a:buNone/>
            </a:pPr>
            <a:endParaRPr lang="en-US" altLang="zh-CN" dirty="0">
              <a:latin typeface="Consolas" panose="020B0609020204030204" pitchFamily="49" charset="0"/>
            </a:endParaRPr>
          </a:p>
          <a:p>
            <a:endParaRPr lang="en-US" altLang="zh-CN" dirty="0">
              <a:latin typeface="Consolas" panose="020B0609020204030204" pitchFamily="49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2E13435-EB72-D7B3-1BF4-2F62E00A9C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60" r="4570"/>
          <a:stretch/>
        </p:blipFill>
        <p:spPr>
          <a:xfrm>
            <a:off x="2283610" y="707461"/>
            <a:ext cx="530347" cy="61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015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937</Words>
  <Application>Microsoft Office PowerPoint</Application>
  <PresentationFormat>宽屏</PresentationFormat>
  <Paragraphs>136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5" baseType="lpstr">
      <vt:lpstr>-apple-system</vt:lpstr>
      <vt:lpstr>FandolSong-Regular-Identity-H</vt:lpstr>
      <vt:lpstr>LMRoman17-Regular-Identity-H</vt:lpstr>
      <vt:lpstr>Menlo</vt:lpstr>
      <vt:lpstr>等线</vt:lpstr>
      <vt:lpstr>等线 Light</vt:lpstr>
      <vt:lpstr>Arial</vt:lpstr>
      <vt:lpstr>Consolas</vt:lpstr>
      <vt:lpstr>Office 主题​​</vt:lpstr>
      <vt:lpstr>Brainfuck 语言的实用化转变</vt:lpstr>
      <vt:lpstr>Esolang</vt:lpstr>
      <vt:lpstr>Esolang</vt:lpstr>
      <vt:lpstr>Esolang</vt:lpstr>
      <vt:lpstr>Esolang</vt:lpstr>
      <vt:lpstr>Esolang</vt:lpstr>
      <vt:lpstr>Brainfuck</vt:lpstr>
      <vt:lpstr>Brainfuck</vt:lpstr>
      <vt:lpstr>Brainfuck</vt:lpstr>
      <vt:lpstr>Brainfuck</vt:lpstr>
      <vt:lpstr>Brainfuck 的实用性</vt:lpstr>
      <vt:lpstr>Brainfuck 的实用性</vt:lpstr>
      <vt:lpstr>Brainfuck 的实用性</vt:lpstr>
      <vt:lpstr>Brainfuck 的实用性</vt:lpstr>
      <vt:lpstr>Brainfuck 的实用性</vt:lpstr>
      <vt:lpstr>Brainfuck 的实用性</vt:lpstr>
      <vt:lpstr>Brainfuck 的实用性</vt:lpstr>
      <vt:lpstr>Brainfuck 的实用性</vt:lpstr>
      <vt:lpstr>Brainfuck 解释器</vt:lpstr>
      <vt:lpstr>Brainfuck 解释器</vt:lpstr>
      <vt:lpstr>总结：Brainfuck 的实用性</vt:lpstr>
      <vt:lpstr>总结：Brainfuck 的实用性</vt:lpstr>
      <vt:lpstr>总结：Brainfuck 的实用性</vt:lpstr>
      <vt:lpstr>总结：Brainfuck 的实用性</vt:lpstr>
      <vt:lpstr>总结：Brainfuck 的实用性</vt:lpstr>
      <vt:lpstr>Thanks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Caropul Yusani</dc:creator>
  <cp:lastModifiedBy>Caropul Yusani</cp:lastModifiedBy>
  <cp:revision>6</cp:revision>
  <dcterms:created xsi:type="dcterms:W3CDTF">2025-11-19T12:03:26Z</dcterms:created>
  <dcterms:modified xsi:type="dcterms:W3CDTF">2025-11-20T15:59:13Z</dcterms:modified>
</cp:coreProperties>
</file>