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purl.oclc.org/ooxml/officeDocument/relationships/extendedProperties" Target="docProps/app.xml"/><Relationship Id="rId2" Type="http://schemas.openxmlformats.org/package/2006/relationships/metadata/core-properties" Target="docProps/core.xml"/><Relationship Id="rId1" Type="http://purl.oclc.org/ooxml/officeDocument/relationships/officeDocument" Target="ppt/presentation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howSpecialPlsOnTitleSld="0" saveSubsetFonts="1" conformance="strict">
  <p:sldMasterIdLst>
    <p:sldMasterId id="2147483648" r:id="rId1"/>
    <p:sldMasterId id="2147483660" r:id="rId2"/>
    <p:sldMasterId id="2147483783" r:id="rId3"/>
    <p:sldMasterId id="2147483795" r:id="rId4"/>
    <p:sldMasterId id="2147483807" r:id="rId5"/>
    <p:sldMasterId id="2147483831" r:id="rId6"/>
  </p:sldMasterIdLst>
  <p:notesMasterIdLst>
    <p:notesMasterId r:id="rId50"/>
  </p:notesMasterIdLst>
  <p:sldIdLst>
    <p:sldId id="256" r:id="rId7"/>
    <p:sldId id="290" r:id="rId8"/>
    <p:sldId id="291" r:id="rId9"/>
    <p:sldId id="292" r:id="rId10"/>
    <p:sldId id="293" r:id="rId11"/>
    <p:sldId id="294" r:id="rId12"/>
    <p:sldId id="583" r:id="rId13"/>
    <p:sldId id="296" r:id="rId14"/>
    <p:sldId id="303" r:id="rId15"/>
    <p:sldId id="304" r:id="rId16"/>
    <p:sldId id="302" r:id="rId17"/>
    <p:sldId id="258" r:id="rId18"/>
    <p:sldId id="260" r:id="rId19"/>
    <p:sldId id="265" r:id="rId20"/>
    <p:sldId id="266" r:id="rId21"/>
    <p:sldId id="268" r:id="rId22"/>
    <p:sldId id="269" r:id="rId23"/>
    <p:sldId id="263" r:id="rId24"/>
    <p:sldId id="298" r:id="rId25"/>
    <p:sldId id="299" r:id="rId26"/>
    <p:sldId id="300" r:id="rId27"/>
    <p:sldId id="301" r:id="rId28"/>
    <p:sldId id="305" r:id="rId29"/>
    <p:sldId id="579" r:id="rId30"/>
    <p:sldId id="288" r:id="rId31"/>
    <p:sldId id="581" r:id="rId32"/>
    <p:sldId id="582" r:id="rId33"/>
    <p:sldId id="289" r:id="rId34"/>
    <p:sldId id="277" r:id="rId35"/>
    <p:sldId id="278" r:id="rId36"/>
    <p:sldId id="279" r:id="rId37"/>
    <p:sldId id="282" r:id="rId38"/>
    <p:sldId id="274" r:id="rId39"/>
    <p:sldId id="275" r:id="rId40"/>
    <p:sldId id="276" r:id="rId41"/>
    <p:sldId id="307" r:id="rId42"/>
    <p:sldId id="309" r:id="rId43"/>
    <p:sldId id="280" r:id="rId44"/>
    <p:sldId id="273" r:id="rId45"/>
    <p:sldId id="284" r:id="rId46"/>
    <p:sldId id="580" r:id="rId47"/>
    <p:sldId id="270" r:id="rId48"/>
    <p:sldId id="281" r:id="rId4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6.996%" autoAdjust="0"/>
    <p:restoredTop sz="77.603%" autoAdjust="0"/>
  </p:normalViewPr>
  <p:slideViewPr>
    <p:cSldViewPr>
      <p:cViewPr varScale="1">
        <p:scale>
          <a:sx n="49" d="100"/>
          <a:sy n="49" d="100"/>
        </p:scale>
        <p:origin x="1719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purl.oclc.org/ooxml/officeDocument/relationships/slide" Target="slides/slide7.xml"/><Relationship Id="rId18" Type="http://purl.oclc.org/ooxml/officeDocument/relationships/slide" Target="slides/slide12.xml"/><Relationship Id="rId26" Type="http://purl.oclc.org/ooxml/officeDocument/relationships/slide" Target="slides/slide20.xml"/><Relationship Id="rId39" Type="http://purl.oclc.org/ooxml/officeDocument/relationships/slide" Target="slides/slide33.xml"/><Relationship Id="rId21" Type="http://purl.oclc.org/ooxml/officeDocument/relationships/slide" Target="slides/slide15.xml"/><Relationship Id="rId34" Type="http://purl.oclc.org/ooxml/officeDocument/relationships/slide" Target="slides/slide28.xml"/><Relationship Id="rId42" Type="http://purl.oclc.org/ooxml/officeDocument/relationships/slide" Target="slides/slide36.xml"/><Relationship Id="rId47" Type="http://purl.oclc.org/ooxml/officeDocument/relationships/slide" Target="slides/slide41.xml"/><Relationship Id="rId50" Type="http://purl.oclc.org/ooxml/officeDocument/relationships/notesMaster" Target="notesMasters/notesMaster1.xml"/><Relationship Id="rId7" Type="http://purl.oclc.org/ooxml/officeDocument/relationships/slide" Target="slides/slide1.xml"/><Relationship Id="rId2" Type="http://purl.oclc.org/ooxml/officeDocument/relationships/slideMaster" Target="slideMasters/slideMaster2.xml"/><Relationship Id="rId16" Type="http://purl.oclc.org/ooxml/officeDocument/relationships/slide" Target="slides/slide10.xml"/><Relationship Id="rId29" Type="http://purl.oclc.org/ooxml/officeDocument/relationships/slide" Target="slides/slide23.xml"/><Relationship Id="rId11" Type="http://purl.oclc.org/ooxml/officeDocument/relationships/slide" Target="slides/slide5.xml"/><Relationship Id="rId24" Type="http://purl.oclc.org/ooxml/officeDocument/relationships/slide" Target="slides/slide18.xml"/><Relationship Id="rId32" Type="http://purl.oclc.org/ooxml/officeDocument/relationships/slide" Target="slides/slide26.xml"/><Relationship Id="rId37" Type="http://purl.oclc.org/ooxml/officeDocument/relationships/slide" Target="slides/slide31.xml"/><Relationship Id="rId40" Type="http://purl.oclc.org/ooxml/officeDocument/relationships/slide" Target="slides/slide34.xml"/><Relationship Id="rId45" Type="http://purl.oclc.org/ooxml/officeDocument/relationships/slide" Target="slides/slide39.xml"/><Relationship Id="rId53" Type="http://purl.oclc.org/ooxml/officeDocument/relationships/theme" Target="theme/theme1.xml"/><Relationship Id="rId5" Type="http://purl.oclc.org/ooxml/officeDocument/relationships/slideMaster" Target="slideMasters/slideMaster5.xml"/><Relationship Id="rId10" Type="http://purl.oclc.org/ooxml/officeDocument/relationships/slide" Target="slides/slide4.xml"/><Relationship Id="rId19" Type="http://purl.oclc.org/ooxml/officeDocument/relationships/slide" Target="slides/slide13.xml"/><Relationship Id="rId31" Type="http://purl.oclc.org/ooxml/officeDocument/relationships/slide" Target="slides/slide25.xml"/><Relationship Id="rId44" Type="http://purl.oclc.org/ooxml/officeDocument/relationships/slide" Target="slides/slide38.xml"/><Relationship Id="rId52" Type="http://purl.oclc.org/ooxml/officeDocument/relationships/viewProps" Target="viewProps.xml"/><Relationship Id="rId4" Type="http://purl.oclc.org/ooxml/officeDocument/relationships/slideMaster" Target="slideMasters/slideMaster4.xml"/><Relationship Id="rId9" Type="http://purl.oclc.org/ooxml/officeDocument/relationships/slide" Target="slides/slide3.xml"/><Relationship Id="rId14" Type="http://purl.oclc.org/ooxml/officeDocument/relationships/slide" Target="slides/slide8.xml"/><Relationship Id="rId22" Type="http://purl.oclc.org/ooxml/officeDocument/relationships/slide" Target="slides/slide16.xml"/><Relationship Id="rId27" Type="http://purl.oclc.org/ooxml/officeDocument/relationships/slide" Target="slides/slide21.xml"/><Relationship Id="rId30" Type="http://purl.oclc.org/ooxml/officeDocument/relationships/slide" Target="slides/slide24.xml"/><Relationship Id="rId35" Type="http://purl.oclc.org/ooxml/officeDocument/relationships/slide" Target="slides/slide29.xml"/><Relationship Id="rId43" Type="http://purl.oclc.org/ooxml/officeDocument/relationships/slide" Target="slides/slide37.xml"/><Relationship Id="rId48" Type="http://purl.oclc.org/ooxml/officeDocument/relationships/slide" Target="slides/slide42.xml"/><Relationship Id="rId8" Type="http://purl.oclc.org/ooxml/officeDocument/relationships/slide" Target="slides/slide2.xml"/><Relationship Id="rId51" Type="http://purl.oclc.org/ooxml/officeDocument/relationships/presProps" Target="presProps.xml"/><Relationship Id="rId3" Type="http://purl.oclc.org/ooxml/officeDocument/relationships/slideMaster" Target="slideMasters/slideMaster3.xml"/><Relationship Id="rId12" Type="http://purl.oclc.org/ooxml/officeDocument/relationships/slide" Target="slides/slide6.xml"/><Relationship Id="rId17" Type="http://purl.oclc.org/ooxml/officeDocument/relationships/slide" Target="slides/slide11.xml"/><Relationship Id="rId25" Type="http://purl.oclc.org/ooxml/officeDocument/relationships/slide" Target="slides/slide19.xml"/><Relationship Id="rId33" Type="http://purl.oclc.org/ooxml/officeDocument/relationships/slide" Target="slides/slide27.xml"/><Relationship Id="rId38" Type="http://purl.oclc.org/ooxml/officeDocument/relationships/slide" Target="slides/slide32.xml"/><Relationship Id="rId46" Type="http://purl.oclc.org/ooxml/officeDocument/relationships/slide" Target="slides/slide40.xml"/><Relationship Id="rId20" Type="http://purl.oclc.org/ooxml/officeDocument/relationships/slide" Target="slides/slide14.xml"/><Relationship Id="rId41" Type="http://purl.oclc.org/ooxml/officeDocument/relationships/slide" Target="slides/slide35.xml"/><Relationship Id="rId54" Type="http://purl.oclc.org/ooxml/officeDocument/relationships/tableStyles" Target="tableStyles.xml"/><Relationship Id="rId1" Type="http://purl.oclc.org/ooxml/officeDocument/relationships/slideMaster" Target="slideMasters/slideMaster1.xml"/><Relationship Id="rId6" Type="http://purl.oclc.org/ooxml/officeDocument/relationships/slideMaster" Target="slideMasters/slideMaster6.xml"/><Relationship Id="rId15" Type="http://purl.oclc.org/ooxml/officeDocument/relationships/slide" Target="slides/slide9.xml"/><Relationship Id="rId23" Type="http://purl.oclc.org/ooxml/officeDocument/relationships/slide" Target="slides/slide17.xml"/><Relationship Id="rId28" Type="http://purl.oclc.org/ooxml/officeDocument/relationships/slide" Target="slides/slide22.xml"/><Relationship Id="rId36" Type="http://purl.oclc.org/ooxml/officeDocument/relationships/slide" Target="slides/slide30.xml"/><Relationship Id="rId49" Type="http://purl.oclc.org/ooxml/officeDocument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7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52D29B5-B55F-4D95-9A0F-7DEF693639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D35D25F-FBCD-4FFE-ACBF-56AEAC61059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0590250F-3154-4B82-988A-CF23729302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%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E9605D6-35FD-4151-A8BC-E475B0ADB5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13FF67F-49F9-4A22-B9CC-EDEA10858E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AF5DEBE-FA61-422A-B37C-E60036B6E9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27B8E0-61B7-4332-8B7B-272C650E788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12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14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19.xml"/><Relationship Id="rId1" Type="http://purl.oclc.org/ooxml/officeDocument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purl.oclc.org/ooxml/officeDocument/relationships/slide" Target="../slides/slide28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>
            <a:extLst>
              <a:ext uri="{FF2B5EF4-FFF2-40B4-BE49-F238E27FC236}">
                <a16:creationId xmlns:a16="http://schemas.microsoft.com/office/drawing/2014/main" id="{50E8905A-A746-4A85-9C90-24135AA5DD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备注占位符 2">
            <a:extLst>
              <a:ext uri="{FF2B5EF4-FFF2-40B4-BE49-F238E27FC236}">
                <a16:creationId xmlns:a16="http://schemas.microsoft.com/office/drawing/2014/main" id="{84511755-B31D-4F16-9EA8-8A413E593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0116" name="灯片编号占位符 3">
            <a:extLst>
              <a:ext uri="{FF2B5EF4-FFF2-40B4-BE49-F238E27FC236}">
                <a16:creationId xmlns:a16="http://schemas.microsoft.com/office/drawing/2014/main" id="{2BF4319C-4DBA-4F2E-A971-53D1CF11D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926D6E4-F6B5-48C7-9DD5-999681385553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>
            <a:extLst>
              <a:ext uri="{FF2B5EF4-FFF2-40B4-BE49-F238E27FC236}">
                <a16:creationId xmlns:a16="http://schemas.microsoft.com/office/drawing/2014/main" id="{DB7879F5-E37E-42DA-835E-A101D9ECC1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备注占位符 2">
            <a:extLst>
              <a:ext uri="{FF2B5EF4-FFF2-40B4-BE49-F238E27FC236}">
                <a16:creationId xmlns:a16="http://schemas.microsoft.com/office/drawing/2014/main" id="{14F96018-B5DC-41C8-970F-20E1CAB1F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2164" name="灯片编号占位符 3">
            <a:extLst>
              <a:ext uri="{FF2B5EF4-FFF2-40B4-BE49-F238E27FC236}">
                <a16:creationId xmlns:a16="http://schemas.microsoft.com/office/drawing/2014/main" id="{37B26A0B-90F8-4FD9-A3BC-945286E94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BA67E83-3236-4401-9613-72EA721B11F5}" type="slidenum">
              <a:rPr lang="en-US" altLang="zh-CN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>
            <a:extLst>
              <a:ext uri="{FF2B5EF4-FFF2-40B4-BE49-F238E27FC236}">
                <a16:creationId xmlns:a16="http://schemas.microsoft.com/office/drawing/2014/main" id="{02FB3E85-39A9-4FEE-8ABB-48D521EE1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备注占位符 2">
            <a:extLst>
              <a:ext uri="{FF2B5EF4-FFF2-40B4-BE49-F238E27FC236}">
                <a16:creationId xmlns:a16="http://schemas.microsoft.com/office/drawing/2014/main" id="{2FC03A2C-747F-429B-B61F-B71B1A639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404" name="灯片编号占位符 3">
            <a:extLst>
              <a:ext uri="{FF2B5EF4-FFF2-40B4-BE49-F238E27FC236}">
                <a16:creationId xmlns:a16="http://schemas.microsoft.com/office/drawing/2014/main" id="{F580D2B1-58A3-47C7-A830-8477EA46E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BB6C2CC-1F0D-4450-A14E-F2684BD42F7B}" type="slidenum">
              <a:rPr lang="en-US" altLang="zh-CN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B8E0-61B7-4332-8B7B-272C650E7881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7407235"/>
      </p:ext>
    </p:extLst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>
            <a:extLst>
              <a:ext uri="{FF2B5EF4-FFF2-40B4-BE49-F238E27FC236}">
                <a16:creationId xmlns:a16="http://schemas.microsoft.com/office/drawing/2014/main" id="{AA2B8AB0-1112-4A4E-B99E-48151D59E5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备注占位符 2">
            <a:extLst>
              <a:ext uri="{FF2B5EF4-FFF2-40B4-BE49-F238E27FC236}">
                <a16:creationId xmlns:a16="http://schemas.microsoft.com/office/drawing/2014/main" id="{F7159142-9B3D-4FAF-9DD5-E8C5F1341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</a:rPr>
              <a:t>http://hackaday.com/2016/05/02/software-update-destroys-286-million-japanese-satellite/</a:t>
            </a:r>
          </a:p>
          <a:p>
            <a:r>
              <a:rPr lang="en-US" altLang="zh-CN">
                <a:latin typeface="Arial" panose="020B0604020202020204" pitchFamily="34" charset="0"/>
              </a:rPr>
              <a:t>http://www.scientificamerican.com/article/software-error-doomed-japanese-hitomi-spacecraft/?print=true</a:t>
            </a:r>
          </a:p>
          <a:p>
            <a:r>
              <a:rPr lang="en-US" altLang="zh-CN">
                <a:latin typeface="Arial" panose="020B0604020202020204" pitchFamily="34" charset="0"/>
              </a:rPr>
              <a:t>http://www.wanhuajing.com/d409485</a:t>
            </a:r>
          </a:p>
          <a:p>
            <a:endParaRPr lang="en-US" altLang="zh-CN">
              <a:latin typeface="Arial" panose="020B0604020202020204" pitchFamily="34" charset="0"/>
            </a:endParaRPr>
          </a:p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1620" name="灯片编号占位符 3">
            <a:extLst>
              <a:ext uri="{FF2B5EF4-FFF2-40B4-BE49-F238E27FC236}">
                <a16:creationId xmlns:a16="http://schemas.microsoft.com/office/drawing/2014/main" id="{012B34E0-E0AF-42E2-A8AB-C9B12235C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B047F40-DDA1-471D-BD3F-CB99C9BAB1BF}" type="slidenum">
              <a:rPr lang="zh-CN" altLang="en-US">
                <a:solidFill>
                  <a:srgbClr val="000000"/>
                </a:solidFill>
              </a:rPr>
              <a:pPr/>
              <a:t>19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>
            <a:extLst>
              <a:ext uri="{FF2B5EF4-FFF2-40B4-BE49-F238E27FC236}">
                <a16:creationId xmlns:a16="http://schemas.microsoft.com/office/drawing/2014/main" id="{A7AD9AD7-FE31-4111-916A-0F17181CA3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备注占位符 2">
            <a:extLst>
              <a:ext uri="{FF2B5EF4-FFF2-40B4-BE49-F238E27FC236}">
                <a16:creationId xmlns:a16="http://schemas.microsoft.com/office/drawing/2014/main" id="{0765D374-B854-40BC-9919-E20F49EEC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21860" name="灯片编号占位符 3">
            <a:extLst>
              <a:ext uri="{FF2B5EF4-FFF2-40B4-BE49-F238E27FC236}">
                <a16:creationId xmlns:a16="http://schemas.microsoft.com/office/drawing/2014/main" id="{B8F12B21-91EA-4F5B-88C3-FD09B61B00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2EFB79A-DB41-440F-84DE-1625D8DE641C}" type="slidenum">
              <a:rPr lang="zh-CN" altLang="en-US">
                <a:solidFill>
                  <a:srgbClr val="000000"/>
                </a:solidFill>
              </a:rPr>
              <a:pPr/>
              <a:t>28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E1F80C-9A8B-402A-994A-70C5E54F0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91A172-10BF-466F-AE75-A897B9736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239393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6452E8-1950-4DC3-B2A0-665BCE2D4E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869A6-44C1-42DE-A90D-1614E6F4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148949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D99CC0-3A11-4704-A02F-4306BA7505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5AB5B7-C225-4711-84E7-B41E9E549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4450197"/>
      </p:ext>
    </p:extLst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F40197-5074-4097-8382-53343580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DE7088-769E-4F69-8591-F8C10998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04F188-2DFF-4911-BE6F-3C22ED29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405E5B3-D8DA-4489-BB26-CB993BFE71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680354"/>
      </p:ext>
    </p:extLst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9E350B-A412-4FB3-9BB8-A3EE6379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3751A0-37A9-4BC1-BB33-E1864EDA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B3F560-7277-47B2-A0D3-C66D2868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71EA15D-ED72-48E9-B515-564FF0CCB1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06178"/>
      </p:ext>
    </p:extLst>
  </p:cSld>
  <p:clrMapOvr>
    <a:masterClrMapping/>
  </p:clrMapOvr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A3CA98-5ABA-4EB2-B3CF-FD873B34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2B57C4-F79F-4E79-B09B-484B9171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261D64-C31D-414C-8EA3-875D955A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D83433E-B8BA-4CA4-A93D-FCF63B0159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424375"/>
      </p:ext>
    </p:extLst>
  </p:cSld>
  <p:clrMapOvr>
    <a:masterClrMapping/>
  </p:clrMapOvr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C4A88B-46F4-4293-8415-94CA3870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26FC83-C65A-4CCA-A784-6903E103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264B9-6D7C-46F6-848A-2ED2BEEE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DB9A551-B565-4C38-AE51-17539E6219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2047"/>
      </p:ext>
    </p:extLst>
  </p:cSld>
  <p:clrMapOvr>
    <a:masterClrMapping/>
  </p:clrMapOvr>
</p:sldLayout>
</file>

<file path=ppt/slideLayouts/slideLayout16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392A6C-42DD-4009-A1F4-8DDC82D9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B243E1-FB4F-4CE5-B5D0-DF9AE60F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FD8FBA-68C8-47EF-A084-C66DE7EE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2B773CB-1ED0-4FB9-971E-F7B52A5137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95148"/>
      </p:ext>
    </p:extLst>
  </p:cSld>
  <p:clrMapOvr>
    <a:masterClrMapping/>
  </p:clrMapOvr>
</p:sldLayout>
</file>

<file path=ppt/slideLayouts/slideLayout17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A0B7F3-BFAA-406E-899E-F640C69AA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2D2FF5-388B-488D-9C3F-527E50AD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8CA20A-AC7E-4F59-85C8-55F5C7F5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2404D2C-3C90-4D98-BC5B-381B7CF0435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822709"/>
      </p:ext>
    </p:extLst>
  </p:cSld>
  <p:clrMapOvr>
    <a:masterClrMapping/>
  </p:clrMapOvr>
</p:sldLayout>
</file>

<file path=ppt/slideLayouts/slideLayout18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5C6895-B0CF-4C7E-8808-B2FDC473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062F16E-2183-4205-A90E-01DB0581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0C6B7-D599-4442-ABAE-9AC9DFC9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D97EBA5-272E-4C89-B011-4A025868EFE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947365"/>
      </p:ext>
    </p:extLst>
  </p:cSld>
  <p:clrMapOvr>
    <a:masterClrMapping/>
  </p:clrMapOvr>
</p:sldLayout>
</file>

<file path=ppt/slideLayouts/slideLayout19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551B8A-2528-4488-A49E-89DEC4A0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0D7156-B579-48C5-BD72-7A7DFD89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CB5443-F206-4771-89DB-1FE7B721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323857B-75F1-4E73-B30B-B0ADE2C12E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510896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AFC4BA-20B9-411F-AC1A-E89EE3F51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B475B1-DF08-40A1-A252-2BEFE0DEE2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6656509"/>
      </p:ext>
    </p:extLst>
  </p:cSld>
  <p:clrMapOvr>
    <a:masterClrMapping/>
  </p:clrMapOvr>
</p:sldLayout>
</file>

<file path=ppt/slideLayouts/slideLayout20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F77A13-6E8D-4E1C-A408-AA4363B0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E9C414-7D24-42AB-88B7-1BA892BE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737163-7D03-4D58-8B43-D6DB8437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1452793-0BC1-4C16-8E9E-6BFEBCAEE4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94350"/>
      </p:ext>
    </p:extLst>
  </p:cSld>
  <p:clrMapOvr>
    <a:masterClrMapping/>
  </p:clrMapOvr>
</p:sldLayout>
</file>

<file path=ppt/slideLayouts/slideLayout21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603B07-1B0A-47F2-9C30-55BC64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DC2792-7848-4BD6-8F44-D4924C3D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F3C78F-7E7F-4F0B-89F8-374FAEA1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CFC2893-B0B8-4E5F-8256-DC6046E499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30051"/>
      </p:ext>
    </p:extLst>
  </p:cSld>
  <p:clrMapOvr>
    <a:masterClrMapping/>
  </p:clrMapOvr>
</p:sldLayout>
</file>

<file path=ppt/slideLayouts/slideLayout22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66AC37-97BA-4D90-AB48-55E6F15B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BCA28F-742C-4F9A-A0C8-6D258434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88F2CA-32CC-4A75-8306-ACE736E7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243DC1C-FF7C-4993-ACFD-9C607A84937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200855"/>
      </p:ext>
    </p:extLst>
  </p:cSld>
  <p:clrMapOvr>
    <a:masterClrMapping/>
  </p:clrMapOvr>
</p:sldLayout>
</file>

<file path=ppt/slideLayouts/slideLayout23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B2F55-B082-431A-B0E6-C6EF6A4A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F5382-8AAF-47A4-AB06-0058103D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A3974-FF54-440C-8553-7C39865D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696879D-88E8-42BD-AEA9-380597CB08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587562"/>
      </p:ext>
    </p:extLst>
  </p:cSld>
  <p:clrMapOvr>
    <a:masterClrMapping/>
  </p:clrMapOvr>
</p:sldLayout>
</file>

<file path=ppt/slideLayouts/slideLayout24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440B1-2DCF-4D13-9318-24EDE1FD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079F1-D59B-49BD-A829-B6FD6AAF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D6363-B53D-4904-8BA1-7A1C56B3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5C992FA-52B2-4091-AB43-311370C959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029832"/>
      </p:ext>
    </p:extLst>
  </p:cSld>
  <p:clrMapOvr>
    <a:masterClrMapping/>
  </p:clrMapOvr>
</p:sldLayout>
</file>

<file path=ppt/slideLayouts/slideLayout25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21DF3-73E2-4727-AA10-C75468F1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12E2-6CE2-45B3-A7A1-9CB4521A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927CB-7983-42A4-9226-96FD2D6A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E1631A4-1124-4D66-BF19-777BEB735E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513489"/>
      </p:ext>
    </p:extLst>
  </p:cSld>
  <p:clrMapOvr>
    <a:masterClrMapping/>
  </p:clrMapOvr>
</p:sldLayout>
</file>

<file path=ppt/slideLayouts/slideLayout26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2A460-C45B-4A00-B1E3-19BDCC26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590BD-E1A3-4EB1-9947-32019A00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BAD51-0BA4-4ACA-9ED3-53500B00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1E3FBB9-9BC4-484D-9498-AD623FB468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65308"/>
      </p:ext>
    </p:extLst>
  </p:cSld>
  <p:clrMapOvr>
    <a:masterClrMapping/>
  </p:clrMapOvr>
</p:sldLayout>
</file>

<file path=ppt/slideLayouts/slideLayout27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8B83D-6604-4E83-A1F2-B701BDDB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D1C3-695E-413F-9817-69D90337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3C5C1D-0213-43B5-AD6D-66E9443E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625143C-97D6-4962-8C9E-951CE58AFE7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665202"/>
      </p:ext>
    </p:extLst>
  </p:cSld>
  <p:clrMapOvr>
    <a:masterClrMapping/>
  </p:clrMapOvr>
</p:sldLayout>
</file>

<file path=ppt/slideLayouts/slideLayout28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87DFD-9F4D-449E-8BAD-C8729552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0811A-5C28-4078-B4A0-8036BA99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7EF81-D398-4763-A1B9-3A10A466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E31A1AB-3C14-48AD-8A34-B55934F6850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05003"/>
      </p:ext>
    </p:extLst>
  </p:cSld>
  <p:clrMapOvr>
    <a:masterClrMapping/>
  </p:clrMapOvr>
</p:sldLayout>
</file>

<file path=ppt/slideLayouts/slideLayout29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7EB91-99B4-49E1-B053-0A25F667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94434-712B-4FD0-BD15-7E20720D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D07F9-E048-4E0D-B210-6F9CAFAD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4B1C9D9-25BD-4527-AB87-0CF05CDF4C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422022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D68FA8-8C9C-4B07-8094-0D644D984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C32628-D12D-462C-B6CE-83383934A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9631981"/>
      </p:ext>
    </p:extLst>
  </p:cSld>
  <p:clrMapOvr>
    <a:masterClrMapping/>
  </p:clrMapOvr>
</p:sldLayout>
</file>

<file path=ppt/slideLayouts/slideLayout30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F4666-876C-429A-91A5-C2C70D45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2EBBF-7469-41F6-B069-68C79AF1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54C1D-89C4-4812-864D-FA444EBB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B517E55-71D7-44F7-9F9D-B4F87657CC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136772"/>
      </p:ext>
    </p:extLst>
  </p:cSld>
  <p:clrMapOvr>
    <a:masterClrMapping/>
  </p:clrMapOvr>
</p:sldLayout>
</file>

<file path=ppt/slideLayouts/slideLayout31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CCD6D-FC6B-4F27-8D25-9E418FF1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B65B3-E890-4A3D-92D9-3FD83A0A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9B5CF-8278-42F0-AE87-D57004C4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7B0A79C-D6CC-436F-A115-6C2E7F5925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185910"/>
      </p:ext>
    </p:extLst>
  </p:cSld>
  <p:clrMapOvr>
    <a:masterClrMapping/>
  </p:clrMapOvr>
</p:sldLayout>
</file>

<file path=ppt/slideLayouts/slideLayout32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B1E4A-692A-49C5-9317-000A0CC9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E4C4D-4B4C-42D3-B3EC-3B363997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28A91-5D5D-46AA-A300-80DCDCB1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AB76179-1CCB-4A9A-9ABF-38465FC6B0A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967667"/>
      </p:ext>
    </p:extLst>
  </p:cSld>
  <p:clrMapOvr>
    <a:masterClrMapping/>
  </p:clrMapOvr>
</p:sldLayout>
</file>

<file path=ppt/slideLayouts/slideLayout33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42803-4021-4475-823A-50FAE84F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65972-CEAD-4656-A147-033554BA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0874F-A20E-473D-853C-9B29EFDD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FB56DFB-2B05-4201-AAF2-1F174E85C2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351199"/>
      </p:ext>
    </p:extLst>
  </p:cSld>
  <p:clrMapOvr>
    <a:masterClrMapping/>
  </p:clrMapOvr>
</p:sldLayout>
</file>

<file path=ppt/slideLayouts/slideLayout34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B3016-089F-4254-94D8-711CD167B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EAB4-6F1F-4345-A665-EBD5AC59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8918-F415-4450-A0F0-78F025EC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3E08572-7A99-4877-8D65-A1ADDFFD38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280492"/>
      </p:ext>
    </p:extLst>
  </p:cSld>
  <p:clrMapOvr>
    <a:masterClrMapping/>
  </p:clrMapOvr>
</p:sldLayout>
</file>

<file path=ppt/slideLayouts/slideLayout35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1E168-544B-4FD0-B3F9-C14F09BC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C0C71-9FC1-4A6E-8A51-1F647F5B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2CB35-B6DB-4720-A2D4-988DFDFC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C7776AF-56AA-41BE-834D-0FE29345A0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163710"/>
      </p:ext>
    </p:extLst>
  </p:cSld>
  <p:clrMapOvr>
    <a:masterClrMapping/>
  </p:clrMapOvr>
</p:sldLayout>
</file>

<file path=ppt/slideLayouts/slideLayout36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C4A13-E174-4578-BCBE-3D5CDAFC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94BB4-92F5-4B98-8DD5-BD70E939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E9DA2-F62B-4486-B8FC-ACC37AB5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8639030-B71D-4069-B32F-CD0EDFCDE4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956699"/>
      </p:ext>
    </p:extLst>
  </p:cSld>
  <p:clrMapOvr>
    <a:masterClrMapping/>
  </p:clrMapOvr>
</p:sldLayout>
</file>

<file path=ppt/slideLayouts/slideLayout37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48C24-F891-41FB-B54D-6238EAAB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E5501-E84A-4574-87A0-CA1CC65D5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19514-86C2-4A04-AED1-AD336B95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933F833-A86C-4828-BF7D-841BCE811F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873249"/>
      </p:ext>
    </p:extLst>
  </p:cSld>
  <p:clrMapOvr>
    <a:masterClrMapping/>
  </p:clrMapOvr>
</p:sldLayout>
</file>

<file path=ppt/slideLayouts/slideLayout38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7ABA0-3C51-4DE2-AD01-4BDC6DDD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59C205-A22F-4AF4-95D0-D7D359E5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622E8-69EE-434F-9B1F-1C52778E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4B874BB-120E-4E16-A3DC-8D053BF53B6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883252"/>
      </p:ext>
    </p:extLst>
  </p:cSld>
  <p:clrMapOvr>
    <a:masterClrMapping/>
  </p:clrMapOvr>
</p:sldLayout>
</file>

<file path=ppt/slideLayouts/slideLayout39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39AD5-4DCF-4000-AFA3-34EC1EC6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3EA43-E884-4CFC-B119-D34CCE8A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722E1-EDCA-4BAE-B3FB-7BD9D5ED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4F0A15A-492E-419A-869E-621A42B0E6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339301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69B87D-3AD5-467F-87B2-A1EACEDB29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2704D4-DE41-4408-ACAD-DD2323F7FA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0920575"/>
      </p:ext>
    </p:extLst>
  </p:cSld>
  <p:clrMapOvr>
    <a:masterClrMapping/>
  </p:clrMapOvr>
</p:sldLayout>
</file>

<file path=ppt/slideLayouts/slideLayout40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B1EB6C-8BAA-4F3F-8C2F-02FBF515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4E36E-B402-41A4-828F-0730DF20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D624B-12AA-4873-B89F-09A24C0F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C1D587E-F495-4277-89A4-E141FEFC03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933575"/>
      </p:ext>
    </p:extLst>
  </p:cSld>
  <p:clrMapOvr>
    <a:masterClrMapping/>
  </p:clrMapOvr>
</p:sldLayout>
</file>

<file path=ppt/slideLayouts/slideLayout41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A25DA-A38D-401F-AAE7-A82A804C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ECA04-76F4-4945-B1B7-FA49817B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8A28-5F53-47F1-A515-93843195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747706D-C1AA-43D0-BC68-35B3048BC0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626592"/>
      </p:ext>
    </p:extLst>
  </p:cSld>
  <p:clrMapOvr>
    <a:masterClrMapping/>
  </p:clrMapOvr>
</p:sldLayout>
</file>

<file path=ppt/slideLayouts/slideLayout42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B7827-2F8A-4D04-A4FF-233843B2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80DE2-94ED-41EA-B731-6BD1977C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F1FE-7509-4F74-B1D2-C5D230BD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6D29B34-0D41-4B44-A6F3-BAC84B91CA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277640"/>
      </p:ext>
    </p:extLst>
  </p:cSld>
  <p:clrMapOvr>
    <a:masterClrMapping/>
  </p:clrMapOvr>
</p:sldLayout>
</file>

<file path=ppt/slideLayouts/slideLayout43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2AEA9-3C87-4D8D-A194-4E3E771D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FD94E-5B7D-45B5-9E41-7125C1EB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DC588-B81C-4F24-BD05-004698BC9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0D90927-9198-4830-9681-6D9F05A94E2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008074"/>
      </p:ext>
    </p:extLst>
  </p:cSld>
  <p:clrMapOvr>
    <a:masterClrMapping/>
  </p:clrMapOvr>
</p:sldLayout>
</file>

<file path=ppt/slideLayouts/slideLayout44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AE54D-EF41-4A2D-A5BA-07DE638E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D4551-80B1-48A9-834D-69EBFC95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033BC-1A48-40FE-853C-743E320E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7664B13-3C7D-499D-A02D-DEA106AFC3E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371992"/>
      </p:ext>
    </p:extLst>
  </p:cSld>
  <p:clrMapOvr>
    <a:masterClrMapping/>
  </p:clrMapOvr>
</p:sldLayout>
</file>

<file path=ppt/slideLayouts/slideLayout45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FD71A-87B2-4489-9BD6-BABAE36F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21E6A-2DBC-4391-AB67-4D6345FF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C4F15-2DFE-4B83-BF42-58583F7A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223218A-3CF5-48A1-8465-B12916D867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948630"/>
      </p:ext>
    </p:extLst>
  </p:cSld>
  <p:clrMapOvr>
    <a:masterClrMapping/>
  </p:clrMapOvr>
</p:sldLayout>
</file>

<file path=ppt/slideLayouts/slideLayout46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0D5B-B104-4E69-A3B3-1D652190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2B3C4-91E0-4F87-8ED5-ABB3A580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6FF7B-C707-4BD7-A23F-ED50C249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6C3DB70-9D93-4ECD-8333-D9878D3545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103590"/>
      </p:ext>
    </p:extLst>
  </p:cSld>
  <p:clrMapOvr>
    <a:masterClrMapping/>
  </p:clrMapOvr>
</p:sldLayout>
</file>

<file path=ppt/slideLayouts/slideLayout47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E5349-C527-4303-9796-6760791DE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FEBE4-F81F-4C24-93FF-7B30EB80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4F16A-723C-484C-9F74-13E286AE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5C03063-2379-441B-9B8C-2359724AF2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08907"/>
      </p:ext>
    </p:extLst>
  </p:cSld>
  <p:clrMapOvr>
    <a:masterClrMapping/>
  </p:clrMapOvr>
</p:sldLayout>
</file>

<file path=ppt/slideLayouts/slideLayout48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2ABC4-FB3A-4600-BBA8-140E16AC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A5E48-8846-4B2D-9BC1-EC8FD8BA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BC3B4-D517-47E5-BE69-E89359F3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642281E-93CD-4E85-BF36-F72BBB9E09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147337"/>
      </p:ext>
    </p:extLst>
  </p:cSld>
  <p:clrMapOvr>
    <a:masterClrMapping/>
  </p:clrMapOvr>
</p:sldLayout>
</file>

<file path=ppt/slideLayouts/slideLayout49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7FAD0-C0D7-46E3-B858-F0720B18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C8AEDE-7F4E-4894-9DD1-0D63D3A3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A22D2A-ABE8-4FBE-9961-A645842A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22F575A-2812-495B-9D63-F54B4D850F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612659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8FBAD8-C977-4B19-A85F-D02ED35DB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0B5084-BFCC-4849-8657-25EB1830EF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5470315"/>
      </p:ext>
    </p:extLst>
  </p:cSld>
  <p:clrMapOvr>
    <a:masterClrMapping/>
  </p:clrMapOvr>
</p:sldLayout>
</file>

<file path=ppt/slideLayouts/slideLayout50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CC30-D098-4968-85D6-54F2D924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EF0E2-63B3-4A97-910F-3CA82030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D6478-2488-401A-8DBA-077E3C2D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6DFC8C7-AB99-444B-B90D-04EDE350C9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123511"/>
      </p:ext>
    </p:extLst>
  </p:cSld>
  <p:clrMapOvr>
    <a:masterClrMapping/>
  </p:clrMapOvr>
</p:sldLayout>
</file>

<file path=ppt/slideLayouts/slideLayout51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29F1D7-31AC-4EBF-B690-72969922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68A5A-D451-4314-9714-03D65448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F32A9-070B-43F8-9E83-37E8223A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7B37086-DD16-425A-AD4D-8599D376364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732516"/>
      </p:ext>
    </p:extLst>
  </p:cSld>
  <p:clrMapOvr>
    <a:masterClrMapping/>
  </p:clrMapOvr>
</p:sldLayout>
</file>

<file path=ppt/slideLayouts/slideLayout52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6B4C9-940A-4165-80A8-DBE5713F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0F229-71C7-4D1A-A703-9E816AD7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A19A4-63D6-496E-9CB7-2C8A4306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A73EA12-B7AF-410A-AA8C-6B6B2469E0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670662"/>
      </p:ext>
    </p:extLst>
  </p:cSld>
  <p:clrMapOvr>
    <a:masterClrMapping/>
  </p:clrMapOvr>
</p:sldLayout>
</file>

<file path=ppt/slideLayouts/slideLayout53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DB428-BEF4-4D94-964F-4012B18C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CCA80-2BF0-49C8-A45E-4316A57B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066EB-0CC8-4FC0-BB8B-A5B69295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47DA817-73C6-481F-BE82-1C47E5100C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459222"/>
      </p:ext>
    </p:extLst>
  </p:cSld>
  <p:clrMapOvr>
    <a:masterClrMapping/>
  </p:clrMapOvr>
</p:sldLayout>
</file>

<file path=ppt/slideLayouts/slideLayout54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C606-956A-4398-8B00-91D2C1DE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899B4-86C0-4E4B-AEA8-A1DD7AA1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5BF6D-FC27-492C-8823-5D1E7A95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DCA32B8-2FB0-4FD5-AC81-6B2EEDD8FC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619631"/>
      </p:ext>
    </p:extLst>
  </p:cSld>
  <p:clrMapOvr>
    <a:masterClrMapping/>
  </p:clrMapOvr>
</p:sldLayout>
</file>

<file path=ppt/slideLayouts/slideLayout55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E1E21-3DA8-4695-A247-5BCD3CB7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3E63C-2A4A-493C-B127-547099EF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8B424-C4A7-484D-80F2-BAB27247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D79A78F-0E01-4DB4-91A6-45F3635B00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629481"/>
      </p:ext>
    </p:extLst>
  </p:cSld>
  <p:clrMapOvr>
    <a:masterClrMapping/>
  </p:clrMapOvr>
</p:sldLayout>
</file>

<file path=ppt/slideLayouts/slideLayout56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8B673-F9B2-484E-B970-1FA1A8DB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28F67-A2A0-49C7-AEB9-65493A5B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9775D-1704-41A7-89DF-1D0E6873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CF86E47-05F0-4BBE-A126-B761E0EA90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83008"/>
      </p:ext>
    </p:extLst>
  </p:cSld>
  <p:clrMapOvr>
    <a:masterClrMapping/>
  </p:clrMapOvr>
</p:sldLayout>
</file>

<file path=ppt/slideLayouts/slideLayout57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90E3D-CF81-4F5F-A6DC-E25BC97B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8E165-FD68-423C-BA02-B7A02DED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2372F-08D1-4B31-93F2-1B2EE3E6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431AACF-D5E2-4DB0-B4C4-D2DA399C69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90420"/>
      </p:ext>
    </p:extLst>
  </p:cSld>
  <p:clrMapOvr>
    <a:masterClrMapping/>
  </p:clrMapOvr>
</p:sldLayout>
</file>

<file path=ppt/slideLayouts/slideLayout58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A3F1C-155B-4043-9600-2350B7FD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5BF7E-BFDA-44D1-99DE-E2FC11B1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0591C-B888-42FA-82BA-10D44A67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C04C468-7C4E-4977-BEC2-0290DABEBA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228170"/>
      </p:ext>
    </p:extLst>
  </p:cSld>
  <p:clrMapOvr>
    <a:masterClrMapping/>
  </p:clrMapOvr>
</p:sldLayout>
</file>

<file path=ppt/slideLayouts/slideLayout59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D5131-EB08-4E1D-ABBF-7E64159BE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E1C3A-0E88-41EC-92DF-63F9985E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B53E6-23C5-4B4C-9382-D042FEB6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AD48132-DF9B-48A6-8102-217D624761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429520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384DED-8CB8-43B7-80DE-66DBAE50E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38BE77-D063-41DC-BBF0-3B63B0A17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304013"/>
      </p:ext>
    </p:extLst>
  </p:cSld>
  <p:clrMapOvr>
    <a:masterClrMapping/>
  </p:clrMapOvr>
</p:sldLayout>
</file>

<file path=ppt/slideLayouts/slideLayout60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1152A-2E9B-4C57-AEA1-9637E0F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44EE8-9D6C-4657-BC95-DBBF9542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1D0DA-76E5-4CAA-8824-44257528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55ED8A2-2AA3-467B-82EE-5577571859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443051"/>
      </p:ext>
    </p:extLst>
  </p:cSld>
  <p:clrMapOvr>
    <a:masterClrMapping/>
  </p:clrMapOvr>
</p:sldLayout>
</file>

<file path=ppt/slideLayouts/slideLayout61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B01CA-AAB4-455A-80B0-5A269F8A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1962F-08EE-4770-92C7-90FCDBCE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57CE-FD60-402C-B4B7-0B7E7020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9BC52A7-C885-4079-ADCF-28CBD42079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762251"/>
      </p:ext>
    </p:extLst>
  </p:cSld>
  <p:clrMapOvr>
    <a:masterClrMapping/>
  </p:clrMapOvr>
</p:sldLayout>
</file>

<file path=ppt/slideLayouts/slideLayout62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F6916-CBA5-494F-80D3-1E1C65E0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FC43D-4742-4EDF-9EE7-C9816A5F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0FCEB-68E2-413F-8605-638DF243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31BD666-3C28-459E-B20C-81356900F7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564016"/>
      </p:ext>
    </p:extLst>
  </p:cSld>
  <p:clrMapOvr>
    <a:masterClrMapping/>
  </p:clrMapOvr>
</p:sldLayout>
</file>

<file path=ppt/slideLayouts/slideLayout63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7B8B7-437C-4DE5-8CCA-5BD3A2CE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9561C-5EAA-4F09-A0D8-5D14EF4B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5240B-CF39-48B9-8544-C4D657A2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C6A6339-D48E-4926-9748-956D2EFB745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191829"/>
      </p:ext>
    </p:extLst>
  </p:cSld>
  <p:clrMapOvr>
    <a:masterClrMapping/>
  </p:clrMapOvr>
</p:sldLayout>
</file>

<file path=ppt/slideLayouts/slideLayout64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47C9D-5D80-494B-9026-3208732F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C2EFD-E422-487A-88C8-D4DCB275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A3E33-7C37-4C33-A795-383EE689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0863FB6-1B7A-426B-9158-8015C88352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315663"/>
      </p:ext>
    </p:extLst>
  </p:cSld>
  <p:clrMapOvr>
    <a:masterClrMapping/>
  </p:clrMapOvr>
</p:sldLayout>
</file>

<file path=ppt/slideLayouts/slideLayout65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BCDF0-A2B8-491A-BA90-E3446C1E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E72AD-3F15-49B6-BC54-56C9F5E8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C104A-8C70-44A7-92D2-D0B61BE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4B50C35-0FB5-48AB-975A-C1A4E366A4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5334"/>
      </p:ext>
    </p:extLst>
  </p:cSld>
  <p:clrMapOvr>
    <a:masterClrMapping/>
  </p:clrMapOvr>
</p:sldLayout>
</file>

<file path=ppt/slideLayouts/slideLayout66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BF673-9BDA-43FF-AE72-03548DBF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084FC-B974-454B-B9EA-8582810E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19283-B067-4316-8C7E-560305E6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14C0053-5E80-4197-AAE3-E3EFDC91EC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549303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933137-2502-4EE2-BBB4-532591912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07EE0C-9D8B-473C-BAA2-FB50774FD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3368701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42A33-606F-45F2-B747-26AC16CBF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0EE63-5CF7-465E-A2D0-B22C2114C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002408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E6AA86-FFCF-49EB-BD92-0AAC81DE7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E2F31-C822-443D-B67A-F16B036B5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16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19.xml"/><Relationship Id="rId3" Type="http://purl.oclc.org/ooxml/officeDocument/relationships/slideLayout" Target="../slideLayouts/slideLayout14.xml"/><Relationship Id="rId7" Type="http://purl.oclc.org/ooxml/officeDocument/relationships/slideLayout" Target="../slideLayouts/slideLayout18.xml"/><Relationship Id="rId12" Type="http://purl.oclc.org/ooxml/officeDocument/relationships/theme" Target="../theme/theme2.xml"/><Relationship Id="rId2" Type="http://purl.oclc.org/ooxml/officeDocument/relationships/slideLayout" Target="../slideLayouts/slideLayout13.xml"/><Relationship Id="rId1" Type="http://purl.oclc.org/ooxml/officeDocument/relationships/slideLayout" Target="../slideLayouts/slideLayout12.xml"/><Relationship Id="rId6" Type="http://purl.oclc.org/ooxml/officeDocument/relationships/slideLayout" Target="../slideLayouts/slideLayout17.xml"/><Relationship Id="rId11" Type="http://purl.oclc.org/ooxml/officeDocument/relationships/slideLayout" Target="../slideLayouts/slideLayout22.xml"/><Relationship Id="rId5" Type="http://purl.oclc.org/ooxml/officeDocument/relationships/slideLayout" Target="../slideLayouts/slideLayout16.xml"/><Relationship Id="rId10" Type="http://purl.oclc.org/ooxml/officeDocument/relationships/slideLayout" Target="../slideLayouts/slideLayout21.xml"/><Relationship Id="rId4" Type="http://purl.oclc.org/ooxml/officeDocument/relationships/slideLayout" Target="../slideLayouts/slideLayout15.xml"/><Relationship Id="rId9" Type="http://purl.oclc.org/ooxml/officeDocument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30.xml"/><Relationship Id="rId3" Type="http://purl.oclc.org/ooxml/officeDocument/relationships/slideLayout" Target="../slideLayouts/slideLayout25.xml"/><Relationship Id="rId7" Type="http://purl.oclc.org/ooxml/officeDocument/relationships/slideLayout" Target="../slideLayouts/slideLayout29.xml"/><Relationship Id="rId12" Type="http://purl.oclc.org/ooxml/officeDocument/relationships/theme" Target="../theme/theme3.xml"/><Relationship Id="rId2" Type="http://purl.oclc.org/ooxml/officeDocument/relationships/slideLayout" Target="../slideLayouts/slideLayout24.xml"/><Relationship Id="rId1" Type="http://purl.oclc.org/ooxml/officeDocument/relationships/slideLayout" Target="../slideLayouts/slideLayout23.xml"/><Relationship Id="rId6" Type="http://purl.oclc.org/ooxml/officeDocument/relationships/slideLayout" Target="../slideLayouts/slideLayout28.xml"/><Relationship Id="rId11" Type="http://purl.oclc.org/ooxml/officeDocument/relationships/slideLayout" Target="../slideLayouts/slideLayout33.xml"/><Relationship Id="rId5" Type="http://purl.oclc.org/ooxml/officeDocument/relationships/slideLayout" Target="../slideLayouts/slideLayout27.xml"/><Relationship Id="rId10" Type="http://purl.oclc.org/ooxml/officeDocument/relationships/slideLayout" Target="../slideLayouts/slideLayout32.xml"/><Relationship Id="rId4" Type="http://purl.oclc.org/ooxml/officeDocument/relationships/slideLayout" Target="../slideLayouts/slideLayout26.xml"/><Relationship Id="rId9" Type="http://purl.oclc.org/ooxml/officeDocument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41.xml"/><Relationship Id="rId3" Type="http://purl.oclc.org/ooxml/officeDocument/relationships/slideLayout" Target="../slideLayouts/slideLayout36.xml"/><Relationship Id="rId7" Type="http://purl.oclc.org/ooxml/officeDocument/relationships/slideLayout" Target="../slideLayouts/slideLayout40.xml"/><Relationship Id="rId12" Type="http://purl.oclc.org/ooxml/officeDocument/relationships/theme" Target="../theme/theme4.xml"/><Relationship Id="rId2" Type="http://purl.oclc.org/ooxml/officeDocument/relationships/slideLayout" Target="../slideLayouts/slideLayout35.xml"/><Relationship Id="rId1" Type="http://purl.oclc.org/ooxml/officeDocument/relationships/slideLayout" Target="../slideLayouts/slideLayout34.xml"/><Relationship Id="rId6" Type="http://purl.oclc.org/ooxml/officeDocument/relationships/slideLayout" Target="../slideLayouts/slideLayout39.xml"/><Relationship Id="rId11" Type="http://purl.oclc.org/ooxml/officeDocument/relationships/slideLayout" Target="../slideLayouts/slideLayout44.xml"/><Relationship Id="rId5" Type="http://purl.oclc.org/ooxml/officeDocument/relationships/slideLayout" Target="../slideLayouts/slideLayout38.xml"/><Relationship Id="rId10" Type="http://purl.oclc.org/ooxml/officeDocument/relationships/slideLayout" Target="../slideLayouts/slideLayout43.xml"/><Relationship Id="rId4" Type="http://purl.oclc.org/ooxml/officeDocument/relationships/slideLayout" Target="../slideLayouts/slideLayout37.xml"/><Relationship Id="rId9" Type="http://purl.oclc.org/ooxml/officeDocument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52.xml"/><Relationship Id="rId3" Type="http://purl.oclc.org/ooxml/officeDocument/relationships/slideLayout" Target="../slideLayouts/slideLayout47.xml"/><Relationship Id="rId7" Type="http://purl.oclc.org/ooxml/officeDocument/relationships/slideLayout" Target="../slideLayouts/slideLayout51.xml"/><Relationship Id="rId12" Type="http://purl.oclc.org/ooxml/officeDocument/relationships/theme" Target="../theme/theme5.xml"/><Relationship Id="rId2" Type="http://purl.oclc.org/ooxml/officeDocument/relationships/slideLayout" Target="../slideLayouts/slideLayout46.xml"/><Relationship Id="rId1" Type="http://purl.oclc.org/ooxml/officeDocument/relationships/slideLayout" Target="../slideLayouts/slideLayout45.xml"/><Relationship Id="rId6" Type="http://purl.oclc.org/ooxml/officeDocument/relationships/slideLayout" Target="../slideLayouts/slideLayout50.xml"/><Relationship Id="rId11" Type="http://purl.oclc.org/ooxml/officeDocument/relationships/slideLayout" Target="../slideLayouts/slideLayout55.xml"/><Relationship Id="rId5" Type="http://purl.oclc.org/ooxml/officeDocument/relationships/slideLayout" Target="../slideLayouts/slideLayout49.xml"/><Relationship Id="rId10" Type="http://purl.oclc.org/ooxml/officeDocument/relationships/slideLayout" Target="../slideLayouts/slideLayout54.xml"/><Relationship Id="rId4" Type="http://purl.oclc.org/ooxml/officeDocument/relationships/slideLayout" Target="../slideLayouts/slideLayout48.xml"/><Relationship Id="rId9" Type="http://purl.oclc.org/ooxml/officeDocument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63.xml"/><Relationship Id="rId3" Type="http://purl.oclc.org/ooxml/officeDocument/relationships/slideLayout" Target="../slideLayouts/slideLayout58.xml"/><Relationship Id="rId7" Type="http://purl.oclc.org/ooxml/officeDocument/relationships/slideLayout" Target="../slideLayouts/slideLayout62.xml"/><Relationship Id="rId12" Type="http://purl.oclc.org/ooxml/officeDocument/relationships/theme" Target="../theme/theme6.xml"/><Relationship Id="rId2" Type="http://purl.oclc.org/ooxml/officeDocument/relationships/slideLayout" Target="../slideLayouts/slideLayout57.xml"/><Relationship Id="rId1" Type="http://purl.oclc.org/ooxml/officeDocument/relationships/slideLayout" Target="../slideLayouts/slideLayout56.xml"/><Relationship Id="rId6" Type="http://purl.oclc.org/ooxml/officeDocument/relationships/slideLayout" Target="../slideLayouts/slideLayout61.xml"/><Relationship Id="rId11" Type="http://purl.oclc.org/ooxml/officeDocument/relationships/slideLayout" Target="../slideLayouts/slideLayout66.xml"/><Relationship Id="rId5" Type="http://purl.oclc.org/ooxml/officeDocument/relationships/slideLayout" Target="../slideLayouts/slideLayout60.xml"/><Relationship Id="rId10" Type="http://purl.oclc.org/ooxml/officeDocument/relationships/slideLayout" Target="../slideLayouts/slideLayout65.xml"/><Relationship Id="rId4" Type="http://purl.oclc.org/ooxml/officeDocument/relationships/slideLayout" Target="../slideLayouts/slideLayout59.xml"/><Relationship Id="rId9" Type="http://purl.oclc.org/ooxml/officeDocument/relationships/slideLayout" Target="../slideLayouts/slideLayout64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B1DB32-9195-4D46-9DEE-925816D90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673DDC-B081-4901-BC02-3BBBB5A03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6BFBBB-F68F-44FA-B995-753E738DE9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91400" y="6248400"/>
            <a:ext cx="121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b="1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3C2F64-5456-4E68-A938-233ECE9FBC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8400"/>
            <a:ext cx="4038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hf sldNum="0" hdr="0" ftr="0" dt="0"/>
  <p:txStyles>
    <p:titleStyle>
      <a:lvl1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%"/>
        </a:spcBef>
        <a:spcAft>
          <a:spcPct val="0%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%"/>
        </a:spcBef>
        <a:spcAft>
          <a:spcPct val="0%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%"/>
        </a:spcBef>
        <a:spcAft>
          <a:spcPct val="0%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%"/>
        </a:spcBef>
        <a:spcAft>
          <a:spcPct val="0%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106B373A-32F1-4776-A253-92FBC259EE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4D1EE442-D53E-48C5-9444-0449DDC1B2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FD68E4-52F5-4889-85E9-47D842495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6C160A-629D-49E1-AB6F-97A144ECD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12AB81-30B1-4CB3-88E1-90DD8CB5F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4079B08-C83C-4834-84AE-9CCBBD0A958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</p:sldLayoutIdLst>
  <p:hf sldNum="0" hdr="0" ftr="0" dt="0"/>
  <p:txStyles>
    <p:titleStyle>
      <a:lvl1pPr algn="ctr" rtl="0" eaLnBrk="0" fontAlgn="base" hangingPunct="0"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F26BAF0-1C99-4A74-A41D-FE41AF381F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C914FD10-EA8F-4D21-9CBF-973C155241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2BA34-7B57-461B-A9B7-6DC178167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5C739-5713-4858-A748-501D65CBF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2077A-F29D-460F-84AD-64ADF80BE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230297-37BB-4BC5-A098-5158397A06B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3EA88F71-9069-494E-AE8E-BC330D9146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212A7065-D12D-4FFD-A5D2-818EE22C96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8844E-7D9A-4A17-AB25-E164C7A2C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C277E-EEDB-43DE-80BD-61155F334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94E10-1026-43BB-AD0D-163F2CE51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F867C4-0401-4340-95EE-DA1F029C076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19A43071-C652-4FB4-8D40-661FCBC5B0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E29D1F54-64EC-4D17-B424-C355FDCBEA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D5D26-96D4-4A6A-B35F-EBE9642A4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5CA6E-F115-447A-B4CE-605C358E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FE55E-5B0D-4C74-9F58-29C09B66B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453F5E8-8564-48D0-839C-D26FA8740AC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5E00D30E-D5A1-4646-AA47-3E50BA7E8E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30633028-5D32-4965-B8D2-3B6DCD508C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F1967-937C-4DED-ADE9-0D7169758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A497D-A993-42B9-85B6-1D8BD89D0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C8648-90EA-4F25-9E8F-6D8444D31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CE2317-5BAE-47BB-95A9-0FEFBFC3F6C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.xml"/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purl.oclc.org/ooxml/officeDocument/relationships/image" Target="../media/image4.jpeg"/><Relationship Id="rId1" Type="http://purl.oclc.org/ooxml/officeDocument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3.xml"/><Relationship Id="rId1" Type="http://purl.oclc.org/ooxml/officeDocument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purl.oclc.org/ooxml/officeDocument/relationships/hyperlink" Target="http://www.esa.int/esa/ariane/anime/launch.mpg" TargetMode="External"/><Relationship Id="rId2" Type="http://purl.oclc.org/ooxml/officeDocument/relationships/notesSlide" Target="../notesSlides/notesSlide4.xml"/><Relationship Id="rId1" Type="http://purl.oclc.org/ooxml/officeDocument/relationships/slideLayout" Target="../slideLayouts/slideLayout2.xml"/><Relationship Id="rId4" Type="http://purl.oclc.org/ooxml/officeDocument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7.png"/><Relationship Id="rId2" Type="http://purl.oclc.org/ooxml/officeDocument/relationships/image" Target="../media/image6.jpeg"/><Relationship Id="rId1" Type="http://purl.oclc.org/ooxml/officeDocument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purl.oclc.org/ooxml/officeDocument/relationships/image" Target="../media/image8.png"/><Relationship Id="rId1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purl.oclc.org/ooxml/officeDocument/relationships/image" Target="../media/image9.jpeg"/><Relationship Id="rId1" Type="http://purl.oclc.org/ooxml/officeDocument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purl.oclc.org/ooxml/officeDocument/relationships/image" Target="../media/image10.jpeg"/><Relationship Id="rId1" Type="http://purl.oclc.org/ooxml/officeDocument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purl.oclc.org/ooxml/officeDocument/relationships/image" Target="../media/image11.jpeg"/><Relationship Id="rId2" Type="http://purl.oclc.org/ooxml/officeDocument/relationships/notesSlide" Target="../notesSlides/notesSlide5.xml"/><Relationship Id="rId1" Type="http://purl.oclc.org/ooxml/officeDocument/relationships/slideLayout" Target="../slideLayouts/slideLayout24.xml"/><Relationship Id="rId4" Type="http://purl.oclc.org/ooxml/officeDocument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2.xml"/><Relationship Id="rId1" Type="http://purl.oclc.org/ooxml/officeDocument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purl.oclc.org/ooxml/officeDocument/relationships/image" Target="../media/image13.jpeg"/><Relationship Id="rId2" Type="http://purl.oclc.org/ooxml/officeDocument/relationships/slideLayout" Target="../slideLayouts/slideLayout35.xml"/><Relationship Id="rId1" Type="http://purl.oclc.org/ooxml/officeDocument/relationships/tags" Target="../tags/tag1.xml"/><Relationship Id="rId4" Type="http://purl.oclc.org/ooxml/officeDocument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purl.oclc.org/ooxml/officeDocument/relationships/image" Target="../media/image15.png"/><Relationship Id="rId1" Type="http://purl.oclc.org/ooxml/officeDocument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purl.oclc.org/ooxml/officeDocument/relationships/image" Target="../media/image17.png"/><Relationship Id="rId2" Type="http://purl.oclc.org/ooxml/officeDocument/relationships/image" Target="../media/image16.png"/><Relationship Id="rId1" Type="http://purl.oclc.org/ooxml/officeDocument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purl.oclc.org/ooxml/officeDocument/relationships/image" Target="../media/image19.jpeg"/><Relationship Id="rId2" Type="http://purl.oclc.org/ooxml/officeDocument/relationships/image" Target="../media/image18.png"/><Relationship Id="rId1" Type="http://purl.oclc.org/ooxml/officeDocument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purl.oclc.org/ooxml/officeDocument/relationships/image" Target="../media/image21.png"/><Relationship Id="rId2" Type="http://purl.oclc.org/ooxml/officeDocument/relationships/image" Target="../media/image20.png"/><Relationship Id="rId1" Type="http://purl.oclc.org/ooxml/officeDocument/relationships/slideLayout" Target="../slideLayouts/slideLayout46.xml"/><Relationship Id="rId5" Type="http://purl.oclc.org/ooxml/officeDocument/relationships/image" Target="../media/image23.png"/><Relationship Id="rId4" Type="http://purl.oclc.org/ooxml/officeDocument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purl.oclc.org/ooxml/officeDocument/relationships/image" Target="../media/image24.jpeg"/><Relationship Id="rId1" Type="http://purl.oclc.org/ooxml/officeDocument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purl.oclc.org/ooxml/officeDocument/relationships/image" Target="../media/image1.jpeg"/><Relationship Id="rId1" Type="http://purl.oclc.org/ooxml/officeDocument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purl.oclc.org/ooxml/officeDocument/relationships/image" Target="../media/image9.jpeg"/><Relationship Id="rId2" Type="http://purl.oclc.org/ooxml/officeDocument/relationships/notesSlide" Target="../notesSlides/notesSlide6.xml"/><Relationship Id="rId1" Type="http://purl.oclc.org/ooxml/officeDocument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image" Target="../media/image1.jpeg"/><Relationship Id="rId1" Type="http://purl.oclc.org/ooxml/officeDocument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purl.oclc.org/ooxml/officeDocument/relationships/image" Target="../media/image25.jpeg"/><Relationship Id="rId2" Type="http://purl.oclc.org/ooxml/officeDocument/relationships/slideLayout" Target="../slideLayouts/slideLayout2.xml"/><Relationship Id="rId1" Type="http://purl.oclc.org/ooxml/officeDocument/relationships/tags" Target="../tags/tag2.xml"/><Relationship Id="rId4" Type="http://purl.oclc.org/ooxml/officeDocument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purl.oclc.org/ooxml/officeDocument/relationships/image" Target="../media/image25.jpeg"/><Relationship Id="rId2" Type="http://purl.oclc.org/ooxml/officeDocument/relationships/slideLayout" Target="../slideLayouts/slideLayout2.xml"/><Relationship Id="rId1" Type="http://purl.oclc.org/ooxml/officeDocument/relationships/tags" Target="../tags/tag3.xml"/><Relationship Id="rId5" Type="http://purl.oclc.org/ooxml/officeDocument/relationships/image" Target="../media/image27.jpeg"/><Relationship Id="rId4" Type="http://purl.oclc.org/ooxml/officeDocument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purl.oclc.org/ooxml/officeDocument/relationships/image" Target="../media/image34.jpeg"/><Relationship Id="rId13" Type="http://purl.oclc.org/ooxml/officeDocument/relationships/image" Target="../media/image39.jpg"/><Relationship Id="rId18" Type="http://purl.oclc.org/ooxml/officeDocument/relationships/image" Target="../media/image44.jpg"/><Relationship Id="rId3" Type="http://purl.oclc.org/ooxml/officeDocument/relationships/image" Target="../media/image29.jpg"/><Relationship Id="rId21" Type="http://purl.oclc.org/ooxml/officeDocument/relationships/image" Target="../media/image47.jpg"/><Relationship Id="rId7" Type="http://purl.oclc.org/ooxml/officeDocument/relationships/image" Target="../media/image33.jpg"/><Relationship Id="rId12" Type="http://purl.oclc.org/ooxml/officeDocument/relationships/image" Target="../media/image38.jpg"/><Relationship Id="rId17" Type="http://purl.oclc.org/ooxml/officeDocument/relationships/image" Target="../media/image43.jpg"/><Relationship Id="rId2" Type="http://purl.oclc.org/ooxml/officeDocument/relationships/image" Target="../media/image28.jpg"/><Relationship Id="rId16" Type="http://purl.oclc.org/ooxml/officeDocument/relationships/image" Target="../media/image42.jpg"/><Relationship Id="rId20" Type="http://purl.oclc.org/ooxml/officeDocument/relationships/image" Target="../media/image46.jpg"/><Relationship Id="rId1" Type="http://purl.oclc.org/ooxml/officeDocument/relationships/slideLayout" Target="../slideLayouts/slideLayout57.xml"/><Relationship Id="rId6" Type="http://purl.oclc.org/ooxml/officeDocument/relationships/image" Target="../media/image32.jpg"/><Relationship Id="rId11" Type="http://purl.oclc.org/ooxml/officeDocument/relationships/image" Target="../media/image37.jpg"/><Relationship Id="rId24" Type="http://purl.oclc.org/ooxml/officeDocument/relationships/image" Target="../media/image50.png"/><Relationship Id="rId5" Type="http://purl.oclc.org/ooxml/officeDocument/relationships/image" Target="../media/image31.jpg"/><Relationship Id="rId15" Type="http://purl.oclc.org/ooxml/officeDocument/relationships/image" Target="../media/image41.jpg"/><Relationship Id="rId23" Type="http://purl.oclc.org/ooxml/officeDocument/relationships/image" Target="../media/image49.jpeg"/><Relationship Id="rId10" Type="http://purl.oclc.org/ooxml/officeDocument/relationships/image" Target="../media/image36.jpeg"/><Relationship Id="rId19" Type="http://purl.oclc.org/ooxml/officeDocument/relationships/image" Target="../media/image45.jpg"/><Relationship Id="rId4" Type="http://purl.oclc.org/ooxml/officeDocument/relationships/image" Target="../media/image30.jpg"/><Relationship Id="rId9" Type="http://purl.oclc.org/ooxml/officeDocument/relationships/image" Target="../media/image35.jpg"/><Relationship Id="rId14" Type="http://purl.oclc.org/ooxml/officeDocument/relationships/image" Target="../media/image40.jpg"/><Relationship Id="rId22" Type="http://purl.oclc.org/ooxml/officeDocument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hyperlink" Target="http://www.pl-enthusiast.net/2015/05/27/what-is-pl-research-and-how-is-it-useful/" TargetMode="External"/><Relationship Id="rId1" Type="http://purl.oclc.org/ooxml/officeDocument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purl.oclc.org/ooxml/officeDocument/relationships/hyperlink" Target="https://softwarefoundations.cis.upenn.edu/" TargetMode="External"/><Relationship Id="rId1" Type="http://purl.oclc.org/ooxml/officeDocument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purl.oclc.org/ooxml/officeDocument/relationships/image" Target="../media/image51.png"/><Relationship Id="rId1" Type="http://purl.oclc.org/ooxml/officeDocument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3.jpeg"/><Relationship Id="rId2" Type="http://purl.oclc.org/ooxml/officeDocument/relationships/image" Target="../media/image2.jpeg"/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purl.oclc.org/ooxml/officeDocument/relationships/image" Target="../media/image1.jpeg"/><Relationship Id="rId1" Type="http://purl.oclc.org/ooxml/officeDocument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ABDB56BB-44C1-49C1-B4B4-3FF927A57D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2441575"/>
          </a:xfrm>
        </p:spPr>
        <p:txBody>
          <a:bodyPr/>
          <a:lstStyle/>
          <a:p>
            <a:pPr eaLnBrk="1" hangingPunct="1"/>
            <a:r>
              <a:rPr lang="en-US" altLang="zh-CN" sz="4000" dirty="0"/>
              <a:t>Formal Semantics of </a:t>
            </a:r>
            <a:br>
              <a:rPr lang="en-US" altLang="zh-CN" sz="4000" dirty="0"/>
            </a:br>
            <a:r>
              <a:rPr lang="en-US" altLang="zh-CN" sz="4000" dirty="0"/>
              <a:t>Programming Languages</a:t>
            </a:r>
            <a:br>
              <a:rPr lang="en-US" altLang="zh-CN" sz="4000" dirty="0"/>
            </a:br>
            <a:br>
              <a:rPr lang="en-US" altLang="zh-CN" sz="4000" dirty="0"/>
            </a:br>
            <a:r>
              <a:rPr lang="en-US" altLang="zh-CN" sz="4000" dirty="0"/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文本框 7">
            <a:extLst>
              <a:ext uri="{FF2B5EF4-FFF2-40B4-BE49-F238E27FC236}">
                <a16:creationId xmlns:a16="http://schemas.microsoft.com/office/drawing/2014/main" id="{D3946BCE-F7E3-471D-A7F3-59F99BEE5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0"/>
            <a:ext cx="43926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factorial( n )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= n;</a:t>
            </a:r>
            <a:endParaRPr lang="en-US" altLang="zh-CN" sz="24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result = 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(c&gt;1) 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result = result * c;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 = c-1;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result;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CN" altLang="en-US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9332" name="文本框 1">
            <a:extLst>
              <a:ext uri="{FF2B5EF4-FFF2-40B4-BE49-F238E27FC236}">
                <a16:creationId xmlns:a16="http://schemas.microsoft.com/office/drawing/2014/main" id="{786095F8-088E-414D-BC60-1278BF2F2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i="1"/>
              <a:t>Is it correct?</a:t>
            </a:r>
            <a:endParaRPr lang="zh-CN" altLang="en-US" sz="2400" i="1"/>
          </a:p>
        </p:txBody>
      </p:sp>
      <p:sp>
        <p:nvSpPr>
          <p:cNvPr id="99333" name="文本框 2">
            <a:extLst>
              <a:ext uri="{FF2B5EF4-FFF2-40B4-BE49-F238E27FC236}">
                <a16:creationId xmlns:a16="http://schemas.microsoft.com/office/drawing/2014/main" id="{75DB48EB-FEEE-4CB6-A8EE-8D55899B4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95925"/>
            <a:ext cx="548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i="1"/>
              <a:t>What do we mean by correctness?</a:t>
            </a:r>
            <a:endParaRPr lang="zh-CN" altLang="en-US" sz="2400" i="1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ED1EA2-0E63-4DB9-85F2-A0CF1149E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24000"/>
            <a:ext cx="809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文本框 13">
            <a:extLst>
              <a:ext uri="{FF2B5EF4-FFF2-40B4-BE49-F238E27FC236}">
                <a16:creationId xmlns:a16="http://schemas.microsoft.com/office/drawing/2014/main" id="{87C56783-ED26-4384-A6AA-C8DBCF866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0"/>
            <a:ext cx="43926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factorial( n )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= n;</a:t>
            </a:r>
            <a:endParaRPr lang="en-US" altLang="zh-CN" sz="24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result = 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(c&gt;1) 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result = result * c;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 = c-1;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endParaRPr lang="en-US" altLang="zh-CN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result;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CN" altLang="en-US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圆角矩形标注 10">
            <a:extLst>
              <a:ext uri="{FF2B5EF4-FFF2-40B4-BE49-F238E27FC236}">
                <a16:creationId xmlns:a16="http://schemas.microsoft.com/office/drawing/2014/main" id="{3D9A8538-0E3A-4773-9F19-9BE80FF82095}"/>
              </a:ext>
            </a:extLst>
          </p:cNvPr>
          <p:cNvSpPr/>
          <p:nvPr/>
        </p:nvSpPr>
        <p:spPr>
          <a:xfrm>
            <a:off x="6183313" y="2057400"/>
            <a:ext cx="2122487" cy="628650"/>
          </a:xfrm>
          <a:prstGeom prst="wedgeRoundRectCallout">
            <a:avLst>
              <a:gd name="adj1" fmla="val -117448"/>
              <a:gd name="adj2" fmla="val 62388"/>
              <a:gd name="adj3" fmla="val 16667"/>
            </a:avLst>
          </a:prstGeom>
          <a:solidFill>
            <a:srgbClr val="FFC000">
              <a:lumMod val="20%"/>
              <a:lumOff val="80%"/>
            </a:srgbClr>
          </a:solidFill>
          <a:ln w="12700" cap="flat" cmpd="sng" algn="ctr">
            <a:solidFill>
              <a:srgbClr val="5B9BD5">
                <a:shade val="50%"/>
              </a:srgbClr>
            </a:solidFill>
            <a:prstDash val="solid"/>
            <a:miter lim="800%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9778B1-4A68-4F0C-8AC9-79115AC8E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2141538"/>
            <a:ext cx="2062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{ result = n!/c!}</a:t>
            </a:r>
            <a:endParaRPr lang="zh-CN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C91574-F15B-4009-BE24-4F9C3A92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386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{ result = n!/c!  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  c=1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}</a:t>
            </a:r>
            <a:endParaRPr lang="zh-CN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0359" name="文本框 14">
            <a:extLst>
              <a:ext uri="{FF2B5EF4-FFF2-40B4-BE49-F238E27FC236}">
                <a16:creationId xmlns:a16="http://schemas.microsoft.com/office/drawing/2014/main" id="{EA917AF4-8930-4041-A24F-45564D4F3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300038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{ n </a:t>
            </a:r>
            <a:r>
              <a:rPr lang="en-US" altLang="zh-CN" sz="2400" b="1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en-US" altLang="zh-CN" sz="2400" b="1">
                <a:solidFill>
                  <a:srgbClr val="FF0000"/>
                </a:solidFill>
              </a:rPr>
              <a:t> 0 }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00360" name="文本框 15">
            <a:extLst>
              <a:ext uri="{FF2B5EF4-FFF2-40B4-BE49-F238E27FC236}">
                <a16:creationId xmlns:a16="http://schemas.microsoft.com/office/drawing/2014/main" id="{794F99D9-0723-4A82-B999-908EFC273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5181600"/>
            <a:ext cx="230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{ result = n! }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>
            <a:extLst>
              <a:ext uri="{FF2B5EF4-FFF2-40B4-BE49-F238E27FC236}">
                <a16:creationId xmlns:a16="http://schemas.microsoft.com/office/drawing/2014/main" id="{54FEC308-A948-4219-8EF0-F2B216496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We’ll try to answer question like: </a:t>
            </a:r>
          </a:p>
        </p:txBody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CDBCE10-8E9D-4613-84E4-E8D949C8E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describe meanings of programs?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describe properties of programs?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reason about programs?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tell if two programs have the same behaviors or not?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design a new language?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>
            <a:extLst>
              <a:ext uri="{FF2B5EF4-FFF2-40B4-BE49-F238E27FC236}">
                <a16:creationId xmlns:a16="http://schemas.microsoft.com/office/drawing/2014/main" id="{74C4151C-BC36-41CD-9801-85747DCF5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Why take this course?</a:t>
            </a: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6B7D664A-3629-41BF-96AF-0D9A7ADD7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i="1"/>
              <a:t>Software reliability and security are the biggest problems faced by the IT industry today!</a:t>
            </a:r>
          </a:p>
          <a:p>
            <a:pPr eaLnBrk="1" hangingPunct="1"/>
            <a:endParaRPr lang="en-US" altLang="zh-CN" sz="2800" i="1"/>
          </a:p>
          <a:p>
            <a:pPr lvl="1" eaLnBrk="1" hangingPunct="1">
              <a:buFontTx/>
              <a:buNone/>
            </a:pPr>
            <a:r>
              <a:rPr lang="en-US" altLang="zh-CN" sz="2400" b="1" i="1"/>
              <a:t>You are likely to worry about them in your future job!</a:t>
            </a:r>
          </a:p>
        </p:txBody>
      </p:sp>
    </p:spTree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>
            <a:extLst>
              <a:ext uri="{FF2B5EF4-FFF2-40B4-BE49-F238E27FC236}">
                <a16:creationId xmlns:a16="http://schemas.microsoft.com/office/drawing/2014/main" id="{EEBD070F-06DA-476E-A8D6-5442A3F72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/>
              <a:t>Arianne 5</a:t>
            </a:r>
          </a:p>
        </p:txBody>
      </p:sp>
      <p:sp>
        <p:nvSpPr>
          <p:cNvPr id="105476" name="Rectangle 10">
            <a:extLst>
              <a:ext uri="{FF2B5EF4-FFF2-40B4-BE49-F238E27FC236}">
                <a16:creationId xmlns:a16="http://schemas.microsoft.com/office/drawing/2014/main" id="{A2772977-AF57-4C80-8239-661D229E0B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4876800"/>
            <a:ext cx="3657600" cy="13144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%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zh-CN" sz="2400"/>
              <a:t>On June 4, 1996, the Arianne 5 took off on its maiden flight.</a:t>
            </a:r>
          </a:p>
        </p:txBody>
      </p:sp>
      <p:sp>
        <p:nvSpPr>
          <p:cNvPr id="105477" name="Rectangle 11">
            <a:extLst>
              <a:ext uri="{FF2B5EF4-FFF2-40B4-BE49-F238E27FC236}">
                <a16:creationId xmlns:a16="http://schemas.microsoft.com/office/drawing/2014/main" id="{FFABD1A5-3BDA-4E74-8427-F68FF45AE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76400"/>
            <a:ext cx="3733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9%"/>
              </a:lnSpc>
              <a:spcBef>
                <a:spcPct val="60%"/>
              </a:spcBef>
            </a:pPr>
            <a:r>
              <a:rPr lang="en-US" altLang="zh-CN" sz="2400"/>
              <a:t>40 seconds into its flight it veered off course and exploded.</a:t>
            </a:r>
          </a:p>
          <a:p>
            <a:pPr eaLnBrk="1" hangingPunct="1">
              <a:lnSpc>
                <a:spcPct val="79%"/>
              </a:lnSpc>
              <a:spcBef>
                <a:spcPct val="60%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“</a:t>
            </a:r>
            <a:r>
              <a:rPr lang="en-US" altLang="zh-CN" sz="2400"/>
              <a:t>Conversion of a 64bit integer into a 16bit signed integer leads to an overflow.</a:t>
            </a:r>
            <a:r>
              <a:rPr lang="en-US" altLang="zh-CN" sz="2400">
                <a:latin typeface="Comic Sans MS" panose="030F0702030302020204" pitchFamily="66" charset="0"/>
              </a:rPr>
              <a:t>”</a:t>
            </a:r>
            <a:endParaRPr lang="en-US" altLang="zh-CN" sz="2400"/>
          </a:p>
          <a:p>
            <a:pPr eaLnBrk="1" hangingPunct="1">
              <a:lnSpc>
                <a:spcPct val="79%"/>
              </a:lnSpc>
              <a:spcBef>
                <a:spcPct val="60%"/>
              </a:spcBef>
            </a:pPr>
            <a:endParaRPr lang="en-US" altLang="zh-CN" sz="2400"/>
          </a:p>
          <a:p>
            <a:pPr eaLnBrk="1" hangingPunct="1">
              <a:lnSpc>
                <a:spcPct val="79%"/>
              </a:lnSpc>
              <a:spcBef>
                <a:spcPct val="60%"/>
              </a:spcBef>
            </a:pPr>
            <a:r>
              <a:rPr lang="en-US" altLang="zh-CN" sz="2400"/>
              <a:t>This picture become quite popular in talks on software reliability</a:t>
            </a:r>
          </a:p>
        </p:txBody>
      </p:sp>
      <p:pic>
        <p:nvPicPr>
          <p:cNvPr id="105478" name="Picture 12" descr="Ariane 5 Launch">
            <a:hlinkClick r:id="rId3"/>
            <a:extLst>
              <a:ext uri="{FF2B5EF4-FFF2-40B4-BE49-F238E27FC236}">
                <a16:creationId xmlns:a16="http://schemas.microsoft.com/office/drawing/2014/main" id="{15535C03-262D-4863-90FB-8D1442DD4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371600"/>
            <a:ext cx="213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>
            <a:extLst>
              <a:ext uri="{FF2B5EF4-FFF2-40B4-BE49-F238E27FC236}">
                <a16:creationId xmlns:a16="http://schemas.microsoft.com/office/drawing/2014/main" id="{8E5FB07C-6420-437C-A40D-A166A1206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“Better, Faster, Cheaper”</a:t>
            </a:r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375C0ACB-5DB5-485A-A23B-0ED703C60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76400"/>
            <a:ext cx="39624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In 1999, NASA lost both the Mars Polar Lander and the Climate Orbiter.</a:t>
            </a:r>
          </a:p>
          <a:p>
            <a:pPr eaLnBrk="1" hangingPunct="1">
              <a:lnSpc>
                <a:spcPct val="90%"/>
              </a:lnSpc>
              <a:spcBef>
                <a:spcPct val="150%"/>
              </a:spcBef>
            </a:pPr>
            <a:r>
              <a:rPr lang="en-US" altLang="zh-CN" sz="2400"/>
              <a:t>Later investigations determined software errors were to blame.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Orbiter: Component reuse error.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Lander: Precondition violation.</a:t>
            </a:r>
          </a:p>
        </p:txBody>
      </p:sp>
      <p:pic>
        <p:nvPicPr>
          <p:cNvPr id="106501" name="Picture 7" descr="mars98orb">
            <a:extLst>
              <a:ext uri="{FF2B5EF4-FFF2-40B4-BE49-F238E27FC236}">
                <a16:creationId xmlns:a16="http://schemas.microsoft.com/office/drawing/2014/main" id="{6046649F-84CD-4E05-BF48-DA81C3D9F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29718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06502" name="Picture 8">
            <a:extLst>
              <a:ext uri="{FF2B5EF4-FFF2-40B4-BE49-F238E27FC236}">
                <a16:creationId xmlns:a16="http://schemas.microsoft.com/office/drawing/2014/main" id="{753A0B85-29B6-4A05-B387-ADCF8C94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2004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>
            <a:extLst>
              <a:ext uri="{FF2B5EF4-FFF2-40B4-BE49-F238E27FC236}">
                <a16:creationId xmlns:a16="http://schemas.microsoft.com/office/drawing/2014/main" id="{D476971F-8915-4B9C-AADF-308395451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Therac-25</a:t>
            </a:r>
          </a:p>
        </p:txBody>
      </p:sp>
      <p:sp>
        <p:nvSpPr>
          <p:cNvPr id="107524" name="Text Box 5">
            <a:extLst>
              <a:ext uri="{FF2B5EF4-FFF2-40B4-BE49-F238E27FC236}">
                <a16:creationId xmlns:a16="http://schemas.microsoft.com/office/drawing/2014/main" id="{054793BF-6C89-40A9-AF3E-EFB4766AC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97025"/>
            <a:ext cx="3352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400"/>
              <a:t>From 1985-1987, 6 patients were killed or seriously injured as a result of overdosed radiation (100 times of the intended dose) by Therac-25, a radiation treatment facility.</a:t>
            </a:r>
          </a:p>
        </p:txBody>
      </p:sp>
      <p:pic>
        <p:nvPicPr>
          <p:cNvPr id="107525" name="Picture 6">
            <a:extLst>
              <a:ext uri="{FF2B5EF4-FFF2-40B4-BE49-F238E27FC236}">
                <a16:creationId xmlns:a16="http://schemas.microsoft.com/office/drawing/2014/main" id="{8A3CCDB3-79C0-49E1-BFC8-FC901EED3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4577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6" name="Rectangle 7">
            <a:extLst>
              <a:ext uri="{FF2B5EF4-FFF2-40B4-BE49-F238E27FC236}">
                <a16:creationId xmlns:a16="http://schemas.microsoft.com/office/drawing/2014/main" id="{442B760B-E81A-4873-B7DE-E02B6B79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181600"/>
            <a:ext cx="632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/>
              <a:t>The problem was due to a subtle race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/>
              <a:t>condition between concurrent processes.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>
            <a:extLst>
              <a:ext uri="{FF2B5EF4-FFF2-40B4-BE49-F238E27FC236}">
                <a16:creationId xmlns:a16="http://schemas.microsoft.com/office/drawing/2014/main" id="{A9FF9A49-80B3-41E9-9601-98D1F5E9A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</a:rPr>
              <a:t>Northeast blackout, 2003</a:t>
            </a:r>
          </a:p>
        </p:txBody>
      </p:sp>
      <p:pic>
        <p:nvPicPr>
          <p:cNvPr id="108548" name="Picture 4" descr="TheBlackout-8-14-03">
            <a:extLst>
              <a:ext uri="{FF2B5EF4-FFF2-40B4-BE49-F238E27FC236}">
                <a16:creationId xmlns:a16="http://schemas.microsoft.com/office/drawing/2014/main" id="{2749CC84-C078-4836-B192-98407171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1148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08549" name="Oval 6">
            <a:extLst>
              <a:ext uri="{FF2B5EF4-FFF2-40B4-BE49-F238E27FC236}">
                <a16:creationId xmlns:a16="http://schemas.microsoft.com/office/drawing/2014/main" id="{7F564BE7-9B6F-4DD4-BC77-C6C0350B7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971800"/>
            <a:ext cx="1143000" cy="762000"/>
          </a:xfrm>
          <a:prstGeom prst="ellipse">
            <a:avLst/>
          </a:prstGeom>
          <a:noFill/>
          <a:ln w="412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8550" name="Text Box 7">
            <a:extLst>
              <a:ext uri="{FF2B5EF4-FFF2-40B4-BE49-F238E27FC236}">
                <a16:creationId xmlns:a16="http://schemas.microsoft.com/office/drawing/2014/main" id="{356454AB-D124-4F63-8E6E-4170BCC1A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71650"/>
            <a:ext cx="4038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000"/>
              <a:t>A widespread power outage that occurred throughout parts of the Northeastern and Midwestern United States and Ontario, Canada on Thursday, August 14, 2003</a:t>
            </a:r>
            <a:endParaRPr lang="en-US" altLang="zh-CN" sz="1600"/>
          </a:p>
        </p:txBody>
      </p:sp>
      <p:sp>
        <p:nvSpPr>
          <p:cNvPr id="108551" name="Text Box 8">
            <a:extLst>
              <a:ext uri="{FF2B5EF4-FFF2-40B4-BE49-F238E27FC236}">
                <a16:creationId xmlns:a16="http://schemas.microsoft.com/office/drawing/2014/main" id="{BF2D8BC6-EEC7-42F2-8AA3-B81E5EED5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1000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000" b="1"/>
              <a:t>Race conditions</a:t>
            </a:r>
            <a:r>
              <a:rPr lang="en-US" altLang="zh-CN" sz="2000"/>
              <a:t> in </a:t>
            </a:r>
            <a:r>
              <a:rPr lang="en-US" altLang="en-US" sz="2000"/>
              <a:t>GE Energy's Unix-based XA/21 energy management system caused alarm system failure.</a:t>
            </a:r>
            <a:r>
              <a:rPr lang="en-US" altLang="zh-CN" sz="200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>
            <a:extLst>
              <a:ext uri="{FF2B5EF4-FFF2-40B4-BE49-F238E27FC236}">
                <a16:creationId xmlns:a16="http://schemas.microsoft.com/office/drawing/2014/main" id="{D014CCFB-AE95-444D-974D-67AE7CDB3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/>
              <a:t>Now think of viruses and Trojan Horses</a:t>
            </a:r>
          </a:p>
        </p:txBody>
      </p:sp>
      <p:pic>
        <p:nvPicPr>
          <p:cNvPr id="109572" name="Picture 4" descr="a2-micro-shortrun-longrun-production_clip_image004">
            <a:extLst>
              <a:ext uri="{FF2B5EF4-FFF2-40B4-BE49-F238E27FC236}">
                <a16:creationId xmlns:a16="http://schemas.microsoft.com/office/drawing/2014/main" id="{76EEAE5A-9AA6-4408-B5A2-0A1481F6E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98650"/>
            <a:ext cx="43243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09573" name="Text Box 5">
            <a:extLst>
              <a:ext uri="{FF2B5EF4-FFF2-40B4-BE49-F238E27FC236}">
                <a16:creationId xmlns:a16="http://schemas.microsoft.com/office/drawing/2014/main" id="{14FB5B45-BDE1-460C-9A40-AC8885AFB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74850"/>
            <a:ext cx="358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400"/>
              <a:t>Stuxnet is used to attack the nuclear power station in Iran in 2010.</a:t>
            </a:r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7FFF1ABF-0618-4B71-AD0B-DE9677AA2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63975"/>
            <a:ext cx="358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000"/>
              <a:t>The virus took advantage of 4 undeclared bugs in windows to take over the system.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图片 6">
            <a:extLst>
              <a:ext uri="{FF2B5EF4-FFF2-40B4-BE49-F238E27FC236}">
                <a16:creationId xmlns:a16="http://schemas.microsoft.com/office/drawing/2014/main" id="{4CA207A1-CEA6-4B08-9F7B-C7C29EBA3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79400"/>
            <a:ext cx="606266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FAD5DD-F238-4F14-8125-D7F304EEE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2532063"/>
            <a:ext cx="6313487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标题 1">
            <a:extLst>
              <a:ext uri="{FF2B5EF4-FFF2-40B4-BE49-F238E27FC236}">
                <a16:creationId xmlns:a16="http://schemas.microsoft.com/office/drawing/2014/main" id="{35455B97-9872-45C8-9B51-EB29DA881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Programming Languages</a:t>
            </a:r>
            <a:endParaRPr lang="zh-CN" altLang="en-US"/>
          </a:p>
        </p:txBody>
      </p:sp>
      <p:sp>
        <p:nvSpPr>
          <p:cNvPr id="91139" name="内容占位符 2">
            <a:extLst>
              <a:ext uri="{FF2B5EF4-FFF2-40B4-BE49-F238E27FC236}">
                <a16:creationId xmlns:a16="http://schemas.microsoft.com/office/drawing/2014/main" id="{F4A54EDE-91ED-46D0-9D61-CA495E9FC8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zh-CN" dirty="0"/>
              <a:t>A fundamental field in computer science</a:t>
            </a:r>
          </a:p>
          <a:p>
            <a:pPr lvl="1"/>
            <a:r>
              <a:rPr lang="en-US" altLang="zh-CN" dirty="0"/>
              <a:t>As classic as OS and Architectures</a:t>
            </a:r>
          </a:p>
          <a:p>
            <a:pPr lvl="2"/>
            <a:r>
              <a:rPr lang="en-US" altLang="zh-CN" dirty="0"/>
              <a:t>SOSP: 1967</a:t>
            </a:r>
            <a:r>
              <a:rPr lang="zh-CN" altLang="en-US" dirty="0"/>
              <a:t>；</a:t>
            </a:r>
            <a:r>
              <a:rPr lang="en-US" altLang="zh-CN" dirty="0"/>
              <a:t>ISCA: 1973</a:t>
            </a:r>
            <a:r>
              <a:rPr lang="zh-CN" altLang="en-US" dirty="0"/>
              <a:t>；</a:t>
            </a:r>
            <a:r>
              <a:rPr lang="en-US" altLang="zh-CN" dirty="0"/>
              <a:t>POPL: 1973</a:t>
            </a:r>
          </a:p>
          <a:p>
            <a:pPr lvl="2"/>
            <a:endParaRPr lang="en-US" altLang="zh-CN" dirty="0"/>
          </a:p>
          <a:p>
            <a:r>
              <a:rPr lang="en-US" altLang="zh-CN" dirty="0"/>
              <a:t>Old, but still very active</a:t>
            </a:r>
          </a:p>
          <a:p>
            <a:pPr lvl="1"/>
            <a:r>
              <a:rPr lang="en-US" altLang="zh-CN" dirty="0"/>
              <a:t>Many important research problems</a:t>
            </a:r>
          </a:p>
          <a:p>
            <a:pPr lvl="1"/>
            <a:r>
              <a:rPr lang="en-US" altLang="zh-CN" dirty="0"/>
              <a:t>New languages keep showing up</a:t>
            </a:r>
          </a:p>
          <a:p>
            <a:pPr lvl="2"/>
            <a:r>
              <a:rPr lang="en-US" altLang="zh-CN" dirty="0"/>
              <a:t>Rust, Go, Scala, F#, Kotlin, Julia, Swift, Typescript, Dart, Solidity, </a:t>
            </a:r>
            <a:r>
              <a:rPr lang="en-US" altLang="zh-CN" dirty="0" err="1"/>
              <a:t>WebAssembly</a:t>
            </a:r>
            <a:r>
              <a:rPr lang="en-US" altLang="zh-CN" dirty="0"/>
              <a:t>, Carbon, Mojo, Zig,</a:t>
            </a:r>
            <a:r>
              <a:rPr lang="zh-CN" altLang="en-US" dirty="0"/>
              <a:t> </a:t>
            </a:r>
            <a:r>
              <a:rPr lang="en-US" altLang="zh-CN" dirty="0" err="1"/>
              <a:t>Nim</a:t>
            </a:r>
            <a:r>
              <a:rPr lang="en-US" altLang="zh-CN" dirty="0"/>
              <a:t>, </a:t>
            </a:r>
            <a:r>
              <a:rPr lang="en-US" altLang="zh-CN" dirty="0" err="1"/>
              <a:t>Taichi</a:t>
            </a:r>
            <a:r>
              <a:rPr lang="en-US" altLang="zh-CN" dirty="0"/>
              <a:t>, </a:t>
            </a:r>
            <a:r>
              <a:rPr lang="zh-CN" altLang="en-US" b="1" dirty="0"/>
              <a:t>仓颉</a:t>
            </a:r>
            <a:r>
              <a:rPr lang="en-US" altLang="zh-CN" b="1" dirty="0"/>
              <a:t>, </a:t>
            </a:r>
            <a:r>
              <a:rPr lang="en-US" altLang="zh-CN" dirty="0"/>
              <a:t>…</a:t>
            </a:r>
          </a:p>
          <a:p>
            <a:pPr lvl="2"/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组合 8">
            <a:extLst>
              <a:ext uri="{FF2B5EF4-FFF2-40B4-BE49-F238E27FC236}">
                <a16:creationId xmlns:a16="http://schemas.microsoft.com/office/drawing/2014/main" id="{FF3B49CB-17CA-4997-B59A-1E787642CB25}"/>
              </a:ext>
            </a:extLst>
          </p:cNvPr>
          <p:cNvGrpSpPr>
            <a:grpSpLocks/>
          </p:cNvGrpSpPr>
          <p:nvPr/>
        </p:nvGrpSpPr>
        <p:grpSpPr bwMode="auto">
          <a:xfrm>
            <a:off x="0" y="1255713"/>
            <a:ext cx="9144000" cy="5097462"/>
            <a:chOff x="0" y="1447487"/>
            <a:chExt cx="9144001" cy="5096982"/>
          </a:xfrm>
        </p:grpSpPr>
        <p:pic>
          <p:nvPicPr>
            <p:cNvPr id="112650" name="图片 3">
              <a:extLst>
                <a:ext uri="{FF2B5EF4-FFF2-40B4-BE49-F238E27FC236}">
                  <a16:creationId xmlns:a16="http://schemas.microsoft.com/office/drawing/2014/main" id="{1F8B54DC-7BC6-437D-BCD4-A38B230D3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58119"/>
              <a:ext cx="9144000" cy="508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DDB82D1-7450-4577-BF14-F0DB07AA942D}"/>
                </a:ext>
              </a:extLst>
            </p:cNvPr>
            <p:cNvSpPr/>
            <p:nvPr/>
          </p:nvSpPr>
          <p:spPr>
            <a:xfrm>
              <a:off x="0" y="1447487"/>
              <a:ext cx="9144001" cy="817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BC1FA94-9264-4F2B-8242-4F31C87EF393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406400"/>
            <a:ext cx="7629525" cy="1284288"/>
            <a:chOff x="1180214" y="4771589"/>
            <a:chExt cx="7628861" cy="1284826"/>
          </a:xfrm>
        </p:grpSpPr>
        <p:sp>
          <p:nvSpPr>
            <p:cNvPr id="112648" name="文本框 5">
              <a:extLst>
                <a:ext uri="{FF2B5EF4-FFF2-40B4-BE49-F238E27FC236}">
                  <a16:creationId xmlns:a16="http://schemas.microsoft.com/office/drawing/2014/main" id="{9B2A6403-FE3D-44EA-84DF-22E3054B5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749" y="5594750"/>
              <a:ext cx="4492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%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%"/>
                </a:lnSpc>
                <a:spcBef>
                  <a:spcPct val="0%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</a:rPr>
                <a:t>利用</a:t>
              </a:r>
              <a:r>
                <a:rPr lang="en-US" altLang="zh-CN" sz="2400" b="1">
                  <a:solidFill>
                    <a:srgbClr val="000000"/>
                  </a:solidFill>
                </a:rPr>
                <a:t>Windows</a:t>
              </a:r>
              <a:r>
                <a:rPr lang="zh-CN" altLang="en-US" sz="2400" b="1">
                  <a:solidFill>
                    <a:srgbClr val="000000"/>
                  </a:solidFill>
                </a:rPr>
                <a:t>操作系统的缺陷</a:t>
              </a:r>
            </a:p>
          </p:txBody>
        </p:sp>
        <p:sp>
          <p:nvSpPr>
            <p:cNvPr id="112649" name="文本框 6">
              <a:extLst>
                <a:ext uri="{FF2B5EF4-FFF2-40B4-BE49-F238E27FC236}">
                  <a16:creationId xmlns:a16="http://schemas.microsoft.com/office/drawing/2014/main" id="{2E1B336A-FD33-46DF-9B82-29BE04B54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214" y="4771589"/>
              <a:ext cx="69962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%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%"/>
                </a:lnSpc>
                <a:spcBef>
                  <a:spcPct val="0%"/>
                </a:spcBef>
                <a:buFontTx/>
                <a:buNone/>
              </a:pPr>
              <a:r>
                <a:rPr lang="en-US" altLang="zh-CN" sz="3600" b="1">
                  <a:solidFill>
                    <a:srgbClr val="000000"/>
                  </a:solidFill>
                </a:rPr>
                <a:t>2017</a:t>
              </a:r>
              <a:r>
                <a:rPr lang="zh-CN" altLang="en-US" sz="3600" b="1">
                  <a:solidFill>
                    <a:srgbClr val="000000"/>
                  </a:solidFill>
                </a:rPr>
                <a:t>年</a:t>
              </a:r>
              <a:r>
                <a:rPr lang="en-US" altLang="zh-CN" sz="3600" b="1">
                  <a:solidFill>
                    <a:srgbClr val="000000"/>
                  </a:solidFill>
                </a:rPr>
                <a:t>5</a:t>
              </a:r>
              <a:r>
                <a:rPr lang="zh-CN" altLang="en-US" sz="3600" b="1">
                  <a:solidFill>
                    <a:srgbClr val="000000"/>
                  </a:solidFill>
                </a:rPr>
                <a:t>月</a:t>
              </a:r>
              <a:r>
                <a:rPr lang="en-US" altLang="zh-CN" sz="3600" b="1">
                  <a:solidFill>
                    <a:srgbClr val="000000"/>
                  </a:solidFill>
                </a:rPr>
                <a:t>Wannacry</a:t>
              </a:r>
              <a:r>
                <a:rPr lang="zh-CN" altLang="en-US" sz="3600" b="1">
                  <a:solidFill>
                    <a:srgbClr val="000000"/>
                  </a:solidFill>
                </a:rPr>
                <a:t>勒索软件攻击</a:t>
              </a:r>
              <a:endParaRPr lang="zh-CN" altLang="en-US" sz="1600" b="1">
                <a:solidFill>
                  <a:srgbClr val="000000"/>
                </a:solidFill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099E27B3-5984-45FA-896B-9E1899F509E0}"/>
              </a:ext>
            </a:extLst>
          </p:cNvPr>
          <p:cNvSpPr/>
          <p:nvPr/>
        </p:nvSpPr>
        <p:spPr>
          <a:xfrm>
            <a:off x="85725" y="6076950"/>
            <a:ext cx="1944688" cy="28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1DCF1B2-E94E-457D-93F1-44DD1794900C}"/>
              </a:ext>
            </a:extLst>
          </p:cNvPr>
          <p:cNvSpPr/>
          <p:nvPr/>
        </p:nvSpPr>
        <p:spPr>
          <a:xfrm>
            <a:off x="8177213" y="5980113"/>
            <a:ext cx="9017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A67E55C-ECA8-4E3C-A6A6-FF7E998C7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768725"/>
            <a:ext cx="382587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7115"/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图片 3">
            <a:extLst>
              <a:ext uri="{FF2B5EF4-FFF2-40B4-BE49-F238E27FC236}">
                <a16:creationId xmlns:a16="http://schemas.microsoft.com/office/drawing/2014/main" id="{D0A56B86-2E1E-46AD-B640-44EE67178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68275"/>
            <a:ext cx="6092825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5" name="圆角矩形标注 4">
            <a:extLst>
              <a:ext uri="{FF2B5EF4-FFF2-40B4-BE49-F238E27FC236}">
                <a16:creationId xmlns:a16="http://schemas.microsoft.com/office/drawing/2014/main" id="{9E7FA340-C664-47F8-B95F-DB095F239C92}"/>
              </a:ext>
            </a:extLst>
          </p:cNvPr>
          <p:cNvSpPr/>
          <p:nvPr/>
        </p:nvSpPr>
        <p:spPr>
          <a:xfrm>
            <a:off x="5076825" y="4221163"/>
            <a:ext cx="3959225" cy="1223962"/>
          </a:xfrm>
          <a:prstGeom prst="wedgeRoundRectCallout">
            <a:avLst>
              <a:gd name="adj1" fmla="val -49518"/>
              <a:gd name="adj2" fmla="val 106092"/>
              <a:gd name="adj3" fmla="val 16667"/>
            </a:avLst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</a:rPr>
              <a:t>“无人车本身发现了这名正在横穿马路的行人，但是自动驾驶软件系统没有采取避让的措施。”</a:t>
            </a:r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图片 4">
            <a:extLst>
              <a:ext uri="{FF2B5EF4-FFF2-40B4-BE49-F238E27FC236}">
                <a16:creationId xmlns:a16="http://schemas.microsoft.com/office/drawing/2014/main" id="{AC473435-D14D-4949-ADCE-4DCCF4B2E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0"/>
            <a:ext cx="816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9875862-B8C7-4F36-823B-7822E867E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6013" y="2989263"/>
            <a:ext cx="7305675" cy="3833812"/>
          </a:xfrm>
          <a:effectLst>
            <a:outerShdw blurRad="292100" dist="139700" dir="2700000" algn="tl" rotWithShape="0">
              <a:srgbClr val="333333">
                <a:alpha val="65%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图片 3">
            <a:extLst>
              <a:ext uri="{FF2B5EF4-FFF2-40B4-BE49-F238E27FC236}">
                <a16:creationId xmlns:a16="http://schemas.microsoft.com/office/drawing/2014/main" id="{86DA1CFB-C9CF-452A-A96D-2F498A8B0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6153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15715" name="图片 4">
            <a:extLst>
              <a:ext uri="{FF2B5EF4-FFF2-40B4-BE49-F238E27FC236}">
                <a16:creationId xmlns:a16="http://schemas.microsoft.com/office/drawing/2014/main" id="{57BDA1B4-BB0E-412E-88F4-1BC979CD1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82105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6" name="圆角矩形标注 5">
            <a:extLst>
              <a:ext uri="{FF2B5EF4-FFF2-40B4-BE49-F238E27FC236}">
                <a16:creationId xmlns:a16="http://schemas.microsoft.com/office/drawing/2014/main" id="{52550D9F-D92F-4825-8EDE-E9E197AC3231}"/>
              </a:ext>
            </a:extLst>
          </p:cNvPr>
          <p:cNvSpPr/>
          <p:nvPr/>
        </p:nvSpPr>
        <p:spPr>
          <a:xfrm>
            <a:off x="3419475" y="1916113"/>
            <a:ext cx="5545138" cy="595312"/>
          </a:xfrm>
          <a:prstGeom prst="wedgeRoundRectCallout">
            <a:avLst>
              <a:gd name="adj1" fmla="val -52095"/>
              <a:gd name="adj2" fmla="val 140487"/>
              <a:gd name="adj3" fmla="val 16667"/>
            </a:avLst>
          </a:prstGeom>
          <a:solidFill>
            <a:schemeClr val="accent4">
              <a:lumMod val="20%"/>
              <a:lumOff val="8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uint256 amount = uint256(</a:t>
            </a:r>
            <a:r>
              <a:rPr lang="en-US" altLang="zh-CN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* _value</a:t>
            </a:r>
            <a:endParaRPr lang="zh-CN" alt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C3B37-B776-4B1E-A4FD-4F992C8C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B14E14-2BA6-4CC0-9A9F-7EB2863C0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8DBF257-E859-4FA3-A05D-D8E89978A0AF}"/>
              </a:ext>
            </a:extLst>
          </p:cNvPr>
          <p:cNvGrpSpPr/>
          <p:nvPr/>
        </p:nvGrpSpPr>
        <p:grpSpPr>
          <a:xfrm>
            <a:off x="628650" y="152400"/>
            <a:ext cx="7981145" cy="2271711"/>
            <a:chOff x="1056356" y="4149409"/>
            <a:chExt cx="7981145" cy="227171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B878CF7-3982-4164-9AE7-F97DF2FD8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6356" y="4149409"/>
              <a:ext cx="7981145" cy="2271711"/>
            </a:xfrm>
            <a:prstGeom prst="rect">
              <a:avLst/>
            </a:prstGeom>
            <a:solidFill>
              <a:srgbClr val="FFFFFF">
                <a:shade val="85%"/>
              </a:srgbClr>
            </a:solidFill>
            <a:ln w="88900" cap="sq">
              <a:solidFill>
                <a:srgbClr val="FFFFFF"/>
              </a:solidFill>
              <a:miter lim="800%"/>
            </a:ln>
            <a:effectLst>
              <a:outerShdw blurRad="55000" dist="18000" dir="5400000" algn="tl" rotWithShape="0">
                <a:srgbClr val="000000">
                  <a:alpha val="40%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D5E8134-418F-4220-9CDE-70114982553E}"/>
                </a:ext>
              </a:extLst>
            </p:cNvPr>
            <p:cNvSpPr txBox="1"/>
            <p:nvPr/>
          </p:nvSpPr>
          <p:spPr>
            <a:xfrm>
              <a:off x="1615156" y="4549031"/>
              <a:ext cx="7029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000FF"/>
                  </a:solidFill>
                </a:rPr>
                <a:t>Facebook</a:t>
              </a:r>
              <a:r>
                <a:rPr lang="zh-CN" altLang="en-US" sz="2400" dirty="0">
                  <a:solidFill>
                    <a:srgbClr val="0000FF"/>
                  </a:solidFill>
                </a:rPr>
                <a:t>软件漏洞导致</a:t>
              </a:r>
              <a:r>
                <a:rPr lang="en-US" altLang="zh-CN" sz="2400" dirty="0">
                  <a:solidFill>
                    <a:srgbClr val="0000FF"/>
                  </a:solidFill>
                </a:rPr>
                <a:t>1400</a:t>
              </a:r>
              <a:r>
                <a:rPr lang="zh-CN" altLang="en-US" sz="2400" dirty="0">
                  <a:solidFill>
                    <a:srgbClr val="0000FF"/>
                  </a:solidFill>
                </a:rPr>
                <a:t>万用户私密帖子被公开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F52577C7-B480-435B-A889-BB66A1A89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9" y="2542608"/>
            <a:ext cx="7058025" cy="2514600"/>
          </a:xfrm>
          <a:prstGeom prst="rect">
            <a:avLst/>
          </a:prstGeom>
          <a:solidFill>
            <a:srgbClr val="FFFFFF">
              <a:shade val="85%"/>
            </a:srgbClr>
          </a:solidFill>
          <a:ln w="88900" cap="sq">
            <a:solidFill>
              <a:srgbClr val="FFFFFF"/>
            </a:solidFill>
            <a:miter lim="800%"/>
          </a:ln>
          <a:effectLst>
            <a:outerShdw blurRad="55000" dist="18000" dir="5400000" algn="tl" rotWithShape="0">
              <a:srgbClr val="000000">
                <a:alpha val="40%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1F9ECB0-8D90-4A5B-B673-478547718C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77" y="4856890"/>
            <a:ext cx="8058359" cy="1923222"/>
          </a:xfrm>
          <a:prstGeom prst="rect">
            <a:avLst/>
          </a:prstGeom>
          <a:solidFill>
            <a:srgbClr val="FFFFFF">
              <a:shade val="85%"/>
            </a:srgbClr>
          </a:solidFill>
          <a:ln w="88900" cap="sq">
            <a:solidFill>
              <a:srgbClr val="FFFFFF"/>
            </a:solidFill>
            <a:miter lim="800%"/>
          </a:ln>
          <a:effectLst>
            <a:outerShdw blurRad="55000" dist="18000" dir="5400000" algn="tl" rotWithShape="0">
              <a:srgbClr val="000000">
                <a:alpha val="40%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C177726-D2A8-40E0-B9FE-9DD805EA0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049" y="1894182"/>
            <a:ext cx="6357232" cy="2082659"/>
          </a:xfrm>
          <a:prstGeom prst="rect">
            <a:avLst/>
          </a:prstGeom>
          <a:solidFill>
            <a:srgbClr val="FFFFFF">
              <a:shade val="85%"/>
            </a:srgbClr>
          </a:solidFill>
          <a:ln w="88900" cap="sq">
            <a:solidFill>
              <a:srgbClr val="FFFFFF"/>
            </a:solidFill>
            <a:miter lim="800%"/>
          </a:ln>
          <a:effectLst>
            <a:outerShdw blurRad="55000" dist="18000" dir="5400000" algn="tl" rotWithShape="0">
              <a:srgbClr val="000000">
                <a:alpha val="40%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043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标题 1">
            <a:extLst>
              <a:ext uri="{FF2B5EF4-FFF2-40B4-BE49-F238E27FC236}">
                <a16:creationId xmlns:a16="http://schemas.microsoft.com/office/drawing/2014/main" id="{5F731EBE-6849-48E4-962C-0DA8BB9EF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/>
              <a:t>Bug-Free Software?</a:t>
            </a:r>
            <a:endParaRPr lang="zh-CN" altLang="en-US" b="1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1D9E8A-080B-46EA-A7FE-8CF6846E7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0000"/>
          </a:xfrm>
        </p:spPr>
        <p:txBody>
          <a:bodyPr>
            <a:normAutofit fontScale="92.5%"/>
          </a:bodyPr>
          <a:lstStyle/>
          <a:p>
            <a:pPr eaLnBrk="1" hangingPunct="1">
              <a:defRPr/>
            </a:pPr>
            <a:r>
              <a:rPr lang="en-US" altLang="zh-CN" b="1" dirty="0"/>
              <a:t>A grand challenge for computer scientists</a:t>
            </a:r>
          </a:p>
          <a:p>
            <a:pPr lvl="1" eaLnBrk="1" hangingPunct="1">
              <a:defRPr/>
            </a:pPr>
            <a:r>
              <a:rPr lang="en-US" altLang="zh-CN" b="1" dirty="0"/>
              <a:t>Posed since 1960’s</a:t>
            </a:r>
          </a:p>
          <a:p>
            <a:pPr lvl="1" eaLnBrk="1" hangingPunct="1">
              <a:defRPr/>
            </a:pPr>
            <a:r>
              <a:rPr lang="en-US" altLang="zh-CN" b="1" dirty="0"/>
              <a:t>Significant progress, but still challenging</a:t>
            </a:r>
          </a:p>
          <a:p>
            <a:pPr lvl="4" eaLnBrk="1" hangingPunct="1">
              <a:defRPr/>
            </a:pPr>
            <a:endParaRPr lang="en-US" altLang="zh-CN" b="1" dirty="0"/>
          </a:p>
          <a:p>
            <a:pPr eaLnBrk="1" hangingPunct="1">
              <a:defRPr/>
            </a:pPr>
            <a:r>
              <a:rPr lang="en-US" altLang="zh-CN" b="1" dirty="0"/>
              <a:t>Great practical implication</a:t>
            </a:r>
          </a:p>
          <a:p>
            <a:pPr lvl="1" eaLnBrk="1" hangingPunct="1">
              <a:defRPr/>
            </a:pPr>
            <a:r>
              <a:rPr lang="en-US" altLang="zh-CN" b="1" dirty="0"/>
              <a:t>Software bugs cause the loss of 59.6 billion US dollars each year (0.6% GDP)</a:t>
            </a:r>
          </a:p>
          <a:p>
            <a:pPr lvl="2" eaLnBrk="1" hangingPunct="1">
              <a:defRPr/>
            </a:pPr>
            <a:r>
              <a:rPr lang="en-US" altLang="zh-CN" b="1" dirty="0"/>
              <a:t>2002 report from NIST</a:t>
            </a:r>
          </a:p>
          <a:p>
            <a:pPr lvl="1" eaLnBrk="1" hangingPunct="1">
              <a:defRPr/>
            </a:pPr>
            <a:r>
              <a:rPr lang="zh-CN" altLang="en-US" b="1" dirty="0"/>
              <a:t>“</a:t>
            </a:r>
            <a:r>
              <a:rPr lang="en-US" altLang="zh-CN" b="1" dirty="0"/>
              <a:t>Null References: </a:t>
            </a:r>
            <a:br>
              <a:rPr lang="en-US" altLang="zh-CN" b="1" dirty="0"/>
            </a:br>
            <a:r>
              <a:rPr lang="en-US" altLang="zh-CN" b="1" dirty="0"/>
              <a:t>     The Billion Dollar Mistake</a:t>
            </a:r>
            <a:r>
              <a:rPr lang="zh-CN" altLang="en-US" b="1" dirty="0"/>
              <a:t>”</a:t>
            </a:r>
            <a:br>
              <a:rPr lang="en-US" altLang="zh-CN" b="1" dirty="0"/>
            </a:br>
            <a:r>
              <a:rPr lang="en-US" altLang="zh-CN" sz="2400" b="1" dirty="0"/>
              <a:t>                            - Tony Hoare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0B792C-434B-45D2-99D8-A915FA9C6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370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4DA5A5-670C-4D1F-ABED-6D389C281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Limitations of Testing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85B640-6050-4C2D-976E-AAF33022A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Simple, and easy-to-automate</a:t>
            </a:r>
          </a:p>
          <a:p>
            <a:r>
              <a:rPr lang="en-US" altLang="zh-CN" dirty="0"/>
              <a:t>Cannot guarantee the absence of bugs </a:t>
            </a:r>
            <a:r>
              <a:rPr lang="en-US" altLang="zh-CN" dirty="0">
                <a:sym typeface="Wingdings" panose="05000000000000000000" pitchFamily="2" charset="2"/>
              </a:rPr>
              <a:t></a:t>
            </a:r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316D366-610A-46AB-812A-97C4E8681094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4214813"/>
            <a:ext cx="7353300" cy="2309812"/>
            <a:chOff x="1259632" y="4215586"/>
            <a:chExt cx="7352665" cy="2309758"/>
          </a:xfrm>
        </p:grpSpPr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AEC51C17-A207-4684-82F7-7DF5ABC75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4215586"/>
              <a:ext cx="5181600" cy="1969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%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%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%"/>
                </a:lnSpc>
                <a:spcBef>
                  <a:spcPct val="50%"/>
                </a:spcBef>
                <a:buFontTx/>
                <a:buNone/>
              </a:pPr>
              <a:r>
                <a:rPr lang="en-US" altLang="zh-CN">
                  <a:solidFill>
                    <a:srgbClr val="000000"/>
                  </a:solidFill>
                  <a:latin typeface="Comic Sans MS" panose="030F0702030302020204" pitchFamily="66" charset="0"/>
                </a:rPr>
                <a:t>Testing shows the presence, not the absence of bugs.</a:t>
              </a:r>
            </a:p>
            <a:p>
              <a:pPr eaLnBrk="1" hangingPunct="1">
                <a:lnSpc>
                  <a:spcPct val="100%"/>
                </a:lnSpc>
                <a:spcBef>
                  <a:spcPct val="50%"/>
                </a:spcBef>
                <a:buFontTx/>
                <a:buNone/>
              </a:pPr>
              <a:endParaRPr lang="en-US" altLang="zh-CN" sz="1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eaLnBrk="1" hangingPunct="1">
                <a:lnSpc>
                  <a:spcPct val="100%"/>
                </a:lnSpc>
                <a:spcBef>
                  <a:spcPct val="50%"/>
                </a:spcBef>
                <a:buFontTx/>
                <a:buNone/>
              </a:pPr>
              <a:r>
                <a:rPr lang="en-US" altLang="zh-CN">
                  <a:solidFill>
                    <a:srgbClr val="000000"/>
                  </a:solidFill>
                  <a:latin typeface="Comic Sans MS" panose="030F0702030302020204" pitchFamily="66" charset="0"/>
                </a:rPr>
                <a:t>    Edsger W. Dijkstra</a:t>
              </a:r>
              <a:endParaRPr lang="en-US" altLang="zh-CN">
                <a:solidFill>
                  <a:srgbClr val="CC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8" name="Picture 3" descr="Edsger_Wybe_Dijkstra">
              <a:extLst>
                <a:ext uri="{FF2B5EF4-FFF2-40B4-BE49-F238E27FC236}">
                  <a16:creationId xmlns:a16="http://schemas.microsoft.com/office/drawing/2014/main" id="{7EBB5BBF-ADD0-45F1-9988-140FF42C7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077" y="4218384"/>
              <a:ext cx="1730220" cy="230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44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4DA5A5-670C-4D1F-ABED-6D389C281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Limitations of Testing Concurrent/Distributed Programs</a:t>
            </a:r>
            <a:endParaRPr lang="zh-CN" altLang="en-US" sz="4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0EA77B-284E-4ED3-AEB2-54EF4D201BE6}"/>
              </a:ext>
            </a:extLst>
          </p:cNvPr>
          <p:cNvSpPr txBox="1"/>
          <p:nvPr/>
        </p:nvSpPr>
        <p:spPr>
          <a:xfrm>
            <a:off x="1322024" y="1928839"/>
            <a:ext cx="649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0000CC"/>
                </a:solidFill>
                <a:latin typeface="等线" panose="020F0502020204030204"/>
                <a:ea typeface="等线" panose="02010600030101010101" pitchFamily="2" charset="-122"/>
              </a:rPr>
              <a:t>Hard to reproduce bugs</a:t>
            </a:r>
            <a:endParaRPr lang="zh-CN" altLang="en-US" sz="2800" b="1" kern="0" dirty="0">
              <a:solidFill>
                <a:srgbClr val="0000CC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B68D569-3A14-427B-8FBC-C8E19EFA0013}"/>
              </a:ext>
            </a:extLst>
          </p:cNvPr>
          <p:cNvGrpSpPr/>
          <p:nvPr/>
        </p:nvGrpSpPr>
        <p:grpSpPr>
          <a:xfrm>
            <a:off x="381000" y="3056572"/>
            <a:ext cx="8345782" cy="1679387"/>
            <a:chOff x="529716" y="2713294"/>
            <a:chExt cx="8345782" cy="1679387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04FAEB7-CFF4-4CC2-AD83-AD2E9020C6FF}"/>
                </a:ext>
              </a:extLst>
            </p:cNvPr>
            <p:cNvGrpSpPr/>
            <p:nvPr/>
          </p:nvGrpSpPr>
          <p:grpSpPr>
            <a:xfrm>
              <a:off x="4220680" y="2779118"/>
              <a:ext cx="4654818" cy="1613563"/>
              <a:chOff x="4220680" y="2779118"/>
              <a:chExt cx="4654818" cy="1613563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0F18FCD4-2316-4487-BF85-9D238D636A97}"/>
                  </a:ext>
                </a:extLst>
              </p:cNvPr>
              <p:cNvGrpSpPr/>
              <p:nvPr/>
            </p:nvGrpSpPr>
            <p:grpSpPr>
              <a:xfrm>
                <a:off x="4220680" y="2789945"/>
                <a:ext cx="593888" cy="1000816"/>
                <a:chOff x="4220680" y="2789945"/>
                <a:chExt cx="593888" cy="1000816"/>
              </a:xfrm>
            </p:grpSpPr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7DA35154-D7C7-4BCD-B242-BB9A5F71C378}"/>
                    </a:ext>
                  </a:extLst>
                </p:cNvPr>
                <p:cNvSpPr/>
                <p:nvPr/>
              </p:nvSpPr>
              <p:spPr>
                <a:xfrm>
                  <a:off x="4220680" y="2940960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id="{58C184C7-D5DB-4BFF-99B6-21082A502F6C}"/>
                    </a:ext>
                  </a:extLst>
                </p:cNvPr>
                <p:cNvSpPr/>
                <p:nvPr/>
              </p:nvSpPr>
              <p:spPr>
                <a:xfrm>
                  <a:off x="4220680" y="3268166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6C496706-57D8-47E1-9290-51BDB6C63165}"/>
                    </a:ext>
                  </a:extLst>
                </p:cNvPr>
                <p:cNvSpPr/>
                <p:nvPr/>
              </p:nvSpPr>
              <p:spPr>
                <a:xfrm>
                  <a:off x="4220680" y="2789945"/>
                  <a:ext cx="593888" cy="153587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" name="矩形 52">
                  <a:extLst>
                    <a:ext uri="{FF2B5EF4-FFF2-40B4-BE49-F238E27FC236}">
                      <a16:creationId xmlns:a16="http://schemas.microsoft.com/office/drawing/2014/main" id="{508AC5FE-20E1-4581-BBF7-11D144E05440}"/>
                    </a:ext>
                  </a:extLst>
                </p:cNvPr>
                <p:cNvSpPr/>
                <p:nvPr/>
              </p:nvSpPr>
              <p:spPr>
                <a:xfrm>
                  <a:off x="4220680" y="3093782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id="{A33D5A4A-E7FF-406F-B06E-C8C4BF75C112}"/>
                    </a:ext>
                  </a:extLst>
                </p:cNvPr>
                <p:cNvSpPr/>
                <p:nvPr/>
              </p:nvSpPr>
              <p:spPr>
                <a:xfrm>
                  <a:off x="4220680" y="3442550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" name="矩形 54">
                  <a:extLst>
                    <a:ext uri="{FF2B5EF4-FFF2-40B4-BE49-F238E27FC236}">
                      <a16:creationId xmlns:a16="http://schemas.microsoft.com/office/drawing/2014/main" id="{88D50DA6-FF2D-4298-9075-52FB3EE41CCC}"/>
                    </a:ext>
                  </a:extLst>
                </p:cNvPr>
                <p:cNvSpPr/>
                <p:nvPr/>
              </p:nvSpPr>
              <p:spPr>
                <a:xfrm>
                  <a:off x="4220680" y="3620751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FBB6909-543F-4362-AF83-E7609FE59FA2}"/>
                  </a:ext>
                </a:extLst>
              </p:cNvPr>
              <p:cNvSpPr txBox="1"/>
              <p:nvPr/>
            </p:nvSpPr>
            <p:spPr>
              <a:xfrm>
                <a:off x="5368684" y="3992571"/>
                <a:ext cx="15776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%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Interleavings</a:t>
                </a:r>
                <a:endParaRPr kumimoji="0" lang="zh-CN" altLang="en-US" sz="20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9B567076-C2C0-414A-90C3-F083DF25CF21}"/>
                  </a:ext>
                </a:extLst>
              </p:cNvPr>
              <p:cNvGrpSpPr/>
              <p:nvPr/>
            </p:nvGrpSpPr>
            <p:grpSpPr>
              <a:xfrm>
                <a:off x="5382397" y="2789945"/>
                <a:ext cx="593888" cy="1000816"/>
                <a:chOff x="5382397" y="2789945"/>
                <a:chExt cx="593888" cy="1000816"/>
              </a:xfrm>
            </p:grpSpPr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39A534DA-BC1A-41CC-B869-F90A93B66C52}"/>
                    </a:ext>
                  </a:extLst>
                </p:cNvPr>
                <p:cNvSpPr/>
                <p:nvPr/>
              </p:nvSpPr>
              <p:spPr>
                <a:xfrm>
                  <a:off x="5382397" y="3105658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73B30F22-7B16-43E3-A951-9723140AF5CE}"/>
                    </a:ext>
                  </a:extLst>
                </p:cNvPr>
                <p:cNvSpPr/>
                <p:nvPr/>
              </p:nvSpPr>
              <p:spPr>
                <a:xfrm>
                  <a:off x="5382397" y="3450741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739059DA-53C5-4384-99FD-E2919B67E36D}"/>
                    </a:ext>
                  </a:extLst>
                </p:cNvPr>
                <p:cNvSpPr/>
                <p:nvPr/>
              </p:nvSpPr>
              <p:spPr>
                <a:xfrm>
                  <a:off x="5382397" y="2789945"/>
                  <a:ext cx="593888" cy="153587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D44DEE3D-4E1C-4A61-90B2-E03A51955FBF}"/>
                    </a:ext>
                  </a:extLst>
                </p:cNvPr>
                <p:cNvSpPr/>
                <p:nvPr/>
              </p:nvSpPr>
              <p:spPr>
                <a:xfrm>
                  <a:off x="5382397" y="2935638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8" name="矩形 47">
                  <a:extLst>
                    <a:ext uri="{FF2B5EF4-FFF2-40B4-BE49-F238E27FC236}">
                      <a16:creationId xmlns:a16="http://schemas.microsoft.com/office/drawing/2014/main" id="{C85A8A83-9F34-4D50-95EA-65B6506875D3}"/>
                    </a:ext>
                  </a:extLst>
                </p:cNvPr>
                <p:cNvSpPr/>
                <p:nvPr/>
              </p:nvSpPr>
              <p:spPr>
                <a:xfrm>
                  <a:off x="5382397" y="3283663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788E0176-7B4E-4333-882B-3ED704B1D5FA}"/>
                    </a:ext>
                  </a:extLst>
                </p:cNvPr>
                <p:cNvSpPr/>
                <p:nvPr/>
              </p:nvSpPr>
              <p:spPr>
                <a:xfrm>
                  <a:off x="5382397" y="3620751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C55E215-0E62-44AA-8ACC-B51C4F0A4C46}"/>
                  </a:ext>
                </a:extLst>
              </p:cNvPr>
              <p:cNvGrpSpPr/>
              <p:nvPr/>
            </p:nvGrpSpPr>
            <p:grpSpPr>
              <a:xfrm>
                <a:off x="6454522" y="2786088"/>
                <a:ext cx="593888" cy="1005362"/>
                <a:chOff x="6454522" y="2786088"/>
                <a:chExt cx="593888" cy="1005362"/>
              </a:xfrm>
            </p:grpSpPr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68117403-7F76-4AFE-8DE0-B2DD291F0D0E}"/>
                    </a:ext>
                  </a:extLst>
                </p:cNvPr>
                <p:cNvSpPr/>
                <p:nvPr/>
              </p:nvSpPr>
              <p:spPr>
                <a:xfrm>
                  <a:off x="6454522" y="2786088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AFD3536B-B9CF-4820-BC29-76BDAF974DC5}"/>
                    </a:ext>
                  </a:extLst>
                </p:cNvPr>
                <p:cNvSpPr/>
                <p:nvPr/>
              </p:nvSpPr>
              <p:spPr>
                <a:xfrm>
                  <a:off x="6454522" y="3451430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9A6D1F19-B51F-4CC1-A4F7-56BB72F05857}"/>
                    </a:ext>
                  </a:extLst>
                </p:cNvPr>
                <p:cNvSpPr/>
                <p:nvPr/>
              </p:nvSpPr>
              <p:spPr>
                <a:xfrm>
                  <a:off x="6454522" y="2965475"/>
                  <a:ext cx="593888" cy="153587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9FDF2C5E-286A-4DFF-9001-419458E6CE69}"/>
                    </a:ext>
                  </a:extLst>
                </p:cNvPr>
                <p:cNvSpPr/>
                <p:nvPr/>
              </p:nvSpPr>
              <p:spPr>
                <a:xfrm>
                  <a:off x="6454522" y="3114342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541AD60F-8DE5-4F9D-8469-18106CDF122E}"/>
                    </a:ext>
                  </a:extLst>
                </p:cNvPr>
                <p:cNvSpPr/>
                <p:nvPr/>
              </p:nvSpPr>
              <p:spPr>
                <a:xfrm>
                  <a:off x="6454522" y="3284352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9584EBF6-5C4C-489C-9EE7-90197793D064}"/>
                    </a:ext>
                  </a:extLst>
                </p:cNvPr>
                <p:cNvSpPr/>
                <p:nvPr/>
              </p:nvSpPr>
              <p:spPr>
                <a:xfrm>
                  <a:off x="6454522" y="3621440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A3D78DBB-7909-46B4-8B79-4E9A320374AE}"/>
                  </a:ext>
                </a:extLst>
              </p:cNvPr>
              <p:cNvGrpSpPr/>
              <p:nvPr/>
            </p:nvGrpSpPr>
            <p:grpSpPr>
              <a:xfrm>
                <a:off x="7521322" y="2779118"/>
                <a:ext cx="593888" cy="1011643"/>
                <a:chOff x="7521322" y="2779118"/>
                <a:chExt cx="593888" cy="1011643"/>
              </a:xfrm>
            </p:grpSpPr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20897A24-F7DC-4518-BA89-1A02B4D434B7}"/>
                    </a:ext>
                  </a:extLst>
                </p:cNvPr>
                <p:cNvSpPr/>
                <p:nvPr/>
              </p:nvSpPr>
              <p:spPr>
                <a:xfrm>
                  <a:off x="7521322" y="2779118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A522534E-BE0C-4AFB-8ABE-999759EF8CC7}"/>
                    </a:ext>
                  </a:extLst>
                </p:cNvPr>
                <p:cNvSpPr/>
                <p:nvPr/>
              </p:nvSpPr>
              <p:spPr>
                <a:xfrm>
                  <a:off x="7521322" y="3106347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FC39F490-CE49-44EE-BE17-913AE816C78D}"/>
                    </a:ext>
                  </a:extLst>
                </p:cNvPr>
                <p:cNvSpPr/>
                <p:nvPr/>
              </p:nvSpPr>
              <p:spPr>
                <a:xfrm>
                  <a:off x="7521322" y="2958505"/>
                  <a:ext cx="593888" cy="153587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184784D2-DC2D-4526-9427-D594BF2E77A8}"/>
                    </a:ext>
                  </a:extLst>
                </p:cNvPr>
                <p:cNvSpPr/>
                <p:nvPr/>
              </p:nvSpPr>
              <p:spPr>
                <a:xfrm>
                  <a:off x="7521322" y="3450741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27FEE8EC-9D34-47E7-9B90-0EE390EAF0B6}"/>
                    </a:ext>
                  </a:extLst>
                </p:cNvPr>
                <p:cNvSpPr/>
                <p:nvPr/>
              </p:nvSpPr>
              <p:spPr>
                <a:xfrm>
                  <a:off x="7521322" y="3620751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EFDB8590-BDAD-44E8-9358-4F793CC5C153}"/>
                    </a:ext>
                  </a:extLst>
                </p:cNvPr>
                <p:cNvSpPr/>
                <p:nvPr/>
              </p:nvSpPr>
              <p:spPr>
                <a:xfrm>
                  <a:off x="7521322" y="3276357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875D448-EB4A-411E-B962-8DE75D695AD1}"/>
                  </a:ext>
                </a:extLst>
              </p:cNvPr>
              <p:cNvSpPr txBox="1"/>
              <p:nvPr/>
            </p:nvSpPr>
            <p:spPr>
              <a:xfrm>
                <a:off x="8439160" y="3068992"/>
                <a:ext cx="4363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…</a:t>
                </a:r>
                <a:endParaRPr kumimoji="0" lang="zh-CN" altLang="en-US" sz="28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F34AA8E0-3182-4017-BA50-570DA420162C}"/>
                </a:ext>
              </a:extLst>
            </p:cNvPr>
            <p:cNvGrpSpPr/>
            <p:nvPr/>
          </p:nvGrpSpPr>
          <p:grpSpPr>
            <a:xfrm>
              <a:off x="529716" y="2713294"/>
              <a:ext cx="2440092" cy="1679387"/>
              <a:chOff x="529716" y="2713294"/>
              <a:chExt cx="2440092" cy="1679387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A2F1693-51F5-4509-BF64-1F17B9116AAF}"/>
                  </a:ext>
                </a:extLst>
              </p:cNvPr>
              <p:cNvSpPr txBox="1"/>
              <p:nvPr/>
            </p:nvSpPr>
            <p:spPr>
              <a:xfrm>
                <a:off x="529716" y="3992571"/>
                <a:ext cx="24400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Concurrent Program</a:t>
                </a:r>
                <a:endParaRPr kumimoji="0" lang="zh-CN" altLang="en-US" sz="20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F8C61D18-927B-4F98-8698-5D01B6BB62AB}"/>
                  </a:ext>
                </a:extLst>
              </p:cNvPr>
              <p:cNvGrpSpPr/>
              <p:nvPr/>
            </p:nvGrpSpPr>
            <p:grpSpPr>
              <a:xfrm>
                <a:off x="865577" y="3238846"/>
                <a:ext cx="593888" cy="466910"/>
                <a:chOff x="865577" y="3238846"/>
                <a:chExt cx="593888" cy="466910"/>
              </a:xfrm>
            </p:grpSpPr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46102D26-10DF-4EA4-B3D9-76A380E1BE12}"/>
                    </a:ext>
                  </a:extLst>
                </p:cNvPr>
                <p:cNvSpPr/>
                <p:nvPr/>
              </p:nvSpPr>
              <p:spPr>
                <a:xfrm>
                  <a:off x="865577" y="3238846"/>
                  <a:ext cx="593888" cy="170010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6F7ED7E7-BC4F-4A2B-AC2C-6CAECEBB21C2}"/>
                    </a:ext>
                  </a:extLst>
                </p:cNvPr>
                <p:cNvSpPr/>
                <p:nvPr/>
              </p:nvSpPr>
              <p:spPr>
                <a:xfrm>
                  <a:off x="865577" y="3390237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97D3BE46-3AD7-4DD9-9D2A-F6083FFBA1EA}"/>
                    </a:ext>
                  </a:extLst>
                </p:cNvPr>
                <p:cNvSpPr/>
                <p:nvPr/>
              </p:nvSpPr>
              <p:spPr>
                <a:xfrm>
                  <a:off x="865577" y="3535746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6A3D9976-B1DC-4E86-847D-AABA28C49971}"/>
                  </a:ext>
                </a:extLst>
              </p:cNvPr>
              <p:cNvGrpSpPr/>
              <p:nvPr/>
            </p:nvGrpSpPr>
            <p:grpSpPr>
              <a:xfrm>
                <a:off x="1883864" y="3222422"/>
                <a:ext cx="593888" cy="483334"/>
                <a:chOff x="1883864" y="3222422"/>
                <a:chExt cx="593888" cy="483334"/>
              </a:xfrm>
            </p:grpSpPr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2A2689D9-E772-4A7C-A7D9-E7D72E21A130}"/>
                    </a:ext>
                  </a:extLst>
                </p:cNvPr>
                <p:cNvSpPr/>
                <p:nvPr/>
              </p:nvSpPr>
              <p:spPr>
                <a:xfrm>
                  <a:off x="1883864" y="3222422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F4A77E18-F7C6-429E-98B7-331323AD06F2}"/>
                    </a:ext>
                  </a:extLst>
                </p:cNvPr>
                <p:cNvSpPr/>
                <p:nvPr/>
              </p:nvSpPr>
              <p:spPr>
                <a:xfrm>
                  <a:off x="1883864" y="3365736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185B9B5E-46BB-4363-BA7D-B815BEA15DFA}"/>
                    </a:ext>
                  </a:extLst>
                </p:cNvPr>
                <p:cNvSpPr/>
                <p:nvPr/>
              </p:nvSpPr>
              <p:spPr>
                <a:xfrm>
                  <a:off x="1883864" y="3535746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A2BF52D-7200-412E-8544-C942D0476631}"/>
                  </a:ext>
                </a:extLst>
              </p:cNvPr>
              <p:cNvSpPr txBox="1"/>
              <p:nvPr/>
            </p:nvSpPr>
            <p:spPr>
              <a:xfrm>
                <a:off x="605916" y="2728879"/>
                <a:ext cx="10871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Thread1</a:t>
                </a:r>
                <a:endParaRPr kumimoji="0" lang="zh-CN" altLang="en-US" sz="20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26A9E5A-8A66-4810-BF0A-C328737F5C46}"/>
                  </a:ext>
                </a:extLst>
              </p:cNvPr>
              <p:cNvSpPr txBox="1"/>
              <p:nvPr/>
            </p:nvSpPr>
            <p:spPr>
              <a:xfrm>
                <a:off x="1764668" y="2713294"/>
                <a:ext cx="10871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Thread2</a:t>
                </a:r>
                <a:endParaRPr kumimoji="0" lang="zh-CN" altLang="en-US" sz="20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61323D3-2E50-46D3-853A-46724CBF6B5A}"/>
                  </a:ext>
                </a:extLst>
              </p:cNvPr>
              <p:cNvSpPr txBox="1"/>
              <p:nvPr/>
            </p:nvSpPr>
            <p:spPr>
              <a:xfrm>
                <a:off x="1476438" y="3246705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+</a:t>
                </a:r>
                <a:endParaRPr kumimoji="0" lang="zh-CN" altLang="en-US" sz="24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F5F4531-3E61-479F-9DD0-58C514C05068}"/>
                </a:ext>
              </a:extLst>
            </p:cNvPr>
            <p:cNvSpPr txBox="1"/>
            <p:nvPr/>
          </p:nvSpPr>
          <p:spPr>
            <a:xfrm>
              <a:off x="3294486" y="324452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=</a:t>
              </a:r>
              <a:endParaRPr kumimoji="0" lang="zh-CN" altLang="en-US" sz="2400" b="0" i="0" u="none" strike="noStrike" kern="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id="{86D3143C-2E76-49DE-AE52-7EADA3FE8FE0}"/>
              </a:ext>
            </a:extLst>
          </p:cNvPr>
          <p:cNvSpPr txBox="1"/>
          <p:nvPr/>
        </p:nvSpPr>
        <p:spPr>
          <a:xfrm>
            <a:off x="685800" y="533916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Every time you run the same program, it may give you a different result</a:t>
            </a:r>
            <a:endParaRPr lang="zh-CN" altLang="en-US" sz="2800" kern="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5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>
            <a:extLst>
              <a:ext uri="{FF2B5EF4-FFF2-40B4-BE49-F238E27FC236}">
                <a16:creationId xmlns:a16="http://schemas.microsoft.com/office/drawing/2014/main" id="{A18928AA-5B87-4E01-A0AC-4DEE3EB35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%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/>
              <a:t>Limitation of testing – </a:t>
            </a:r>
            <a:br>
              <a:rPr lang="en-US" altLang="zh-CN" dirty="0"/>
            </a:br>
            <a:r>
              <a:rPr lang="en-US" altLang="zh-CN" dirty="0"/>
              <a:t>Northeast blackout, 2003</a:t>
            </a:r>
          </a:p>
        </p:txBody>
      </p:sp>
      <p:pic>
        <p:nvPicPr>
          <p:cNvPr id="120835" name="Picture 4" descr="TheBlackout-8-14-03">
            <a:extLst>
              <a:ext uri="{FF2B5EF4-FFF2-40B4-BE49-F238E27FC236}">
                <a16:creationId xmlns:a16="http://schemas.microsoft.com/office/drawing/2014/main" id="{53E9CF6F-1294-4ECB-BA2F-4A304CE78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655763"/>
            <a:ext cx="41148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20836" name="Oval 6">
            <a:extLst>
              <a:ext uri="{FF2B5EF4-FFF2-40B4-BE49-F238E27FC236}">
                <a16:creationId xmlns:a16="http://schemas.microsoft.com/office/drawing/2014/main" id="{2123EA30-1DB8-45CF-A70D-7960CFC1C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2808288"/>
            <a:ext cx="1143000" cy="762000"/>
          </a:xfrm>
          <a:prstGeom prst="ellipse">
            <a:avLst/>
          </a:prstGeom>
          <a:noFill/>
          <a:ln w="412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%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837" name="Text Box 8">
            <a:extLst>
              <a:ext uri="{FF2B5EF4-FFF2-40B4-BE49-F238E27FC236}">
                <a16:creationId xmlns:a16="http://schemas.microsoft.com/office/drawing/2014/main" id="{0F21FFF3-A84E-4B88-B810-97287EFAF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5510213"/>
            <a:ext cx="403860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</a:rPr>
              <a:t>Race conditions in </a:t>
            </a:r>
            <a:r>
              <a:rPr lang="en-US" altLang="en-US" sz="2000" b="1">
                <a:solidFill>
                  <a:srgbClr val="000000"/>
                </a:solidFill>
              </a:rPr>
              <a:t>GE Energy's Unix-based XA/21 energy management system caused alarm system failure.</a:t>
            </a:r>
            <a:r>
              <a:rPr lang="en-US" altLang="zh-CN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0838" name="矩形 1">
            <a:extLst>
              <a:ext uri="{FF2B5EF4-FFF2-40B4-BE49-F238E27FC236}">
                <a16:creationId xmlns:a16="http://schemas.microsoft.com/office/drawing/2014/main" id="{F9FA24A2-2604-45E4-972D-5A23AAD8B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22438"/>
            <a:ext cx="44196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</a:rPr>
              <a:t>We test exhaustively, we test with third parties, and we had in excess of three million online operational hours in which nothing had ever exercised that bug. </a:t>
            </a:r>
            <a:r>
              <a:rPr lang="en-US" altLang="zh-CN" sz="2000" b="1">
                <a:solidFill>
                  <a:srgbClr val="FF0000"/>
                </a:solidFill>
              </a:rPr>
              <a:t>I’m not sure that more testing would have revealed that. Unfortunately, that’s kind of the nature of software… you may never find the problem.</a:t>
            </a:r>
            <a:r>
              <a:rPr lang="en-US" altLang="zh-CN" sz="2000" b="1">
                <a:solidFill>
                  <a:srgbClr val="000000"/>
                </a:solidFill>
              </a:rPr>
              <a:t> I don’t think that’s unique to control systems or any particular vendor software.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endParaRPr lang="en-US" altLang="zh-CN" sz="2400" b="1">
              <a:solidFill>
                <a:srgbClr val="000000"/>
              </a:solidFill>
            </a:endParaRPr>
          </a:p>
          <a:p>
            <a:pPr algn="r" eaLnBrk="1" hangingPunct="1">
              <a:spcBef>
                <a:spcPct val="0%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</a:rPr>
              <a:t>-- Mike Unum, manager at GE Energy</a:t>
            </a:r>
            <a:endParaRPr lang="zh-CN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2">
            <a:extLst>
              <a:ext uri="{FF2B5EF4-FFF2-40B4-BE49-F238E27FC236}">
                <a16:creationId xmlns:a16="http://schemas.microsoft.com/office/drawing/2014/main" id="{FFAB84ED-644B-4D4A-8439-DB3F0A671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Observations</a:t>
            </a:r>
          </a:p>
        </p:txBody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F4AB64D1-B749-4205-9D55-CA1AE196A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%"/>
              </a:lnSpc>
            </a:pPr>
            <a:r>
              <a:rPr lang="en-US" altLang="zh-CN" sz="2800"/>
              <a:t>Failure often due to simple problems “in the details”.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Small theorems about large programs would be useful.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Need clearly specified interfaces and checking of interface compliance.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Better languages would help!</a:t>
            </a:r>
          </a:p>
        </p:txBody>
      </p:sp>
    </p:spTree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标题 1">
            <a:extLst>
              <a:ext uri="{FF2B5EF4-FFF2-40B4-BE49-F238E27FC236}">
                <a16:creationId xmlns:a16="http://schemas.microsoft.com/office/drawing/2014/main" id="{3C71ECD0-E214-4D64-AEC5-6F3F51D8C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Programming Languages</a:t>
            </a:r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2B713EF-C81D-405D-A9D8-E86E3947926D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1901825"/>
            <a:ext cx="7353300" cy="2354263"/>
            <a:chOff x="1259632" y="4215586"/>
            <a:chExt cx="7352665" cy="2354491"/>
          </a:xfrm>
        </p:grpSpPr>
        <p:sp>
          <p:nvSpPr>
            <p:cNvPr id="93190" name="Text Box 2">
              <a:extLst>
                <a:ext uri="{FF2B5EF4-FFF2-40B4-BE49-F238E27FC236}">
                  <a16:creationId xmlns:a16="http://schemas.microsoft.com/office/drawing/2014/main" id="{E552BD38-650E-4977-BC63-104E4A0EA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4215586"/>
              <a:ext cx="5181600" cy="2354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%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%"/>
                </a:spcBef>
                <a:buFontTx/>
                <a:buNone/>
              </a:pPr>
              <a:r>
                <a:rPr lang="en-US" altLang="zh-CN" sz="2800" dirty="0">
                  <a:solidFill>
                    <a:srgbClr val="181818"/>
                  </a:solidFill>
                  <a:latin typeface="Georgia" panose="02040502050405020303" pitchFamily="18" charset="0"/>
                </a:rPr>
                <a:t>Computer Science is no more about computers than astronomy is about telescopes.</a:t>
              </a:r>
            </a:p>
            <a:p>
              <a:pPr>
                <a:spcBef>
                  <a:spcPct val="50%"/>
                </a:spcBef>
                <a:buFontTx/>
                <a:buNone/>
              </a:pPr>
              <a:endParaRPr lang="en-US" altLang="zh-CN" sz="1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>
                <a:spcBef>
                  <a:spcPct val="50%"/>
                </a:spcBef>
                <a:buFontTx/>
                <a:buNone/>
              </a:pPr>
              <a:r>
                <a:rPr lang="en-US" altLang="zh-CN" sz="28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altLang="zh-CN" sz="2800" dirty="0" err="1">
                  <a:solidFill>
                    <a:srgbClr val="000000"/>
                  </a:solidFill>
                  <a:latin typeface="Georgia" panose="02040502050405020303" pitchFamily="18" charset="0"/>
                </a:rPr>
                <a:t>Edsger</a:t>
              </a:r>
              <a:r>
                <a:rPr lang="en-US" altLang="zh-CN" sz="2800" dirty="0">
                  <a:solidFill>
                    <a:srgbClr val="000000"/>
                  </a:solidFill>
                  <a:latin typeface="Georgia" panose="02040502050405020303" pitchFamily="18" charset="0"/>
                </a:rPr>
                <a:t> W. Dijkstra</a:t>
              </a:r>
              <a:endParaRPr lang="en-US" altLang="zh-CN" sz="2800" dirty="0">
                <a:solidFill>
                  <a:srgbClr val="CC0000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93191" name="Picture 3" descr="Edsger_Wybe_Dijkstra">
              <a:extLst>
                <a:ext uri="{FF2B5EF4-FFF2-40B4-BE49-F238E27FC236}">
                  <a16:creationId xmlns:a16="http://schemas.microsoft.com/office/drawing/2014/main" id="{77FD4AB3-686F-4B1F-8373-D63C65BAD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077" y="4218384"/>
              <a:ext cx="1730220" cy="230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</p:grpSp>
      <p:sp>
        <p:nvSpPr>
          <p:cNvPr id="93189" name="文本框 8">
            <a:extLst>
              <a:ext uri="{FF2B5EF4-FFF2-40B4-BE49-F238E27FC236}">
                <a16:creationId xmlns:a16="http://schemas.microsoft.com/office/drawing/2014/main" id="{96800CD1-6672-4189-B8F6-C71AA0906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81600"/>
            <a:ext cx="353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800">
                <a:latin typeface="Georgia" panose="02040502050405020303" pitchFamily="18" charset="0"/>
              </a:rPr>
              <a:t>How about PL then?</a:t>
            </a:r>
            <a:endParaRPr lang="zh-CN" altLang="en-US" sz="28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3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>
            <a:extLst>
              <a:ext uri="{FF2B5EF4-FFF2-40B4-BE49-F238E27FC236}">
                <a16:creationId xmlns:a16="http://schemas.microsoft.com/office/drawing/2014/main" id="{C3646404-F303-4B9C-9AC2-D14A4805C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New Challenges</a:t>
            </a:r>
          </a:p>
        </p:txBody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D3B094C6-7D02-41C4-9007-3E93928A1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611563"/>
          </a:xfrm>
        </p:spPr>
        <p:txBody>
          <a:bodyPr/>
          <a:lstStyle/>
          <a:p>
            <a:pPr eaLnBrk="1" hangingPunct="1">
              <a:lnSpc>
                <a:spcPct val="90%"/>
              </a:lnSpc>
            </a:pPr>
            <a:r>
              <a:rPr lang="en-US" altLang="zh-CN" sz="2400"/>
              <a:t>Multi-core software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Concurrency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600"/>
          </a:p>
          <a:p>
            <a:pPr eaLnBrk="1" hangingPunct="1">
              <a:lnSpc>
                <a:spcPct val="90%"/>
              </a:lnSpc>
            </a:pPr>
            <a:r>
              <a:rPr lang="en-US" altLang="zh-CN" sz="2400"/>
              <a:t>Embedded software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Limited resources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600"/>
          </a:p>
          <a:p>
            <a:pPr eaLnBrk="1" hangingPunct="1">
              <a:lnSpc>
                <a:spcPct val="90%"/>
              </a:lnSpc>
            </a:pPr>
            <a:r>
              <a:rPr lang="en-US" altLang="zh-CN" sz="2400"/>
              <a:t>Distributed and cloud computing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Network environment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600"/>
          </a:p>
          <a:p>
            <a:pPr eaLnBrk="1" hangingPunct="1">
              <a:lnSpc>
                <a:spcPct val="90%"/>
              </a:lnSpc>
            </a:pPr>
            <a:r>
              <a:rPr lang="en-US" altLang="zh-CN" sz="2400"/>
              <a:t>Ubiquitous computing and Internet of Things </a:t>
            </a:r>
          </a:p>
        </p:txBody>
      </p:sp>
      <p:sp>
        <p:nvSpPr>
          <p:cNvPr id="118789" name="Text Box 4">
            <a:extLst>
              <a:ext uri="{FF2B5EF4-FFF2-40B4-BE49-F238E27FC236}">
                <a16:creationId xmlns:a16="http://schemas.microsoft.com/office/drawing/2014/main" id="{D1A9E560-0120-47B2-86B5-81E2FF1E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800"/>
              <a:t>Software is becoming more complex nowadays:</a:t>
            </a:r>
          </a:p>
        </p:txBody>
      </p:sp>
    </p:spTree>
  </p:cSld>
  <p:clrMapOvr>
    <a:masterClrMapping/>
  </p:clrMapOvr>
</p:sld>
</file>

<file path=ppt/slides/slide3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>
            <a:extLst>
              <a:ext uri="{FF2B5EF4-FFF2-40B4-BE49-F238E27FC236}">
                <a16:creationId xmlns:a16="http://schemas.microsoft.com/office/drawing/2014/main" id="{EA973BD5-C131-4DFB-9990-86815E7B1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Opportunities</a:t>
            </a:r>
          </a:p>
        </p:txBody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A8B7E676-DB77-4B69-A9A2-AFA794D65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/>
              <a:t>High assurance / reliability depends fundamentally on our ability to reason about programs.</a:t>
            </a:r>
          </a:p>
        </p:txBody>
      </p:sp>
      <p:sp>
        <p:nvSpPr>
          <p:cNvPr id="122885" name="Text Box 4">
            <a:extLst>
              <a:ext uri="{FF2B5EF4-FFF2-40B4-BE49-F238E27FC236}">
                <a16:creationId xmlns:a16="http://schemas.microsoft.com/office/drawing/2014/main" id="{0324D677-2DB7-427F-A820-273AFCD1D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57600"/>
            <a:ext cx="7315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800" b="1" i="1">
                <a:solidFill>
                  <a:srgbClr val="0000CC"/>
                </a:solidFill>
              </a:rPr>
              <a:t>The opportunities for new languages as well as formal semantics, type theory, computational logic, and so on, are great.</a:t>
            </a:r>
          </a:p>
        </p:txBody>
      </p:sp>
    </p:spTree>
  </p:cSld>
  <p:clrMapOvr>
    <a:masterClrMapping/>
  </p:clrMapOvr>
</p:sld>
</file>

<file path=ppt/slides/slide3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2">
            <a:extLst>
              <a:ext uri="{FF2B5EF4-FFF2-40B4-BE49-F238E27FC236}">
                <a16:creationId xmlns:a16="http://schemas.microsoft.com/office/drawing/2014/main" id="{AE38E990-679A-439F-8F33-A86C67CB3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C63993C8-DA33-444E-A03D-7716C3CDA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23909" name="Picture 4" descr="10EmergingTech_Chinese">
            <a:extLst>
              <a:ext uri="{FF2B5EF4-FFF2-40B4-BE49-F238E27FC236}">
                <a16:creationId xmlns:a16="http://schemas.microsoft.com/office/drawing/2014/main" id="{153E608F-CD7E-4DFA-A8E3-D8D17E824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400"/>
            <a:ext cx="838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3910" name="Picture 5" descr="10EmergingTech_ChineseCover">
            <a:extLst>
              <a:ext uri="{FF2B5EF4-FFF2-40B4-BE49-F238E27FC236}">
                <a16:creationId xmlns:a16="http://schemas.microsoft.com/office/drawing/2014/main" id="{9EC033BC-B7E9-4496-BD15-F89999754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"/>
            <a:ext cx="3200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23911" name="Line 6">
            <a:extLst>
              <a:ext uri="{FF2B5EF4-FFF2-40B4-BE49-F238E27FC236}">
                <a16:creationId xmlns:a16="http://schemas.microsoft.com/office/drawing/2014/main" id="{C90C9D23-BB97-4D0D-9061-8664FC331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7400" y="5994400"/>
            <a:ext cx="15240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047" name="AutoShape 7">
            <a:extLst>
              <a:ext uri="{FF2B5EF4-FFF2-40B4-BE49-F238E27FC236}">
                <a16:creationId xmlns:a16="http://schemas.microsoft.com/office/drawing/2014/main" id="{DA816F9C-D5AD-431D-81D7-1D9BB8DE4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76800"/>
            <a:ext cx="2438400" cy="533400"/>
          </a:xfrm>
          <a:prstGeom prst="wedgeRectCallout">
            <a:avLst>
              <a:gd name="adj1" fmla="val -49611"/>
              <a:gd name="adj2" fmla="val 11012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%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zh-CN" altLang="en-US" sz="2800" b="1">
                <a:solidFill>
                  <a:srgbClr val="CC0000"/>
                </a:solidFill>
              </a:rPr>
              <a:t>防崩溃代码</a:t>
            </a:r>
          </a:p>
        </p:txBody>
      </p:sp>
    </p:spTree>
    <p:custDataLst>
      <p:tags r:id="rId1"/>
    </p:custDataLst>
  </p:cSld>
  <p:clrMapOvr>
    <a:masterClrMapping/>
  </p:clrMapOvr>
  <p:transition advTm="26068"/>
</p:sld>
</file>

<file path=ppt/slides/slide3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>
            <a:extLst>
              <a:ext uri="{FF2B5EF4-FFF2-40B4-BE49-F238E27FC236}">
                <a16:creationId xmlns:a16="http://schemas.microsoft.com/office/drawing/2014/main" id="{C90F66C3-E50E-4021-B245-20B12D1A0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C1928522-F834-470F-91D3-90651CDD5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24933" name="Picture 4" descr="10EmergingTech_Chinese">
            <a:extLst>
              <a:ext uri="{FF2B5EF4-FFF2-40B4-BE49-F238E27FC236}">
                <a16:creationId xmlns:a16="http://schemas.microsoft.com/office/drawing/2014/main" id="{D5511E63-5C5F-4149-A31D-69098DE7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400"/>
            <a:ext cx="838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4934" name="Picture 5" descr="10EmergingTech_ChineseCover">
            <a:extLst>
              <a:ext uri="{FF2B5EF4-FFF2-40B4-BE49-F238E27FC236}">
                <a16:creationId xmlns:a16="http://schemas.microsoft.com/office/drawing/2014/main" id="{5B61190F-93F6-441B-838E-2E4A75D16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"/>
            <a:ext cx="3200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grpSp>
        <p:nvGrpSpPr>
          <p:cNvPr id="78856" name="Group 8">
            <a:extLst>
              <a:ext uri="{FF2B5EF4-FFF2-40B4-BE49-F238E27FC236}">
                <a16:creationId xmlns:a16="http://schemas.microsoft.com/office/drawing/2014/main" id="{0AA1AB4F-336D-4D12-9D52-D6B750FCDB79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879600"/>
            <a:ext cx="6858000" cy="4979988"/>
            <a:chOff x="1392" y="1183"/>
            <a:chExt cx="4320" cy="3137"/>
          </a:xfrm>
        </p:grpSpPr>
        <p:pic>
          <p:nvPicPr>
            <p:cNvPr id="124938" name="Picture 9" descr="10EmergingTech_2">
              <a:extLst>
                <a:ext uri="{FF2B5EF4-FFF2-40B4-BE49-F238E27FC236}">
                  <a16:creationId xmlns:a16="http://schemas.microsoft.com/office/drawing/2014/main" id="{170AB29F-AF16-4A1A-8446-4F5AD036B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183"/>
              <a:ext cx="4320" cy="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  <p:sp>
          <p:nvSpPr>
            <p:cNvPr id="124939" name="AutoShape 10">
              <a:extLst>
                <a:ext uri="{FF2B5EF4-FFF2-40B4-BE49-F238E27FC236}">
                  <a16:creationId xmlns:a16="http://schemas.microsoft.com/office/drawing/2014/main" id="{FB762BEF-6E78-4657-8FE9-C30F7E9C2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2488"/>
              <a:ext cx="2208" cy="672"/>
            </a:xfrm>
            <a:prstGeom prst="roundRect">
              <a:avLst>
                <a:gd name="adj" fmla="val 16667"/>
              </a:avLst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%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78859" name="Rectangle 11">
            <a:extLst>
              <a:ext uri="{FF2B5EF4-FFF2-40B4-BE49-F238E27FC236}">
                <a16:creationId xmlns:a16="http://schemas.microsoft.com/office/drawing/2014/main" id="{4170419D-B8D3-4CA0-BCAE-249E50045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868988"/>
            <a:ext cx="592455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zh-CN" altLang="en-US" sz="2000" b="1"/>
              <a:t>英文版：</a:t>
            </a:r>
            <a:r>
              <a:rPr lang="en-US" altLang="zh-CN" sz="2000" b="1"/>
              <a:t>Technology Review, 2011(6), MIT Press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000" b="1"/>
              <a:t>http://www.technologyreview.com/tr10/</a:t>
            </a:r>
            <a:endParaRPr lang="en-US" altLang="zh-CN" sz="2800" b="1"/>
          </a:p>
        </p:txBody>
      </p:sp>
      <p:sp>
        <p:nvSpPr>
          <p:cNvPr id="78860" name="AutoShape 12">
            <a:extLst>
              <a:ext uri="{FF2B5EF4-FFF2-40B4-BE49-F238E27FC236}">
                <a16:creationId xmlns:a16="http://schemas.microsoft.com/office/drawing/2014/main" id="{62DC1E3F-33E6-4DAD-9639-60A11C69C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352800"/>
            <a:ext cx="2438400" cy="838200"/>
          </a:xfrm>
          <a:prstGeom prst="wedgeRectCallout">
            <a:avLst>
              <a:gd name="adj1" fmla="val 50523"/>
              <a:gd name="adj2" fmla="val 651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%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CC0000"/>
                </a:solidFill>
              </a:rPr>
              <a:t>Crash-Proof Code</a:t>
            </a:r>
          </a:p>
        </p:txBody>
      </p:sp>
    </p:spTree>
    <p:custDataLst>
      <p:tags r:id="rId1"/>
    </p:custDataLst>
  </p:cSld>
  <p:clrMapOvr>
    <a:masterClrMapping/>
  </p:clrMapOvr>
  <p:transition advTm="26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9" grpId="0" animBg="1"/>
      <p:bldP spid="78860" grpId="0" animBg="1"/>
    </p:bldLst>
  </p:timing>
</p:sld>
</file>

<file path=ppt/slides/slide3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2">
            <a:extLst>
              <a:ext uri="{FF2B5EF4-FFF2-40B4-BE49-F238E27FC236}">
                <a16:creationId xmlns:a16="http://schemas.microsoft.com/office/drawing/2014/main" id="{7301081C-ED15-4A89-B420-06D16B265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Report on Crash-Proof Code</a:t>
            </a:r>
          </a:p>
        </p:txBody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6016015F-2E16-484B-9A09-0E3275364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zh-CN" dirty="0"/>
              <a:t>Verification of the seL4 OS kernel </a:t>
            </a:r>
          </a:p>
          <a:p>
            <a:pPr lvl="1" eaLnBrk="1" hangingPunct="1"/>
            <a:r>
              <a:rPr lang="en-US" altLang="zh-CN" dirty="0"/>
              <a:t>Done by the Australian group at NICTA</a:t>
            </a:r>
          </a:p>
          <a:p>
            <a:pPr lvl="4" eaLnBrk="1" hangingPunct="1"/>
            <a:endParaRPr lang="en-US" altLang="zh-CN" dirty="0"/>
          </a:p>
          <a:p>
            <a:pPr lvl="1" eaLnBrk="1" hangingPunct="1"/>
            <a:r>
              <a:rPr lang="en-US" altLang="zh-CN" dirty="0"/>
              <a:t>Give mathematical proof showing the kernel would never crash</a:t>
            </a:r>
          </a:p>
          <a:p>
            <a:pPr lvl="2" eaLnBrk="1" hangingPunct="1"/>
            <a:r>
              <a:rPr lang="en-US" altLang="zh-CN" dirty="0"/>
              <a:t>How to do this mathematically?</a:t>
            </a:r>
          </a:p>
          <a:p>
            <a:pPr lvl="2" eaLnBrk="1" hangingPunct="1"/>
            <a:r>
              <a:rPr lang="en-US" altLang="zh-CN" dirty="0"/>
              <a:t>How to define “crash”?</a:t>
            </a:r>
          </a:p>
          <a:p>
            <a:pPr lvl="2" eaLnBrk="1" hangingPunct="1"/>
            <a:r>
              <a:rPr lang="en-US" altLang="zh-CN" dirty="0"/>
              <a:t>How to prove the system is “crash-proof”?</a:t>
            </a:r>
          </a:p>
          <a:p>
            <a:pPr lvl="2" eaLnBrk="1" hangingPunct="1"/>
            <a:r>
              <a:rPr lang="en-US" altLang="zh-CN" dirty="0"/>
              <a:t>We will answer the questions in this course</a:t>
            </a:r>
          </a:p>
        </p:txBody>
      </p:sp>
    </p:spTree>
  </p:cSld>
  <p:clrMapOvr>
    <a:masterClrMapping/>
  </p:clrMapOvr>
  <p:transition advTm="35943"/>
</p:sld>
</file>

<file path=ppt/slides/slide3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>
            <a:extLst>
              <a:ext uri="{FF2B5EF4-FFF2-40B4-BE49-F238E27FC236}">
                <a16:creationId xmlns:a16="http://schemas.microsoft.com/office/drawing/2014/main" id="{B0063B7F-62D2-49CB-B4C9-DEAAD85EB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Why take this course</a:t>
            </a:r>
          </a:p>
        </p:txBody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32118BA4-DA86-430F-90FE-849D36482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%"/>
              </a:lnSpc>
            </a:pPr>
            <a:r>
              <a:rPr lang="en-US" altLang="zh-CN" sz="2000"/>
              <a:t>Software reliability and security are the biggest problems faced by the IT industry today! You are likely to worry about them in your future job!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400"/>
          </a:p>
          <a:p>
            <a:pPr eaLnBrk="1" hangingPunct="1">
              <a:lnSpc>
                <a:spcPct val="90%"/>
              </a:lnSpc>
            </a:pPr>
            <a:r>
              <a:rPr lang="en-US" altLang="zh-CN" sz="2000"/>
              <a:t>It will give you an edge over your competitors: </a:t>
            </a:r>
            <a:r>
              <a:rPr lang="en-US" altLang="zh-CN" sz="2000" b="1"/>
              <a:t>industry and most other schools don’t teach this</a:t>
            </a:r>
            <a:r>
              <a:rPr lang="en-US" altLang="zh-CN" sz="2000"/>
              <a:t>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400"/>
          </a:p>
          <a:p>
            <a:pPr eaLnBrk="1" hangingPunct="1">
              <a:lnSpc>
                <a:spcPct val="90%"/>
              </a:lnSpc>
            </a:pPr>
            <a:r>
              <a:rPr lang="en-US" altLang="zh-CN" sz="2000"/>
              <a:t>It will improve your programming skills – because you will have a better appreciation of what your programs actually </a:t>
            </a:r>
            <a:r>
              <a:rPr lang="en-US" altLang="zh-CN" sz="2000" i="1"/>
              <a:t>mean</a:t>
            </a:r>
            <a:r>
              <a:rPr lang="en-US" altLang="zh-CN" sz="2000"/>
              <a:t>.</a:t>
            </a:r>
          </a:p>
          <a:p>
            <a:pPr lvl="3" eaLnBrk="1" hangingPunct="1">
              <a:lnSpc>
                <a:spcPct val="90%"/>
              </a:lnSpc>
            </a:pPr>
            <a:endParaRPr lang="en-US" altLang="zh-CN" sz="1400"/>
          </a:p>
          <a:p>
            <a:pPr eaLnBrk="1" hangingPunct="1">
              <a:lnSpc>
                <a:spcPct val="90%"/>
              </a:lnSpc>
            </a:pPr>
            <a:r>
              <a:rPr lang="en-US" altLang="zh-CN" sz="2000"/>
              <a:t>You will be better able to compare and contrast programming languages, or even design your own.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400"/>
          </a:p>
          <a:p>
            <a:pPr eaLnBrk="1" hangingPunct="1">
              <a:lnSpc>
                <a:spcPct val="90%"/>
              </a:lnSpc>
            </a:pPr>
            <a:r>
              <a:rPr lang="en-US" altLang="zh-CN" sz="2000"/>
              <a:t>It’s intellectually deep: there’re many challenging and hot research problems.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标题 1">
            <a:extLst>
              <a:ext uri="{FF2B5EF4-FFF2-40B4-BE49-F238E27FC236}">
                <a16:creationId xmlns:a16="http://schemas.microsoft.com/office/drawing/2014/main" id="{F20409E5-C438-4302-A364-F22ACFD2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89821"/>
            <a:ext cx="8586787" cy="1325563"/>
          </a:xfrm>
        </p:spPr>
        <p:txBody>
          <a:bodyPr/>
          <a:lstStyle/>
          <a:p>
            <a:pPr algn="ctr"/>
            <a:r>
              <a:rPr lang="en-US" altLang="zh-CN" dirty="0"/>
              <a:t>PL</a:t>
            </a:r>
            <a:r>
              <a:rPr lang="zh-CN" altLang="en-US" dirty="0"/>
              <a:t>领域的</a:t>
            </a:r>
            <a:r>
              <a:rPr lang="en-US" altLang="zh-CN" dirty="0"/>
              <a:t>23</a:t>
            </a:r>
            <a:r>
              <a:rPr lang="zh-CN" altLang="en-US" dirty="0"/>
              <a:t>位图灵奖得主</a:t>
            </a: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5F5F0336-A985-4D65-ABBA-A71A06D56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9" y="1203076"/>
            <a:ext cx="1225973" cy="12348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395CA7F6-E2E4-4E7D-8214-1A7FC8909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69" y="1203073"/>
            <a:ext cx="1225973" cy="123482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06B9C0C4-C189-4E50-AD3C-20022EA1A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95" y="1203073"/>
            <a:ext cx="1225973" cy="1234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EC32B10-5358-402F-8782-828C9E07D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50" y="1213562"/>
            <a:ext cx="1225973" cy="1234825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2C238FC7-393A-41C5-86C5-86AD9D741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44" y="1184183"/>
            <a:ext cx="1193715" cy="120233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2D0CC7EC-559B-42E5-B348-5D1B27771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045" y="1184183"/>
            <a:ext cx="1204552" cy="121325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9C7BEB33-DC25-4A68-AEE1-7B60A966B6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3" y="2597061"/>
            <a:ext cx="1208899" cy="1217628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5864EB16-10BF-4E06-ADDE-3B8433A7E8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70" y="2623117"/>
            <a:ext cx="1220280" cy="1229092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249DA298-8BDC-4A85-A794-5092FC4457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36" y="2623117"/>
            <a:ext cx="1186890" cy="1195460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2D39D477-3CA2-4759-A184-49368B5256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20" y="2585277"/>
            <a:ext cx="1189040" cy="1197626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6FAEE14D-3BCB-461F-8178-33C72C417C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39" y="2612054"/>
            <a:ext cx="1202137" cy="1210818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B5496C80-11B1-47ED-8C12-9C8867CE66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13" y="2597061"/>
            <a:ext cx="1222548" cy="1231377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187BAEF4-8A29-4014-A771-72B98C41B0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5" y="3996512"/>
            <a:ext cx="1202634" cy="1211318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E44D2C67-E5F1-47CC-A092-6BC267B23F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80" y="4018579"/>
            <a:ext cx="1192328" cy="1200938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FB4E77CD-032B-464D-A29E-C2F9DBA753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421" y="4003796"/>
            <a:ext cx="1227521" cy="1236384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316082E7-08F3-4361-8553-271EF104D9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13" y="3997031"/>
            <a:ext cx="1183494" cy="1192040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31C14CE3-1D5B-4B4F-84B3-9DFEDCCCF9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36" y="3971898"/>
            <a:ext cx="1195425" cy="120405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87B11576-745C-4F49-9CD9-50C4B40C8A7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3" y="5465381"/>
            <a:ext cx="1205677" cy="1214384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D4A9ED8E-505D-448B-8870-61AF03E114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26" y="5465381"/>
            <a:ext cx="1211261" cy="122000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D09BB755-2926-490F-8BED-4F133C8D468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95" y="5476612"/>
            <a:ext cx="1172832" cy="1191922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A5573BEF-6EDE-4563-AA52-24F50CEED52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21365" y="5431914"/>
            <a:ext cx="1172831" cy="1373804"/>
          </a:xfrm>
          <a:prstGeom prst="rect">
            <a:avLst/>
          </a:prstGeom>
        </p:spPr>
      </p:pic>
      <p:pic>
        <p:nvPicPr>
          <p:cNvPr id="72" name="Picture 2" descr="photo">
            <a:extLst>
              <a:ext uri="{FF2B5EF4-FFF2-40B4-BE49-F238E27FC236}">
                <a16:creationId xmlns:a16="http://schemas.microsoft.com/office/drawing/2014/main" id="{28642A22-F76C-4CFD-B64C-B6F86C492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51" y="5465381"/>
            <a:ext cx="1156325" cy="13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FC087798-B664-4FB2-A992-E66E951C22E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09855" y="4011226"/>
            <a:ext cx="1201813" cy="11359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标题 1">
            <a:extLst>
              <a:ext uri="{FF2B5EF4-FFF2-40B4-BE49-F238E27FC236}">
                <a16:creationId xmlns:a16="http://schemas.microsoft.com/office/drawing/2014/main" id="{C8F7DC1A-4FA4-47FB-B36F-C4DAEC19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29027" name="矩形 3">
            <a:extLst>
              <a:ext uri="{FF2B5EF4-FFF2-40B4-BE49-F238E27FC236}">
                <a16:creationId xmlns:a16="http://schemas.microsoft.com/office/drawing/2014/main" id="{B009BDB9-9F58-4560-B683-270F7C65A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124200"/>
            <a:ext cx="6019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%"/>
              </a:lnSpc>
              <a:spcBef>
                <a:spcPct val="0%"/>
              </a:spcBef>
              <a:buFontTx/>
              <a:buNone/>
            </a:pPr>
            <a:r>
              <a:rPr lang="pt-BR" altLang="zh-CN" dirty="0">
                <a:solidFill>
                  <a:srgbClr val="000000"/>
                </a:solidFill>
              </a:rPr>
              <a:t>{ f ∈ [1..N] ⟶ [1..N]  | </a:t>
            </a:r>
            <a:br>
              <a:rPr lang="pt-BR" altLang="zh-CN" dirty="0">
                <a:latin typeface="Arial" panose="020B0604020202020204" pitchFamily="34" charset="0"/>
              </a:rPr>
            </a:br>
            <a:r>
              <a:rPr lang="pt-BR" altLang="zh-CN" dirty="0">
                <a:solidFill>
                  <a:srgbClr val="000000"/>
                </a:solidFill>
              </a:rPr>
              <a:t>      ∀ y ∈ [1..N].  ∃ x ∈ [1..N].  f(x)=y }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>
            <a:extLst>
              <a:ext uri="{FF2B5EF4-FFF2-40B4-BE49-F238E27FC236}">
                <a16:creationId xmlns:a16="http://schemas.microsoft.com/office/drawing/2014/main" id="{E677A430-C492-4362-B82F-7DECE11CD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/>
              <a:t>Course Overview</a:t>
            </a:r>
          </a:p>
        </p:txBody>
      </p:sp>
    </p:spTree>
  </p:cSld>
  <p:clrMapOvr>
    <a:masterClrMapping/>
  </p:clrMapOvr>
</p:sld>
</file>

<file path=ppt/slides/slide3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>
            <a:extLst>
              <a:ext uri="{FF2B5EF4-FFF2-40B4-BE49-F238E27FC236}">
                <a16:creationId xmlns:a16="http://schemas.microsoft.com/office/drawing/2014/main" id="{BF016FFD-E147-4974-A3AC-0C0C08BA9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Goals of the Course</a:t>
            </a:r>
          </a:p>
        </p:txBody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31B7F272-3B31-44AC-84C9-05C938559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/>
              <a:t>Survey existing language features</a:t>
            </a:r>
          </a:p>
          <a:p>
            <a:pPr lvl="1" eaLnBrk="1" hangingPunct="1"/>
            <a:r>
              <a:rPr lang="en-US" altLang="zh-CN" sz="2400"/>
              <a:t>What they mean? What they do? How they compare?</a:t>
            </a:r>
          </a:p>
          <a:p>
            <a:pPr lvl="1" eaLnBrk="1" hangingPunct="1"/>
            <a:endParaRPr lang="en-US" altLang="zh-CN" sz="2400"/>
          </a:p>
          <a:p>
            <a:pPr eaLnBrk="1" hangingPunct="1"/>
            <a:r>
              <a:rPr lang="en-US" altLang="zh-CN" sz="2800"/>
              <a:t>Methods to define behaviors of programs</a:t>
            </a:r>
          </a:p>
          <a:p>
            <a:pPr lvl="1" eaLnBrk="1" hangingPunct="1"/>
            <a:r>
              <a:rPr lang="en-US" altLang="zh-CN" sz="2400"/>
              <a:t>Operational/Denotational/Axiomatic Semantics</a:t>
            </a:r>
          </a:p>
          <a:p>
            <a:pPr lvl="1" eaLnBrk="1" hangingPunct="1"/>
            <a:endParaRPr lang="en-US" altLang="zh-CN" sz="2400"/>
          </a:p>
          <a:p>
            <a:pPr eaLnBrk="1" hangingPunct="1"/>
            <a:r>
              <a:rPr lang="en-US" altLang="zh-CN" sz="2800"/>
              <a:t>Methods to reason about properties of programs</a:t>
            </a:r>
          </a:p>
          <a:p>
            <a:pPr lvl="1" eaLnBrk="1" hangingPunct="1"/>
            <a:r>
              <a:rPr lang="en-US" altLang="zh-CN" sz="2400"/>
              <a:t>Define and prove “correctness” of programs</a:t>
            </a:r>
          </a:p>
          <a:p>
            <a:pPr lvl="1" eaLnBrk="1" hangingPunct="1"/>
            <a:r>
              <a:rPr lang="en-US" altLang="zh-CN" sz="2400"/>
              <a:t>Building “crash-proof” or “bug-free” software</a:t>
            </a:r>
          </a:p>
          <a:p>
            <a:pPr eaLnBrk="1" hangingPunct="1"/>
            <a:endParaRPr lang="en-US" altLang="zh-CN" sz="2800"/>
          </a:p>
        </p:txBody>
      </p:sp>
    </p:spTree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标题 1">
            <a:extLst>
              <a:ext uri="{FF2B5EF4-FFF2-40B4-BE49-F238E27FC236}">
                <a16:creationId xmlns:a16="http://schemas.microsoft.com/office/drawing/2014/main" id="{8F367EFB-0584-48C1-8187-7A5F02E41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Programming Languages</a:t>
            </a:r>
            <a:endParaRPr lang="zh-CN" altLang="en-US"/>
          </a:p>
        </p:txBody>
      </p:sp>
      <p:grpSp>
        <p:nvGrpSpPr>
          <p:cNvPr id="94211" name="组合 10">
            <a:extLst>
              <a:ext uri="{FF2B5EF4-FFF2-40B4-BE49-F238E27FC236}">
                <a16:creationId xmlns:a16="http://schemas.microsoft.com/office/drawing/2014/main" id="{9E4952B3-F93A-43BB-A327-19E5814C8730}"/>
              </a:ext>
            </a:extLst>
          </p:cNvPr>
          <p:cNvGrpSpPr>
            <a:grpSpLocks/>
          </p:cNvGrpSpPr>
          <p:nvPr/>
        </p:nvGrpSpPr>
        <p:grpSpPr bwMode="auto">
          <a:xfrm>
            <a:off x="1538288" y="5341938"/>
            <a:ext cx="7405687" cy="1074737"/>
            <a:chOff x="2450512" y="5226315"/>
            <a:chExt cx="6402819" cy="1075271"/>
          </a:xfrm>
        </p:grpSpPr>
        <p:sp>
          <p:nvSpPr>
            <p:cNvPr id="94215" name="矩形 11">
              <a:extLst>
                <a:ext uri="{FF2B5EF4-FFF2-40B4-BE49-F238E27FC236}">
                  <a16:creationId xmlns:a16="http://schemas.microsoft.com/office/drawing/2014/main" id="{4BACDAFC-6863-4378-8DF9-EC5A2D2DF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453" y="5655255"/>
              <a:ext cx="597387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%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Georgia" panose="02040502050405020303" pitchFamily="18" charset="0"/>
                </a:rPr>
                <a:t>What is PL research and how is it useful? - The PL Enthusiast</a:t>
              </a:r>
              <a:endParaRPr lang="zh-CN" altLang="en-US" sz="180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94216" name="矩形 12">
              <a:extLst>
                <a:ext uri="{FF2B5EF4-FFF2-40B4-BE49-F238E27FC236}">
                  <a16:creationId xmlns:a16="http://schemas.microsoft.com/office/drawing/2014/main" id="{72A61C60-7481-4173-89FC-2E43B87D5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512" y="5226315"/>
              <a:ext cx="25090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%"/>
                </a:spcBef>
                <a:buFontTx/>
                <a:buNone/>
              </a:pPr>
              <a:r>
                <a:rPr lang="en-US" altLang="zh-CN" sz="1800" dirty="0">
                  <a:solidFill>
                    <a:srgbClr val="000000"/>
                  </a:solidFill>
                  <a:latin typeface="Georgia" panose="02040502050405020303" pitchFamily="18" charset="0"/>
                </a:rPr>
                <a:t>Blog post by Mike Hicks:</a:t>
              </a:r>
              <a:endParaRPr lang="zh-CN" altLang="en-US" sz="1800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94212" name="矩形 13">
            <a:extLst>
              <a:ext uri="{FF2B5EF4-FFF2-40B4-BE49-F238E27FC236}">
                <a16:creationId xmlns:a16="http://schemas.microsoft.com/office/drawing/2014/main" id="{3E946027-FABB-41D8-B997-75D56DD7B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857375"/>
            <a:ext cx="80200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PL research is broader than designing and implementing new languages. To me, a PL researcher is someone who views the programming language as having a central place in solving computing problems. From this vantage point, PL researchers tend to focus on </a:t>
            </a:r>
            <a:r>
              <a:rPr lang="en-US" altLang="zh-CN" sz="2000" b="1">
                <a:solidFill>
                  <a:srgbClr val="FF0000"/>
                </a:solidFill>
                <a:latin typeface="Georgia" panose="02040502050405020303" pitchFamily="18" charset="0"/>
              </a:rPr>
              <a:t>developing </a:t>
            </a:r>
            <a:r>
              <a:rPr lang="en-US" altLang="zh-CN" sz="2000" b="1" i="1">
                <a:solidFill>
                  <a:srgbClr val="FF0000"/>
                </a:solidFill>
                <a:latin typeface="Georgia" panose="02040502050405020303" pitchFamily="18" charset="0"/>
              </a:rPr>
              <a:t>general abstractions</a:t>
            </a:r>
            <a:r>
              <a:rPr lang="en-US" altLang="zh-CN" sz="2000" i="1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or</a:t>
            </a:r>
            <a:r>
              <a:rPr lang="en-US" altLang="zh-CN" sz="2000" i="1">
                <a:solidFill>
                  <a:srgbClr val="333333"/>
                </a:solidFill>
                <a:latin typeface="Georgia" panose="02040502050405020303" pitchFamily="18" charset="0"/>
              </a:rPr>
              <a:t> building blocks,</a:t>
            </a: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 for solving problems, or classes of problems. PL research also </a:t>
            </a:r>
            <a:r>
              <a:rPr lang="en-US" altLang="zh-CN" sz="2000" b="1">
                <a:solidFill>
                  <a:srgbClr val="FF0000"/>
                </a:solidFill>
                <a:latin typeface="Georgia" panose="02040502050405020303" pitchFamily="18" charset="0"/>
              </a:rPr>
              <a:t>considers software </a:t>
            </a:r>
            <a:r>
              <a:rPr lang="en-US" altLang="zh-CN" sz="2000" b="1" i="1">
                <a:solidFill>
                  <a:srgbClr val="FF0000"/>
                </a:solidFill>
                <a:latin typeface="Georgia" panose="02040502050405020303" pitchFamily="18" charset="0"/>
              </a:rPr>
              <a:t>behavior</a:t>
            </a:r>
            <a:r>
              <a:rPr lang="en-US" altLang="zh-CN" sz="2000" b="1">
                <a:solidFill>
                  <a:srgbClr val="FF0000"/>
                </a:solidFill>
                <a:latin typeface="Georgia" panose="02040502050405020303" pitchFamily="18" charset="0"/>
              </a:rPr>
              <a:t> in a </a:t>
            </a:r>
            <a:r>
              <a:rPr lang="en-US" altLang="zh-CN" sz="2000" b="1" i="1">
                <a:solidFill>
                  <a:srgbClr val="FF0000"/>
                </a:solidFill>
                <a:latin typeface="Georgia" panose="02040502050405020303" pitchFamily="18" charset="0"/>
              </a:rPr>
              <a:t>rigorous and general way</a:t>
            </a: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, e.g., </a:t>
            </a:r>
            <a:r>
              <a:rPr lang="en-US" altLang="zh-CN" sz="2000" b="1">
                <a:solidFill>
                  <a:srgbClr val="333333"/>
                </a:solidFill>
                <a:latin typeface="Georgia" panose="02040502050405020303" pitchFamily="18" charset="0"/>
              </a:rPr>
              <a:t>to </a:t>
            </a:r>
            <a:r>
              <a:rPr lang="en-US" altLang="zh-CN" sz="2000" b="1">
                <a:solidFill>
                  <a:srgbClr val="FF0000"/>
                </a:solidFill>
                <a:latin typeface="Georgia" panose="02040502050405020303" pitchFamily="18" charset="0"/>
              </a:rPr>
              <a:t>prove</a:t>
            </a:r>
            <a:r>
              <a:rPr lang="en-US" altLang="zh-CN" sz="2000" b="1">
                <a:solidFill>
                  <a:srgbClr val="333333"/>
                </a:solidFill>
                <a:latin typeface="Georgia" panose="02040502050405020303" pitchFamily="18" charset="0"/>
              </a:rPr>
              <a:t> that (classes of) programs enjoy properties we want, and/or eschew properties we don’t</a:t>
            </a: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. This approach has proven to be very valuable for solving a wide ranging set of problems.</a:t>
            </a:r>
            <a:endParaRPr lang="zh-CN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4213" name="矩形 14">
            <a:extLst>
              <a:ext uri="{FF2B5EF4-FFF2-40B4-BE49-F238E27FC236}">
                <a16:creationId xmlns:a16="http://schemas.microsoft.com/office/drawing/2014/main" id="{78FF91AB-C388-4199-811A-67A6F26E8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269038"/>
            <a:ext cx="752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zh-CN" altLang="en-US" sz="180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www.pl-enthusiast.net/2015/05/27/what-is-pl-research-and-how-is-it-useful/</a:t>
            </a:r>
            <a:endParaRPr lang="en-US" altLang="zh-CN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endParaRPr lang="en-US" altLang="zh-CN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>
            <a:extLst>
              <a:ext uri="{FF2B5EF4-FFF2-40B4-BE49-F238E27FC236}">
                <a16:creationId xmlns:a16="http://schemas.microsoft.com/office/drawing/2014/main" id="{594F1BB5-DFA4-4786-B5F0-DF81E8E84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Preliminary Syllabus</a:t>
            </a:r>
          </a:p>
        </p:txBody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2ECB3B37-244E-42BE-8731-7202F7350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zh-CN" sz="2800" dirty="0"/>
              <a:t>Introduction, Coq, Mathematical foundations</a:t>
            </a:r>
          </a:p>
          <a:p>
            <a:pPr eaLnBrk="1" hangingPunct="1"/>
            <a:r>
              <a:rPr lang="en-US" altLang="zh-CN" sz="2800" dirty="0"/>
              <a:t>Lambda calculus</a:t>
            </a:r>
          </a:p>
          <a:p>
            <a:pPr lvl="1" eaLnBrk="1" hangingPunct="1"/>
            <a:r>
              <a:rPr lang="en-US" altLang="zh-CN" sz="2400" dirty="0"/>
              <a:t>Untyped, simply-typed, polymorphism, type operators</a:t>
            </a:r>
          </a:p>
          <a:p>
            <a:pPr eaLnBrk="1" hangingPunct="1"/>
            <a:r>
              <a:rPr lang="en-US" altLang="zh-CN" sz="2800" dirty="0"/>
              <a:t>Imperative languages</a:t>
            </a:r>
          </a:p>
          <a:p>
            <a:pPr lvl="1" eaLnBrk="1" hangingPunct="1"/>
            <a:r>
              <a:rPr lang="en-US" altLang="zh-CN" sz="2400" dirty="0"/>
              <a:t>Operational semantics, (denotational), Hoare logic</a:t>
            </a:r>
          </a:p>
          <a:p>
            <a:pPr eaLnBrk="1" hangingPunct="1"/>
            <a:r>
              <a:rPr lang="en-US" altLang="zh-CN" sz="2800" dirty="0"/>
              <a:t>C-like pointer programs and separation logic</a:t>
            </a:r>
          </a:p>
          <a:p>
            <a:pPr eaLnBrk="1" hangingPunct="1"/>
            <a:r>
              <a:rPr lang="en-US" altLang="zh-CN" sz="2800" dirty="0"/>
              <a:t>Advanced Topics: </a:t>
            </a:r>
          </a:p>
          <a:p>
            <a:pPr lvl="1" eaLnBrk="1" hangingPunct="1"/>
            <a:r>
              <a:rPr lang="en-US" altLang="zh-CN" sz="2400" dirty="0"/>
              <a:t>Concurrent languages and process calculi </a:t>
            </a:r>
          </a:p>
          <a:p>
            <a:pPr lvl="1" eaLnBrk="1" hangingPunct="1"/>
            <a:r>
              <a:rPr lang="en-US" altLang="zh-CN" sz="2400" dirty="0"/>
              <a:t>Concurrency logic (CSL, RG)</a:t>
            </a:r>
          </a:p>
          <a:p>
            <a:pPr lvl="1" eaLnBrk="1" hangingPunct="1"/>
            <a:r>
              <a:rPr lang="en-US" altLang="zh-CN" sz="2400" dirty="0"/>
              <a:t>Compiler verification &amp; </a:t>
            </a:r>
            <a:r>
              <a:rPr lang="en-US" altLang="zh-CN" sz="2400" dirty="0" err="1"/>
              <a:t>CompCert</a:t>
            </a:r>
            <a:endParaRPr lang="en-US" altLang="zh-CN" sz="2400" dirty="0"/>
          </a:p>
          <a:p>
            <a:pPr lvl="1" eaLnBrk="1" hangingPunct="1"/>
            <a:endParaRPr lang="en-US" altLang="zh-CN" sz="2400" dirty="0"/>
          </a:p>
        </p:txBody>
      </p:sp>
    </p:spTree>
  </p:cSld>
  <p:clrMapOvr>
    <a:masterClrMapping/>
  </p:clrMapOvr>
</p:sld>
</file>

<file path=ppt/slides/slide4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F0194-12EC-454E-A7E8-59266F91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6DF404-9938-44D8-8480-79D5A365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382000" cy="5287962"/>
          </a:xfrm>
        </p:spPr>
        <p:txBody>
          <a:bodyPr/>
          <a:lstStyle/>
          <a:p>
            <a:r>
              <a:rPr lang="en-US" altLang="zh-CN" sz="2400" dirty="0"/>
              <a:t>Benjamin C. Pierce, et al. Software Foundations.</a:t>
            </a:r>
          </a:p>
          <a:p>
            <a:pPr marL="0" indent="0">
              <a:buNone/>
            </a:pPr>
            <a:r>
              <a:rPr lang="en-US" altLang="zh-CN" sz="2400" dirty="0">
                <a:hlinkClick r:id="rId2"/>
              </a:rPr>
              <a:t>https://softwarefoundations.cis.upenn.edu/</a:t>
            </a:r>
            <a:r>
              <a:rPr lang="en-US" altLang="zh-CN" sz="2400" dirty="0"/>
              <a:t> 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John C. Reynolds. Theories of Programming Languages. Cambridge University Press.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Robert Harper. Practical Foundations for Programming Languages. 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Glynn </a:t>
            </a:r>
            <a:r>
              <a:rPr lang="en-US" altLang="zh-CN" sz="2400" dirty="0" err="1"/>
              <a:t>Winskel</a:t>
            </a:r>
            <a:r>
              <a:rPr lang="en-US" altLang="zh-CN" sz="2400" dirty="0"/>
              <a:t>. The Formal Semantics of Programming Languages: An Introduction. The MIT Press.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Benjamin C. Pierce. Types and Programming Languages. The MIT Press.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Hanne Riis Nielson, </a:t>
            </a:r>
            <a:r>
              <a:rPr lang="en-US" altLang="zh-CN" sz="2400" dirty="0" err="1"/>
              <a:t>Flemming</a:t>
            </a:r>
            <a:r>
              <a:rPr lang="en-US" altLang="zh-CN" sz="2400" dirty="0"/>
              <a:t> Nielson. Semantics with Applications: A Formal Introduction.</a:t>
            </a:r>
          </a:p>
        </p:txBody>
      </p:sp>
    </p:spTree>
    <p:extLst>
      <p:ext uri="{BB962C8B-B14F-4D97-AF65-F5344CB8AC3E}">
        <p14:creationId xmlns:p14="http://schemas.microsoft.com/office/powerpoint/2010/main" val="525667895"/>
      </p:ext>
    </p:extLst>
  </p:cSld>
  <p:clrMapOvr>
    <a:masterClrMapping/>
  </p:clrMapOvr>
</p:sld>
</file>

<file path=ppt/slides/slide4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>
            <a:extLst>
              <a:ext uri="{FF2B5EF4-FFF2-40B4-BE49-F238E27FC236}">
                <a16:creationId xmlns:a16="http://schemas.microsoft.com/office/drawing/2014/main" id="{FD5DBA4D-1EDE-4638-AA13-53C0E7396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Course Requirements</a:t>
            </a:r>
          </a:p>
        </p:txBody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60646648-0A1D-448C-A9B3-6AFC172E3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80%"/>
              </a:lnSpc>
            </a:pPr>
            <a:r>
              <a:rPr lang="en-US" altLang="zh-CN" sz="2800" b="1" i="1" dirty="0">
                <a:solidFill>
                  <a:srgbClr val="0000CC"/>
                </a:solidFill>
              </a:rPr>
              <a:t>Grading</a:t>
            </a:r>
          </a:p>
          <a:p>
            <a:pPr lvl="1" eaLnBrk="1" hangingPunct="1">
              <a:lnSpc>
                <a:spcPct val="80%"/>
              </a:lnSpc>
            </a:pPr>
            <a:r>
              <a:rPr lang="en-US" altLang="zh-CN" sz="2400" dirty="0"/>
              <a:t>40% attendance and homework</a:t>
            </a:r>
          </a:p>
          <a:p>
            <a:pPr lvl="1" eaLnBrk="1" hangingPunct="1">
              <a:lnSpc>
                <a:spcPct val="80%"/>
              </a:lnSpc>
            </a:pPr>
            <a:r>
              <a:rPr lang="en-US" altLang="zh-CN" sz="2400" dirty="0"/>
              <a:t>60% final exam</a:t>
            </a:r>
          </a:p>
          <a:p>
            <a:pPr eaLnBrk="1" hangingPunct="1">
              <a:lnSpc>
                <a:spcPct val="80%"/>
              </a:lnSpc>
            </a:pPr>
            <a:endParaRPr lang="en-US" altLang="zh-CN" sz="2800" dirty="0"/>
          </a:p>
          <a:p>
            <a:pPr eaLnBrk="1" hangingPunct="1">
              <a:lnSpc>
                <a:spcPct val="80%"/>
              </a:lnSpc>
            </a:pPr>
            <a:r>
              <a:rPr lang="en-US" altLang="zh-CN" sz="2800" dirty="0"/>
              <a:t>Class attendance is highly recommended</a:t>
            </a:r>
          </a:p>
          <a:p>
            <a:pPr lvl="4" eaLnBrk="1" hangingPunct="1">
              <a:lnSpc>
                <a:spcPct val="80%"/>
              </a:lnSpc>
            </a:pPr>
            <a:endParaRPr lang="en-US" altLang="zh-CN" sz="1800" dirty="0"/>
          </a:p>
          <a:p>
            <a:pPr eaLnBrk="1" hangingPunct="1">
              <a:lnSpc>
                <a:spcPct val="80%"/>
              </a:lnSpc>
            </a:pPr>
            <a:r>
              <a:rPr lang="en-US" altLang="zh-CN" sz="2800" dirty="0"/>
              <a:t>Homework: Problem sets</a:t>
            </a:r>
          </a:p>
          <a:p>
            <a:pPr lvl="1" eaLnBrk="1" hangingPunct="1">
              <a:lnSpc>
                <a:spcPct val="80%"/>
              </a:lnSpc>
            </a:pPr>
            <a:r>
              <a:rPr lang="en-US" altLang="zh-CN" sz="2400" dirty="0"/>
              <a:t>No cheating!  </a:t>
            </a:r>
          </a:p>
          <a:p>
            <a:pPr lvl="1" eaLnBrk="1" hangingPunct="1">
              <a:lnSpc>
                <a:spcPct val="80%"/>
              </a:lnSpc>
            </a:pPr>
            <a:r>
              <a:rPr lang="en-US" altLang="zh-CN" sz="2400" dirty="0"/>
              <a:t>No late (unless special reasons provided)</a:t>
            </a:r>
          </a:p>
          <a:p>
            <a:pPr lvl="1" eaLnBrk="1" hangingPunct="1">
              <a:lnSpc>
                <a:spcPct val="80%"/>
              </a:lnSpc>
            </a:pPr>
            <a:endParaRPr lang="en-US" altLang="zh-CN" sz="2400" dirty="0"/>
          </a:p>
          <a:p>
            <a:pPr eaLnBrk="1" hangingPunct="1">
              <a:lnSpc>
                <a:spcPct val="80%"/>
              </a:lnSpc>
            </a:pPr>
            <a:r>
              <a:rPr lang="en-US" altLang="zh-CN" sz="2800" dirty="0"/>
              <a:t>Final exam is in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last class</a:t>
            </a:r>
          </a:p>
          <a:p>
            <a:pPr eaLnBrk="1" hangingPunct="1">
              <a:lnSpc>
                <a:spcPct val="80%"/>
              </a:lnSpc>
            </a:pPr>
            <a:endParaRPr lang="en-US" altLang="zh-CN" sz="1800" dirty="0"/>
          </a:p>
        </p:txBody>
      </p:sp>
    </p:spTree>
  </p:cSld>
  <p:clrMapOvr>
    <a:masterClrMapping/>
  </p:clrMapOvr>
</p:sld>
</file>

<file path=ppt/slides/slide4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71DE138-7380-43E9-AE7B-086C14E23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2571375" cy="4572000"/>
          </a:xfrm>
          <a:prstGeom prst="rect">
            <a:avLst/>
          </a:prstGeom>
        </p:spPr>
      </p:pic>
      <p:sp>
        <p:nvSpPr>
          <p:cNvPr id="135172" name="Rectangle 3">
            <a:extLst>
              <a:ext uri="{FF2B5EF4-FFF2-40B4-BE49-F238E27FC236}">
                <a16:creationId xmlns:a16="http://schemas.microsoft.com/office/drawing/2014/main" id="{C04A5F67-2790-4222-9B0F-AA667D1630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581400" y="3048000"/>
            <a:ext cx="53340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 dirty="0"/>
              <a:t>Lecture notes, homework and reading materials will all be posted on the course webpage.</a:t>
            </a:r>
          </a:p>
          <a:p>
            <a:pPr eaLnBrk="1" hangingPunct="1">
              <a:buFontTx/>
              <a:buNone/>
            </a:pPr>
            <a:endParaRPr lang="en-US" altLang="zh-CN" sz="1800" dirty="0"/>
          </a:p>
          <a:p>
            <a:pPr eaLnBrk="1" hangingPunct="1">
              <a:buFontTx/>
              <a:buNone/>
            </a:pPr>
            <a:r>
              <a:rPr lang="en-US" altLang="zh-CN" sz="2400" dirty="0"/>
              <a:t>You can ask questions in QQ group, or email me your questions.</a:t>
            </a:r>
          </a:p>
          <a:p>
            <a:pPr eaLnBrk="1" hangingPunct="1">
              <a:buFontTx/>
              <a:buNone/>
            </a:pPr>
            <a:endParaRPr lang="en-US" altLang="zh-CN" sz="1800" dirty="0"/>
          </a:p>
          <a:p>
            <a:pPr eaLnBrk="1" hangingPunct="1">
              <a:buFontTx/>
              <a:buNone/>
            </a:pPr>
            <a:r>
              <a:rPr lang="en-US" altLang="zh-CN" sz="2400" dirty="0"/>
              <a:t>Please pay attention to the updates.</a:t>
            </a:r>
          </a:p>
        </p:txBody>
      </p:sp>
      <p:sp>
        <p:nvSpPr>
          <p:cNvPr id="135173" name="Text Box 4">
            <a:extLst>
              <a:ext uri="{FF2B5EF4-FFF2-40B4-BE49-F238E27FC236}">
                <a16:creationId xmlns:a16="http://schemas.microsoft.com/office/drawing/2014/main" id="{1B6D969B-EFC8-4023-BA92-22015FADB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32525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%"/>
              </a:spcBef>
              <a:buFontTx/>
              <a:buNone/>
            </a:pPr>
            <a:r>
              <a:rPr lang="en-US" altLang="zh-CN" sz="2800" b="1" dirty="0">
                <a:solidFill>
                  <a:srgbClr val="0000CC"/>
                </a:solidFill>
              </a:rPr>
              <a:t>https://hongjin-liang.github.io/semantics2025/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A679C8D-9EA5-4401-9DD4-283DBA465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44" y="2064390"/>
            <a:ext cx="5091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None/>
            </a:pPr>
            <a:r>
              <a:rPr lang="en-US" altLang="zh-CN" sz="2800" b="1" dirty="0"/>
              <a:t>QQ Group: </a:t>
            </a:r>
            <a:r>
              <a:rPr lang="en-US" altLang="zh-CN" sz="2800" b="1" dirty="0">
                <a:solidFill>
                  <a:srgbClr val="0000CC"/>
                </a:solidFill>
              </a:rPr>
              <a:t>981228897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E737B4E-1EEF-4ECB-912B-AF36795F8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44" y="646430"/>
            <a:ext cx="36797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%"/>
              </a:spcBef>
              <a:buFontTx/>
              <a:buNone/>
            </a:pPr>
            <a:r>
              <a:rPr lang="en-US" altLang="zh-CN" sz="2800" b="1" dirty="0"/>
              <a:t>Course Webpage:</a:t>
            </a:r>
          </a:p>
        </p:txBody>
      </p:sp>
    </p:spTree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标题 1">
            <a:extLst>
              <a:ext uri="{FF2B5EF4-FFF2-40B4-BE49-F238E27FC236}">
                <a16:creationId xmlns:a16="http://schemas.microsoft.com/office/drawing/2014/main" id="{AE05E9E0-F4D2-4A19-97A1-0554892CC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Formal Semantics</a:t>
            </a:r>
            <a:endParaRPr lang="zh-CN" altLang="en-US"/>
          </a:p>
        </p:txBody>
      </p:sp>
      <p:sp>
        <p:nvSpPr>
          <p:cNvPr id="95235" name="内容占位符 2">
            <a:extLst>
              <a:ext uri="{FF2B5EF4-FFF2-40B4-BE49-F238E27FC236}">
                <a16:creationId xmlns:a16="http://schemas.microsoft.com/office/drawing/2014/main" id="{B6444998-C061-4910-AAF5-DA43849761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/>
              <a:t>To assign </a:t>
            </a:r>
            <a:r>
              <a:rPr lang="en-US" altLang="zh-CN" sz="2800" i="1"/>
              <a:t>mathematical </a:t>
            </a:r>
            <a:r>
              <a:rPr lang="en-US" altLang="zh-CN" sz="2800"/>
              <a:t>meanings</a:t>
            </a:r>
            <a:r>
              <a:rPr lang="en-US" altLang="zh-CN" sz="2800" i="1"/>
              <a:t> </a:t>
            </a:r>
            <a:r>
              <a:rPr lang="en-US" altLang="zh-CN" sz="2800"/>
              <a:t>to </a:t>
            </a:r>
            <a:br>
              <a:rPr lang="en-US" altLang="zh-CN" sz="2800"/>
            </a:br>
            <a:r>
              <a:rPr lang="en-US" altLang="zh-CN" sz="2800"/>
              <a:t>language contructs  &amp; programs</a:t>
            </a:r>
          </a:p>
          <a:p>
            <a:pPr lvl="2"/>
            <a:endParaRPr lang="en-US" altLang="zh-CN" sz="2000"/>
          </a:p>
          <a:p>
            <a:r>
              <a:rPr lang="en-US" altLang="zh-CN" sz="2800"/>
              <a:t>A </a:t>
            </a:r>
            <a:r>
              <a:rPr lang="en-US" altLang="zh-CN" sz="2800" i="1"/>
              <a:t>scientific</a:t>
            </a:r>
            <a:r>
              <a:rPr lang="en-US" altLang="zh-CN" sz="2800"/>
              <a:t> way to study PL and programming</a:t>
            </a:r>
          </a:p>
          <a:p>
            <a:pPr lvl="1"/>
            <a:r>
              <a:rPr lang="en-US" altLang="zh-CN" sz="2400"/>
              <a:t>“</a:t>
            </a:r>
            <a:r>
              <a:rPr lang="en-US" altLang="zh-CN" sz="2400" i="1"/>
              <a:t>developing general abstractions</a:t>
            </a:r>
            <a:r>
              <a:rPr lang="en-US" altLang="zh-CN" sz="2400"/>
              <a:t>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标题 1">
            <a:extLst>
              <a:ext uri="{FF2B5EF4-FFF2-40B4-BE49-F238E27FC236}">
                <a16:creationId xmlns:a16="http://schemas.microsoft.com/office/drawing/2014/main" id="{03E6328B-9A0C-47B8-8A86-B3B2C7AA0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Abstraction</a:t>
            </a:r>
            <a:endParaRPr lang="zh-CN" altLang="en-US" dirty="0"/>
          </a:p>
        </p:txBody>
      </p:sp>
      <p:pic>
        <p:nvPicPr>
          <p:cNvPr id="96260" name="图片 5">
            <a:extLst>
              <a:ext uri="{FF2B5EF4-FFF2-40B4-BE49-F238E27FC236}">
                <a16:creationId xmlns:a16="http://schemas.microsoft.com/office/drawing/2014/main" id="{154340EB-E0AB-4B8C-98E7-524176F05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936750"/>
            <a:ext cx="4518025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96261" name="图片 6">
            <a:extLst>
              <a:ext uri="{FF2B5EF4-FFF2-40B4-BE49-F238E27FC236}">
                <a16:creationId xmlns:a16="http://schemas.microsoft.com/office/drawing/2014/main" id="{B9D9C560-AFE5-4D12-A5F7-19895B05E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979613"/>
            <a:ext cx="4408487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9197C8-19AD-46BD-BDE5-0ABE7CBD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Abstraction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3CD2ADD-D742-4808-8769-E43A1483537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901825"/>
            <a:ext cx="7600951" cy="2785378"/>
            <a:chOff x="1676804" y="4215586"/>
            <a:chExt cx="6935493" cy="2785647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AE50142A-BA98-4795-A029-A789CEEFE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804" y="4215586"/>
              <a:ext cx="4764427" cy="2785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%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%"/>
                </a:spcBef>
                <a:buNone/>
              </a:pPr>
              <a:r>
                <a:rPr lang="en-US" altLang="zh-CN" sz="2800" dirty="0">
                  <a:solidFill>
                    <a:srgbClr val="000000"/>
                  </a:solidFill>
                  <a:latin typeface="Georgia" panose="02040502050405020303" pitchFamily="18" charset="0"/>
                </a:rPr>
                <a:t>The purpose of abstraction is not to be vague, but to create a new semantic level in which one can be absolutely precise.</a:t>
              </a:r>
            </a:p>
            <a:p>
              <a:pPr>
                <a:spcBef>
                  <a:spcPct val="50%"/>
                </a:spcBef>
                <a:buFontTx/>
                <a:buNone/>
              </a:pPr>
              <a:endParaRPr lang="en-US" altLang="zh-CN" sz="1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>
                <a:spcBef>
                  <a:spcPct val="50%"/>
                </a:spcBef>
                <a:buFontTx/>
                <a:buNone/>
              </a:pPr>
              <a:r>
                <a:rPr lang="en-US" altLang="zh-CN" sz="28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altLang="zh-CN" sz="2800" dirty="0" err="1">
                  <a:solidFill>
                    <a:srgbClr val="000000"/>
                  </a:solidFill>
                  <a:latin typeface="Georgia" panose="02040502050405020303" pitchFamily="18" charset="0"/>
                </a:rPr>
                <a:t>Edsger</a:t>
              </a:r>
              <a:r>
                <a:rPr lang="en-US" altLang="zh-CN" sz="2800" dirty="0">
                  <a:solidFill>
                    <a:srgbClr val="000000"/>
                  </a:solidFill>
                  <a:latin typeface="Georgia" panose="02040502050405020303" pitchFamily="18" charset="0"/>
                </a:rPr>
                <a:t> W. Dijkstra</a:t>
              </a:r>
              <a:endParaRPr lang="en-US" altLang="zh-CN" sz="2800" dirty="0">
                <a:solidFill>
                  <a:srgbClr val="CC0000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6" name="Picture 3" descr="Edsger_Wybe_Dijkstra">
              <a:extLst>
                <a:ext uri="{FF2B5EF4-FFF2-40B4-BE49-F238E27FC236}">
                  <a16:creationId xmlns:a16="http://schemas.microsoft.com/office/drawing/2014/main" id="{819B0124-E068-4901-B08C-57E7DA6E4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077" y="4218384"/>
              <a:ext cx="1730220" cy="230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0910198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标题 1">
            <a:extLst>
              <a:ext uri="{FF2B5EF4-FFF2-40B4-BE49-F238E27FC236}">
                <a16:creationId xmlns:a16="http://schemas.microsoft.com/office/drawing/2014/main" id="{5E2ECDF7-E7E9-497F-8DBB-4B15D7758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Formal Semantics</a:t>
            </a:r>
            <a:endParaRPr lang="zh-CN" altLang="en-US"/>
          </a:p>
        </p:txBody>
      </p:sp>
      <p:sp>
        <p:nvSpPr>
          <p:cNvPr id="97283" name="内容占位符 2">
            <a:extLst>
              <a:ext uri="{FF2B5EF4-FFF2-40B4-BE49-F238E27FC236}">
                <a16:creationId xmlns:a16="http://schemas.microsoft.com/office/drawing/2014/main" id="{9A4DE4F5-C5C8-4751-86B1-201CA1F436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/>
              <a:t>To assign </a:t>
            </a:r>
            <a:r>
              <a:rPr lang="en-US" altLang="zh-CN" sz="2800" i="1"/>
              <a:t>mathematical </a:t>
            </a:r>
            <a:r>
              <a:rPr lang="en-US" altLang="zh-CN" sz="2800"/>
              <a:t>meanings</a:t>
            </a:r>
            <a:r>
              <a:rPr lang="en-US" altLang="zh-CN" sz="2800" i="1"/>
              <a:t> </a:t>
            </a:r>
            <a:r>
              <a:rPr lang="en-US" altLang="zh-CN" sz="2800"/>
              <a:t>to </a:t>
            </a:r>
            <a:br>
              <a:rPr lang="en-US" altLang="zh-CN" sz="2800"/>
            </a:br>
            <a:r>
              <a:rPr lang="en-US" altLang="zh-CN" sz="2800"/>
              <a:t>language contructs  &amp; programs</a:t>
            </a:r>
          </a:p>
          <a:p>
            <a:pPr lvl="2"/>
            <a:endParaRPr lang="en-US" altLang="zh-CN" sz="2000"/>
          </a:p>
          <a:p>
            <a:r>
              <a:rPr lang="en-US" altLang="zh-CN" sz="2800"/>
              <a:t>A </a:t>
            </a:r>
            <a:r>
              <a:rPr lang="en-US" altLang="zh-CN" sz="2800" i="1"/>
              <a:t>scientific</a:t>
            </a:r>
            <a:r>
              <a:rPr lang="en-US" altLang="zh-CN" sz="2800"/>
              <a:t> way to study PL and programming</a:t>
            </a:r>
          </a:p>
          <a:p>
            <a:pPr lvl="1"/>
            <a:r>
              <a:rPr lang="en-US" altLang="zh-CN" sz="2400"/>
              <a:t>“</a:t>
            </a:r>
            <a:r>
              <a:rPr lang="en-US" altLang="zh-CN" sz="2400" i="1"/>
              <a:t>developing general abstractions</a:t>
            </a:r>
            <a:r>
              <a:rPr lang="en-US" altLang="zh-CN" sz="2400"/>
              <a:t>”</a:t>
            </a:r>
          </a:p>
          <a:p>
            <a:pPr lvl="1"/>
            <a:r>
              <a:rPr lang="en-US" altLang="zh-CN" sz="2400"/>
              <a:t>“</a:t>
            </a:r>
            <a:r>
              <a:rPr lang="en-US" altLang="zh-CN" sz="2400" i="1"/>
              <a:t>considers software behavior in a rigorous and general way</a:t>
            </a:r>
            <a:r>
              <a:rPr lang="en-US" altLang="zh-CN" sz="2400"/>
              <a:t>”</a:t>
            </a:r>
          </a:p>
          <a:p>
            <a:pPr lvl="2"/>
            <a:r>
              <a:rPr lang="en-US" altLang="zh-CN" sz="2000"/>
              <a:t>More than testing</a:t>
            </a:r>
          </a:p>
          <a:p>
            <a:pPr lvl="2"/>
            <a:endParaRPr lang="zh-CN" altLang="en-US" sz="2000"/>
          </a:p>
        </p:txBody>
      </p:sp>
    </p:spTree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文本框 7">
            <a:extLst>
              <a:ext uri="{FF2B5EF4-FFF2-40B4-BE49-F238E27FC236}">
                <a16:creationId xmlns:a16="http://schemas.microsoft.com/office/drawing/2014/main" id="{8C2B9126-9A55-4430-A884-35C0EC8E0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0"/>
            <a:ext cx="43926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factorial( n )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= n;</a:t>
            </a:r>
            <a:endParaRPr lang="en-US" altLang="zh-CN" sz="24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result = 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(c&gt;1) 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result = result * c;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 = c-1;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result;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CN" altLang="en-US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8308" name="文本框 1">
            <a:extLst>
              <a:ext uri="{FF2B5EF4-FFF2-40B4-BE49-F238E27FC236}">
                <a16:creationId xmlns:a16="http://schemas.microsoft.com/office/drawing/2014/main" id="{B5CBF570-BE07-45DE-9E1C-EA3120280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i="1"/>
              <a:t>Is it correct?</a:t>
            </a:r>
            <a:endParaRPr lang="zh-CN" altLang="en-US" sz="2400" i="1"/>
          </a:p>
        </p:txBody>
      </p:sp>
      <p:sp>
        <p:nvSpPr>
          <p:cNvPr id="98309" name="文本框 2">
            <a:extLst>
              <a:ext uri="{FF2B5EF4-FFF2-40B4-BE49-F238E27FC236}">
                <a16:creationId xmlns:a16="http://schemas.microsoft.com/office/drawing/2014/main" id="{158D5CC8-4510-42A3-A707-AE5826525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95925"/>
            <a:ext cx="548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i="1"/>
              <a:t>What do we mean by correctness?</a:t>
            </a:r>
            <a:endParaRPr lang="zh-CN" altLang="en-US" sz="2400" i="1"/>
          </a:p>
        </p:txBody>
      </p:sp>
    </p:spTree>
  </p:cSld>
  <p:clrMapOvr>
    <a:masterClrMapping/>
  </p:clrMapOvr>
</p:sld>
</file>

<file path=ppt/tags/tag1.xml><?xml version="1.0" encoding="utf-8"?>
<p:tagLst xmlns:a="http://purl.oclc.org/ooxml/drawingml/main" xmlns:r="http://purl.oclc.org/ooxml/officeDocument/relationships" xmlns:p="http://purl.oclc.org/ooxml/presentationml/main">
  <p:tag name="TIMING" val="|10|15.8|14.9"/>
</p:tagLst>
</file>

<file path=ppt/tags/tag2.xml><?xml version="1.0" encoding="utf-8"?>
<p:tagLst xmlns:a="http://purl.oclc.org/ooxml/drawingml/main" xmlns:r="http://purl.oclc.org/ooxml/officeDocument/relationships" xmlns:p="http://purl.oclc.org/ooxml/presentationml/main">
  <p:tag name="TIMING" val="|13.8|3.9"/>
</p:tagLst>
</file>

<file path=ppt/tags/tag3.xml><?xml version="1.0" encoding="utf-8"?>
<p:tagLst xmlns:a="http://purl.oclc.org/ooxml/drawingml/main" xmlns:r="http://purl.oclc.org/ooxml/officeDocument/relationships" xmlns:p="http://purl.oclc.org/ooxml/presentationml/main">
  <p:tag name="TIMING" val="|13.8|3.9"/>
</p:tagLst>
</file>

<file path=ppt/theme/theme1.xml><?xml version="1.0" encoding="utf-8"?>
<a:theme xmlns:a="http://purl.oclc.org/ooxml/drawingml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purl.oclc.org/ooxml/drawingml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purl.oclc.org/ooxml/drawingml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purl.oclc.org/ooxml/drawingml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purl.oclc.org/ooxml/drawingml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purl.oclc.org/ooxml/drawingml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purl.oclc.org/ooxml/drawingml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docProps/app.xml><?xml version="1.0" encoding="utf-8"?>
<Properties xmlns="http://purl.oclc.org/ooxml/officeDocument/extendedProperties" xmlns:vt="http://purl.oclc.org/ooxml/officeDocument/docPropsVTypes">
  <TotalTime>12258</TotalTime>
  <Words>1603</Words>
  <Application>Microsoft Office PowerPoint</Application>
  <PresentationFormat>全屏显示(4:3)</PresentationFormat>
  <Paragraphs>256</Paragraphs>
  <Slides>43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43</vt:i4>
      </vt:variant>
    </vt:vector>
  </HeadingPairs>
  <TitlesOfParts>
    <vt:vector size="59" baseType="lpstr">
      <vt:lpstr>等线</vt:lpstr>
      <vt:lpstr>宋体</vt:lpstr>
      <vt:lpstr>Arial</vt:lpstr>
      <vt:lpstr>Calibri</vt:lpstr>
      <vt:lpstr>Calibri Light</vt:lpstr>
      <vt:lpstr>Comic Sans MS</vt:lpstr>
      <vt:lpstr>Courier New</vt:lpstr>
      <vt:lpstr>Georgia</vt:lpstr>
      <vt:lpstr>Symbol</vt:lpstr>
      <vt:lpstr>Wingdings</vt:lpstr>
      <vt:lpstr>默认设计模板</vt:lpstr>
      <vt:lpstr>Office 主题​​</vt:lpstr>
      <vt:lpstr>3_Office 主题</vt:lpstr>
      <vt:lpstr>2_Office 主题</vt:lpstr>
      <vt:lpstr>Office 主题</vt:lpstr>
      <vt:lpstr>4_Office 主题</vt:lpstr>
      <vt:lpstr>Formal Semantics of  Programming Languages  Introduction</vt:lpstr>
      <vt:lpstr>Programming Languages</vt:lpstr>
      <vt:lpstr>Programming Languages</vt:lpstr>
      <vt:lpstr>Programming Languages</vt:lpstr>
      <vt:lpstr>Formal Semantics</vt:lpstr>
      <vt:lpstr>Abstraction</vt:lpstr>
      <vt:lpstr>Abstraction</vt:lpstr>
      <vt:lpstr>Formal Semantics</vt:lpstr>
      <vt:lpstr>PowerPoint 演示文稿</vt:lpstr>
      <vt:lpstr>PowerPoint 演示文稿</vt:lpstr>
      <vt:lpstr>PowerPoint 演示文稿</vt:lpstr>
      <vt:lpstr>We’ll try to answer question like: </vt:lpstr>
      <vt:lpstr>Why take this course?</vt:lpstr>
      <vt:lpstr>Arianne 5</vt:lpstr>
      <vt:lpstr>“Better, Faster, Cheaper”</vt:lpstr>
      <vt:lpstr>Therac-25</vt:lpstr>
      <vt:lpstr>Northeast blackout, 2003</vt:lpstr>
      <vt:lpstr>Now think of viruses and Trojan Horses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Bug-Free Software?</vt:lpstr>
      <vt:lpstr>Limitations of Testing</vt:lpstr>
      <vt:lpstr>Limitations of Testing Concurrent/Distributed Programs</vt:lpstr>
      <vt:lpstr>Limitation of testing –  Northeast blackout, 2003</vt:lpstr>
      <vt:lpstr>Observations</vt:lpstr>
      <vt:lpstr>New Challenges</vt:lpstr>
      <vt:lpstr>Opportunities</vt:lpstr>
      <vt:lpstr>PowerPoint 演示文稿</vt:lpstr>
      <vt:lpstr>PowerPoint 演示文稿</vt:lpstr>
      <vt:lpstr>Report on Crash-Proof Code</vt:lpstr>
      <vt:lpstr>Why take this course</vt:lpstr>
      <vt:lpstr>PL领域的23位图灵奖得主</vt:lpstr>
      <vt:lpstr>PowerPoint 演示文稿</vt:lpstr>
      <vt:lpstr>Course Overview</vt:lpstr>
      <vt:lpstr>Goals of the Course</vt:lpstr>
      <vt:lpstr>Preliminary Syllabus</vt:lpstr>
      <vt:lpstr>References</vt:lpstr>
      <vt:lpstr>Course Requirements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Theories of Programming Languages  – Introduction</dc:title>
  <dc:creator>Xinyu Feng</dc:creator>
  <cp:lastModifiedBy>Hongjin</cp:lastModifiedBy>
  <cp:revision>199</cp:revision>
  <dcterms:created xsi:type="dcterms:W3CDTF">2011-08-27T13:00:17Z</dcterms:created>
  <dcterms:modified xsi:type="dcterms:W3CDTF">2025-08-26T06:07:00Z</dcterms:modified>
</cp:coreProperties>
</file>