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8" r:id="rId2"/>
    <p:sldId id="257" r:id="rId3"/>
    <p:sldId id="274" r:id="rId4"/>
    <p:sldId id="275" r:id="rId5"/>
    <p:sldId id="259" r:id="rId6"/>
    <p:sldId id="276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A6A6A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9" d="100"/>
          <a:sy n="59" d="100"/>
        </p:scale>
        <p:origin x="921" y="39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CN" altLang="en-US"/>
              <a:t>单击此处编辑母版副标题样式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B9C0-1732-48FC-A1EE-0A8CC1B1CCFA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237E-1BBA-4658-A1A9-6462D5571A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006740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B9C0-1732-48FC-A1EE-0A8CC1B1CCFA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237E-1BBA-4658-A1A9-6462D5571A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72461454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排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B9C0-1732-48FC-A1EE-0A8CC1B1CCFA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237E-1BBA-4658-A1A9-6462D5571A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41047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B9C0-1732-48FC-A1EE-0A8CC1B1CCFA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237E-1BBA-4658-A1A9-6462D5571A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23605391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B9C0-1732-48FC-A1EE-0A8CC1B1CCFA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237E-1BBA-4658-A1A9-6462D5571A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6052526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B9C0-1732-48FC-A1EE-0A8CC1B1CCFA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237E-1BBA-4658-A1A9-6462D5571A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2135715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B9C0-1732-48FC-A1EE-0A8CC1B1CCFA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237E-1BBA-4658-A1A9-6462D5571A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9541772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B9C0-1732-48FC-A1EE-0A8CC1B1CCFA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237E-1BBA-4658-A1A9-6462D5571A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02134146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B9C0-1732-48FC-A1EE-0A8CC1B1CCFA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237E-1BBA-4658-A1A9-6462D5571A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5088548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B9C0-1732-48FC-A1EE-0A8CC1B1CCFA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237E-1BBA-4658-A1A9-6462D5571A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18438369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zh-CN" altLang="en-US"/>
              <a:t>单击图标添加图片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CN" altLang="en-US"/>
              <a:t>编辑母版文本样式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EC9B9C0-1732-48FC-A1EE-0A8CC1B1CCFA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CN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0BB237E-1BBA-4658-A1A9-6462D5571A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96399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/>
              <a:t>单击此处编辑母版标题样式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/>
              <a:t>编辑母版文本样式</a:t>
            </a:r>
          </a:p>
          <a:p>
            <a:pPr lvl="1"/>
            <a:r>
              <a:rPr lang="zh-CN" altLang="en-US"/>
              <a:t>第二级</a:t>
            </a:r>
          </a:p>
          <a:p>
            <a:pPr lvl="2"/>
            <a:r>
              <a:rPr lang="zh-CN" altLang="en-US"/>
              <a:t>第三级</a:t>
            </a:r>
          </a:p>
          <a:p>
            <a:pPr lvl="3"/>
            <a:r>
              <a:rPr lang="zh-CN" altLang="en-US"/>
              <a:t>第四级</a:t>
            </a:r>
          </a:p>
          <a:p>
            <a:pPr lvl="4"/>
            <a:r>
              <a:rPr lang="zh-CN" altLang="en-US"/>
              <a:t>第五级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EC9B9C0-1732-48FC-A1EE-0A8CC1B1CCFA}" type="datetimeFigureOut">
              <a:rPr lang="zh-CN" altLang="en-US" smtClean="0"/>
              <a:t>2025/12/15</a:t>
            </a:fld>
            <a:endParaRPr lang="zh-CN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CN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BB237E-1BBA-4658-A1A9-6462D5571A5E}" type="slidenum">
              <a:rPr lang="zh-CN" altLang="en-US" smtClean="0"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32525063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E9D3A114-8C9E-4DC1-BF4B-954AE4C91A8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dirty="0"/>
              <a:t>Course Review</a:t>
            </a:r>
            <a:endParaRPr lang="zh-CN" altLang="en-US" dirty="0"/>
          </a:p>
        </p:txBody>
      </p:sp>
      <p:sp>
        <p:nvSpPr>
          <p:cNvPr id="4" name="副标题 3">
            <a:extLst>
              <a:ext uri="{FF2B5EF4-FFF2-40B4-BE49-F238E27FC236}">
                <a16:creationId xmlns:a16="http://schemas.microsoft.com/office/drawing/2014/main" id="{71F4B970-52A5-49D2-B9EB-026154A11B0A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45644312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441932-95B3-4E7D-8D0C-0C7965E06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/>
              <a:t>期末考试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FCCD0F2-D21D-4C65-A8F1-8D332C014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8856"/>
          </a:xfrm>
        </p:spPr>
        <p:txBody>
          <a:bodyPr>
            <a:normAutofit/>
          </a:bodyPr>
          <a:lstStyle/>
          <a:p>
            <a:r>
              <a:rPr lang="zh-CN" altLang="en-US" dirty="0"/>
              <a:t>时间：</a:t>
            </a:r>
            <a:r>
              <a:rPr lang="en-US" altLang="zh-CN" b="1" dirty="0">
                <a:solidFill>
                  <a:srgbClr val="FF0000"/>
                </a:solidFill>
              </a:rPr>
              <a:t>12</a:t>
            </a:r>
            <a:r>
              <a:rPr lang="zh-CN" altLang="en-US" b="1" dirty="0">
                <a:solidFill>
                  <a:srgbClr val="FF0000"/>
                </a:solidFill>
              </a:rPr>
              <a:t>月</a:t>
            </a:r>
            <a:r>
              <a:rPr lang="en-US" altLang="zh-CN" b="1" dirty="0">
                <a:solidFill>
                  <a:srgbClr val="FF0000"/>
                </a:solidFill>
              </a:rPr>
              <a:t>24</a:t>
            </a:r>
            <a:r>
              <a:rPr lang="zh-CN" altLang="en-US" b="1" dirty="0">
                <a:solidFill>
                  <a:srgbClr val="FF0000"/>
                </a:solidFill>
              </a:rPr>
              <a:t>日周三</a:t>
            </a:r>
            <a:r>
              <a:rPr lang="en-US" altLang="zh-CN" b="1" dirty="0">
                <a:solidFill>
                  <a:srgbClr val="FF0000"/>
                </a:solidFill>
              </a:rPr>
              <a:t>1-2</a:t>
            </a:r>
            <a:r>
              <a:rPr lang="zh-CN" altLang="en-US" b="1" dirty="0">
                <a:solidFill>
                  <a:srgbClr val="FF0000"/>
                </a:solidFill>
              </a:rPr>
              <a:t>节，</a:t>
            </a:r>
            <a:r>
              <a:rPr lang="en-US" altLang="zh-CN" b="1" dirty="0">
                <a:solidFill>
                  <a:srgbClr val="FF0000"/>
                </a:solidFill>
              </a:rPr>
              <a:t>8:00-9:50</a:t>
            </a:r>
          </a:p>
          <a:p>
            <a:r>
              <a:rPr lang="zh-CN" altLang="en-US" dirty="0"/>
              <a:t>地点：上课教室（仙</a:t>
            </a:r>
            <a:r>
              <a:rPr lang="en-US" altLang="zh-CN" dirty="0"/>
              <a:t>I-102</a:t>
            </a:r>
            <a:r>
              <a:rPr lang="zh-CN" altLang="en-US" dirty="0"/>
              <a:t>）</a:t>
            </a:r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闭卷</a:t>
            </a:r>
            <a:endParaRPr lang="en-US" altLang="zh-CN" dirty="0"/>
          </a:p>
          <a:p>
            <a:r>
              <a:rPr lang="zh-CN" altLang="en-US" dirty="0"/>
              <a:t>课程总成绩：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/>
              <a:t>   if (</a:t>
            </a:r>
            <a:r>
              <a:rPr lang="zh-CN" altLang="en-US" dirty="0"/>
              <a:t>考试成绩 </a:t>
            </a:r>
            <a:r>
              <a:rPr lang="en-US" altLang="zh-CN" dirty="0"/>
              <a:t>&gt; </a:t>
            </a:r>
            <a:r>
              <a:rPr lang="zh-CN" altLang="en-US" dirty="0"/>
              <a:t>作业成绩</a:t>
            </a:r>
            <a:r>
              <a:rPr lang="en-US" altLang="zh-CN" dirty="0"/>
              <a:t>) then </a:t>
            </a:r>
          </a:p>
          <a:p>
            <a:pPr marL="457200" lvl="1" indent="0">
              <a:buNone/>
            </a:pPr>
            <a:r>
              <a:rPr lang="en-US" altLang="zh-CN" dirty="0"/>
              <a:t>        return </a:t>
            </a:r>
            <a:r>
              <a:rPr lang="zh-CN" altLang="en-US" dirty="0"/>
              <a:t>考试成绩 </a:t>
            </a:r>
            <a:endParaRPr lang="en-US" altLang="zh-CN" dirty="0"/>
          </a:p>
          <a:p>
            <a:pPr marL="457200" lvl="1" indent="0">
              <a:buNone/>
            </a:pPr>
            <a:r>
              <a:rPr lang="en-US" altLang="zh-CN" dirty="0"/>
              <a:t>   else </a:t>
            </a:r>
          </a:p>
          <a:p>
            <a:pPr marL="457200" lvl="1" indent="0">
              <a:buNone/>
            </a:pPr>
            <a:r>
              <a:rPr lang="zh-CN" altLang="en-US" dirty="0"/>
              <a:t>        </a:t>
            </a:r>
            <a:r>
              <a:rPr lang="en-US" altLang="zh-CN" dirty="0"/>
              <a:t>return </a:t>
            </a:r>
            <a:r>
              <a:rPr lang="zh-CN" altLang="en-US" dirty="0"/>
              <a:t>作业成绩 </a:t>
            </a:r>
            <a:r>
              <a:rPr lang="en-US" altLang="zh-CN" dirty="0"/>
              <a:t>* 40% + </a:t>
            </a:r>
            <a:r>
              <a:rPr lang="zh-CN" altLang="en-US" dirty="0"/>
              <a:t>考试成绩 </a:t>
            </a:r>
            <a:r>
              <a:rPr lang="en-US" altLang="zh-CN" dirty="0"/>
              <a:t>* 60%</a:t>
            </a:r>
          </a:p>
        </p:txBody>
      </p:sp>
    </p:spTree>
    <p:extLst>
      <p:ext uri="{BB962C8B-B14F-4D97-AF65-F5344CB8AC3E}">
        <p14:creationId xmlns:p14="http://schemas.microsoft.com/office/powerpoint/2010/main" val="202387400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FFF80DA5-3109-42DE-A499-9819547E8D2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阅读理解</a:t>
            </a:r>
            <a:r>
              <a:rPr lang="en-US" altLang="zh-CN" dirty="0"/>
              <a:t>&amp;</a:t>
            </a:r>
            <a:r>
              <a:rPr lang="zh-CN" altLang="en-US" dirty="0"/>
              <a:t>写作</a:t>
            </a:r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EBA591B9-0006-43A5-8BA1-DDF9451E427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dirty="0">
                <a:solidFill>
                  <a:srgbClr val="FF0000"/>
                </a:solidFill>
              </a:rPr>
              <a:t>If I show you a formal system, can you apply it to examples?</a:t>
            </a:r>
          </a:p>
          <a:p>
            <a:pPr lvl="1"/>
            <a:r>
              <a:rPr lang="en-US" altLang="zh-CN" dirty="0"/>
              <a:t>Given a small-step operational semantics, write down a full execution path of a program from an initial state </a:t>
            </a:r>
          </a:p>
          <a:p>
            <a:pPr lvl="1"/>
            <a:r>
              <a:rPr lang="en-US" altLang="zh-CN" dirty="0"/>
              <a:t>Given a big-step operational semantics, write down the derivation of a big-step transition</a:t>
            </a:r>
          </a:p>
          <a:p>
            <a:pPr lvl="1"/>
            <a:r>
              <a:rPr lang="en-US" altLang="zh-CN" dirty="0"/>
              <a:t>Given a type system, write down the typing derivation</a:t>
            </a:r>
          </a:p>
          <a:p>
            <a:pPr lvl="1"/>
            <a:r>
              <a:rPr lang="en-US" altLang="zh-CN" dirty="0"/>
              <a:t>Given a program logic, write down the proof of a specification</a:t>
            </a:r>
          </a:p>
          <a:p>
            <a:pPr lvl="1"/>
            <a:r>
              <a:rPr lang="en-US" altLang="zh-CN" dirty="0"/>
              <a:t>Given a definition of a property, tell whether it holds</a:t>
            </a:r>
          </a:p>
          <a:p>
            <a:r>
              <a:rPr lang="en-US" altLang="zh-CN" dirty="0"/>
              <a:t> </a:t>
            </a:r>
            <a:r>
              <a:rPr lang="en-US" altLang="zh-CN" dirty="0">
                <a:solidFill>
                  <a:srgbClr val="FF0000"/>
                </a:solidFill>
              </a:rPr>
              <a:t>If I tell you the informal meaning of a property, can you formalize it? </a:t>
            </a:r>
          </a:p>
          <a:p>
            <a:pPr lvl="1"/>
            <a:r>
              <a:rPr lang="en-US" altLang="zh-CN" dirty="0"/>
              <a:t>Please do not use natural language in your formalization</a:t>
            </a:r>
            <a:endParaRPr lang="zh-CN" altLang="en-US" dirty="0"/>
          </a:p>
        </p:txBody>
      </p:sp>
    </p:spTree>
    <p:extLst>
      <p:ext uri="{BB962C8B-B14F-4D97-AF65-F5344CB8AC3E}">
        <p14:creationId xmlns:p14="http://schemas.microsoft.com/office/powerpoint/2010/main" val="13940754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2F74C663-B112-45EE-870A-4B669A7F5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What is a programming language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2D1604C8-4CBE-484D-ADF4-A37A228FCF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altLang="zh-CN" dirty="0"/>
              <a:t>Syntax</a:t>
            </a:r>
          </a:p>
          <a:p>
            <a:r>
              <a:rPr lang="en-US" altLang="zh-CN" dirty="0"/>
              <a:t>Operational semantics</a:t>
            </a:r>
          </a:p>
          <a:p>
            <a:pPr lvl="1"/>
            <a:r>
              <a:rPr lang="en-US" altLang="zh-CN" dirty="0"/>
              <a:t>Small-step operational semantics</a:t>
            </a:r>
          </a:p>
          <a:p>
            <a:pPr lvl="1"/>
            <a:r>
              <a:rPr lang="en-US" altLang="zh-CN" dirty="0"/>
              <a:t>Big-step operational semantics</a:t>
            </a:r>
          </a:p>
          <a:p>
            <a:pPr lvl="1"/>
            <a:endParaRPr lang="en-US" altLang="zh-CN" dirty="0"/>
          </a:p>
          <a:p>
            <a:pPr marL="0" indent="0">
              <a:buNone/>
            </a:pPr>
            <a:r>
              <a:rPr lang="en-US" altLang="zh-CN" dirty="0"/>
              <a:t>----------------------------------------------------</a:t>
            </a:r>
          </a:p>
          <a:p>
            <a:r>
              <a:rPr lang="en-US" altLang="zh-CN" dirty="0"/>
              <a:t>Ensuring correctness: type system / program logic</a:t>
            </a:r>
          </a:p>
          <a:p>
            <a:pPr lvl="1"/>
            <a:r>
              <a:rPr lang="en-US" altLang="zh-CN" dirty="0"/>
              <a:t>Typing rules / logic rules</a:t>
            </a:r>
          </a:p>
          <a:p>
            <a:pPr lvl="1"/>
            <a:r>
              <a:rPr lang="en-US" altLang="zh-CN" dirty="0"/>
              <a:t>Soundness &amp; completeness</a:t>
            </a:r>
          </a:p>
          <a:p>
            <a:pPr lvl="1"/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41467803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6A07390F-2177-4CAF-9F2F-3253BEB19C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altLang="zh-CN" sz="4000" dirty="0"/>
              <a:t>Course Contents</a:t>
            </a:r>
            <a:endParaRPr lang="zh-CN" altLang="en-US" sz="4000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C59D5F5D-12CB-41A9-80BE-FB13FB9268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26028"/>
          </a:xfrm>
        </p:spPr>
        <p:txBody>
          <a:bodyPr>
            <a:normAutofit/>
          </a:bodyPr>
          <a:lstStyle/>
          <a:p>
            <a:r>
              <a:rPr lang="en-US" altLang="zh-CN" dirty="0"/>
              <a:t>Lambda Calculus</a:t>
            </a:r>
          </a:p>
          <a:p>
            <a:pPr lvl="1"/>
            <a:r>
              <a:rPr lang="en-US" altLang="zh-CN" dirty="0"/>
              <a:t>Untyped</a:t>
            </a:r>
          </a:p>
          <a:p>
            <a:pPr lvl="2"/>
            <a:r>
              <a:rPr lang="en-US" altLang="zh-CN" dirty="0"/>
              <a:t>Reduction / evaluation</a:t>
            </a:r>
          </a:p>
          <a:p>
            <a:pPr lvl="1"/>
            <a:r>
              <a:rPr lang="en-US" altLang="zh-CN" dirty="0"/>
              <a:t>Simply typed</a:t>
            </a:r>
          </a:p>
          <a:p>
            <a:pPr lvl="2"/>
            <a:r>
              <a:rPr lang="en-US" altLang="zh-CN" dirty="0"/>
              <a:t>Typing</a:t>
            </a:r>
          </a:p>
          <a:p>
            <a:pPr lvl="1"/>
            <a:r>
              <a:rPr lang="en-US" altLang="zh-CN" dirty="0">
                <a:solidFill>
                  <a:srgbClr val="A6A6A6"/>
                </a:solidFill>
              </a:rPr>
              <a:t>System F &amp; System F-omega</a:t>
            </a:r>
          </a:p>
          <a:p>
            <a:pPr lvl="1"/>
            <a:endParaRPr lang="en-US" altLang="zh-CN" dirty="0"/>
          </a:p>
          <a:p>
            <a:r>
              <a:rPr lang="en-US" altLang="zh-CN" dirty="0"/>
              <a:t>Imperative languages</a:t>
            </a:r>
          </a:p>
          <a:p>
            <a:pPr lvl="1"/>
            <a:r>
              <a:rPr lang="en-US" altLang="zh-CN" dirty="0"/>
              <a:t>Operational semantics</a:t>
            </a:r>
          </a:p>
          <a:p>
            <a:pPr lvl="1"/>
            <a:r>
              <a:rPr lang="en-US" altLang="zh-CN" dirty="0"/>
              <a:t>Hoare logic</a:t>
            </a:r>
          </a:p>
          <a:p>
            <a:pPr lvl="1"/>
            <a:r>
              <a:rPr lang="en-US" altLang="zh-CN" dirty="0">
                <a:solidFill>
                  <a:schemeClr val="bg1">
                    <a:lumMod val="65000"/>
                  </a:schemeClr>
                </a:solidFill>
              </a:rPr>
              <a:t>Separation logic</a:t>
            </a:r>
          </a:p>
        </p:txBody>
      </p:sp>
      <p:sp>
        <p:nvSpPr>
          <p:cNvPr id="4" name="文本框 3">
            <a:extLst>
              <a:ext uri="{FF2B5EF4-FFF2-40B4-BE49-F238E27FC236}">
                <a16:creationId xmlns:a16="http://schemas.microsoft.com/office/drawing/2014/main" id="{CC505903-5414-4A5D-83FB-D1A85E211B15}"/>
              </a:ext>
            </a:extLst>
          </p:cNvPr>
          <p:cNvSpPr txBox="1"/>
          <p:nvPr/>
        </p:nvSpPr>
        <p:spPr>
          <a:xfrm>
            <a:off x="6756849" y="2925478"/>
            <a:ext cx="3363549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Type soundness </a:t>
            </a:r>
          </a:p>
          <a:p>
            <a:r>
              <a:rPr lang="en-US" altLang="zh-CN" sz="2400" dirty="0"/>
              <a:t>(Preservation &amp; progress)</a:t>
            </a:r>
            <a:endParaRPr lang="zh-CN" altLang="en-US" sz="2400" dirty="0"/>
          </a:p>
        </p:txBody>
      </p:sp>
      <p:sp>
        <p:nvSpPr>
          <p:cNvPr id="5" name="文本框 4">
            <a:extLst>
              <a:ext uri="{FF2B5EF4-FFF2-40B4-BE49-F238E27FC236}">
                <a16:creationId xmlns:a16="http://schemas.microsoft.com/office/drawing/2014/main" id="{6EEDF97F-9FA4-4EA2-9A3B-2F78A71F1E2D}"/>
              </a:ext>
            </a:extLst>
          </p:cNvPr>
          <p:cNvSpPr txBox="1"/>
          <p:nvPr/>
        </p:nvSpPr>
        <p:spPr>
          <a:xfrm>
            <a:off x="6756849" y="5362808"/>
            <a:ext cx="2214068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400" dirty="0"/>
              <a:t>Logic soundness</a:t>
            </a:r>
            <a:endParaRPr lang="zh-CN" altLang="en-US" sz="2400" dirty="0"/>
          </a:p>
        </p:txBody>
      </p:sp>
      <p:sp>
        <p:nvSpPr>
          <p:cNvPr id="6" name="文本框 5">
            <a:extLst>
              <a:ext uri="{FF2B5EF4-FFF2-40B4-BE49-F238E27FC236}">
                <a16:creationId xmlns:a16="http://schemas.microsoft.com/office/drawing/2014/main" id="{AF761BDF-A35B-47A3-BE6C-7DF197720547}"/>
              </a:ext>
            </a:extLst>
          </p:cNvPr>
          <p:cNvSpPr txBox="1"/>
          <p:nvPr/>
        </p:nvSpPr>
        <p:spPr>
          <a:xfrm>
            <a:off x="6012383" y="813779"/>
            <a:ext cx="52629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zh-CN" altLang="en-US" dirty="0"/>
              <a:t>注：考试题目不照搬课堂上的公式，背诵记忆无效</a:t>
            </a:r>
          </a:p>
        </p:txBody>
      </p:sp>
    </p:spTree>
    <p:extLst>
      <p:ext uri="{BB962C8B-B14F-4D97-AF65-F5344CB8AC3E}">
        <p14:creationId xmlns:p14="http://schemas.microsoft.com/office/powerpoint/2010/main" val="40973805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>
            <a:extLst>
              <a:ext uri="{FF2B5EF4-FFF2-40B4-BE49-F238E27FC236}">
                <a16:creationId xmlns:a16="http://schemas.microsoft.com/office/drawing/2014/main" id="{9F441932-95B3-4E7D-8D0C-0C7965E0675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dirty="0"/>
              <a:t>Q &amp; A</a:t>
            </a:r>
            <a:endParaRPr lang="zh-CN" altLang="en-US" dirty="0"/>
          </a:p>
        </p:txBody>
      </p:sp>
      <p:sp>
        <p:nvSpPr>
          <p:cNvPr id="3" name="内容占位符 2">
            <a:extLst>
              <a:ext uri="{FF2B5EF4-FFF2-40B4-BE49-F238E27FC236}">
                <a16:creationId xmlns:a16="http://schemas.microsoft.com/office/drawing/2014/main" id="{1FCCD0F2-D21D-4C65-A8F1-8D332C014F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898856"/>
          </a:xfrm>
        </p:spPr>
        <p:txBody>
          <a:bodyPr>
            <a:normAutofit/>
          </a:bodyPr>
          <a:lstStyle/>
          <a:p>
            <a:r>
              <a:rPr lang="zh-CN" altLang="en-US" dirty="0"/>
              <a:t>不安排固定答疑时间，有疑问请在</a:t>
            </a:r>
            <a:r>
              <a:rPr lang="en-US" altLang="zh-CN" dirty="0"/>
              <a:t>QQ</a:t>
            </a:r>
            <a:r>
              <a:rPr lang="zh-CN" altLang="en-US" dirty="0"/>
              <a:t>群内提问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53655957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主题​​">
  <a:themeElements>
    <a:clrScheme name="Office 主题​​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主题​​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主题​​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579</TotalTime>
  <Words>262</Words>
  <Application>Microsoft Office PowerPoint</Application>
  <PresentationFormat>宽屏</PresentationFormat>
  <Paragraphs>48</Paragraphs>
  <Slides>6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5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6</vt:i4>
      </vt:variant>
    </vt:vector>
  </HeadingPairs>
  <TitlesOfParts>
    <vt:vector size="12" baseType="lpstr">
      <vt:lpstr>等线</vt:lpstr>
      <vt:lpstr>等线 Light</vt:lpstr>
      <vt:lpstr>Arial</vt:lpstr>
      <vt:lpstr>Calibri</vt:lpstr>
      <vt:lpstr>Calibri Light</vt:lpstr>
      <vt:lpstr>Office 主题​​</vt:lpstr>
      <vt:lpstr>Course Review</vt:lpstr>
      <vt:lpstr>期末考试</vt:lpstr>
      <vt:lpstr>阅读理解&amp;写作</vt:lpstr>
      <vt:lpstr>What is a programming language</vt:lpstr>
      <vt:lpstr>Course Contents</vt:lpstr>
      <vt:lpstr>Q &amp; 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考试</dc:title>
  <dc:creator>Liang Hongjin</dc:creator>
  <cp:lastModifiedBy>Hongjin</cp:lastModifiedBy>
  <cp:revision>165</cp:revision>
  <dcterms:created xsi:type="dcterms:W3CDTF">2019-12-06T00:39:43Z</dcterms:created>
  <dcterms:modified xsi:type="dcterms:W3CDTF">2025-12-15T07:54:04Z</dcterms:modified>
</cp:coreProperties>
</file>