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8" r:id="rId5"/>
    <p:sldId id="259" r:id="rId6"/>
    <p:sldId id="260" r:id="rId7"/>
    <p:sldId id="454" r:id="rId8"/>
    <p:sldId id="261" r:id="rId9"/>
    <p:sldId id="262" r:id="rId10"/>
    <p:sldId id="263" r:id="rId11"/>
    <p:sldId id="264" r:id="rId12"/>
    <p:sldId id="267" r:id="rId13"/>
    <p:sldId id="265" r:id="rId1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1407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2FC69-88AA-4819-9658-6B6EDB5C2B58}" type="datetimeFigureOut">
              <a:rPr lang="zh-CN" altLang="en-US" smtClean="0"/>
              <a:t>2026/8/25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A6600-0C01-4E1B-A79C-405504FA6ED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5180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2FC69-88AA-4819-9658-6B6EDB5C2B58}" type="datetimeFigureOut">
              <a:rPr lang="zh-CN" altLang="en-US" smtClean="0"/>
              <a:t>2026/8/25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A6600-0C01-4E1B-A79C-405504FA6ED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8594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2FC69-88AA-4819-9658-6B6EDB5C2B58}" type="datetimeFigureOut">
              <a:rPr lang="zh-CN" altLang="en-US" smtClean="0"/>
              <a:t>2026/8/25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A6600-0C01-4E1B-A79C-405504FA6ED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4399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2FC69-88AA-4819-9658-6B6EDB5C2B58}" type="datetimeFigureOut">
              <a:rPr lang="zh-CN" altLang="en-US" smtClean="0"/>
              <a:t>2026/8/25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A6600-0C01-4E1B-A79C-405504FA6ED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8997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2FC69-88AA-4819-9658-6B6EDB5C2B58}" type="datetimeFigureOut">
              <a:rPr lang="zh-CN" altLang="en-US" smtClean="0"/>
              <a:t>2026/8/25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A6600-0C01-4E1B-A79C-405504FA6ED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2910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2FC69-88AA-4819-9658-6B6EDB5C2B58}" type="datetimeFigureOut">
              <a:rPr lang="zh-CN" altLang="en-US" smtClean="0"/>
              <a:t>2026/8/25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A6600-0C01-4E1B-A79C-405504FA6ED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3418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2FC69-88AA-4819-9658-6B6EDB5C2B58}" type="datetimeFigureOut">
              <a:rPr lang="zh-CN" altLang="en-US" smtClean="0"/>
              <a:t>2026/8/25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A6600-0C01-4E1B-A79C-405504FA6ED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8654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2FC69-88AA-4819-9658-6B6EDB5C2B58}" type="datetimeFigureOut">
              <a:rPr lang="zh-CN" altLang="en-US" smtClean="0"/>
              <a:t>2026/8/25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A6600-0C01-4E1B-A79C-405504FA6ED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8042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2FC69-88AA-4819-9658-6B6EDB5C2B58}" type="datetimeFigureOut">
              <a:rPr lang="zh-CN" altLang="en-US" smtClean="0"/>
              <a:t>2026/8/25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A6600-0C01-4E1B-A79C-405504FA6ED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469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2FC69-88AA-4819-9658-6B6EDB5C2B58}" type="datetimeFigureOut">
              <a:rPr lang="zh-CN" altLang="en-US" smtClean="0"/>
              <a:t>2026/8/25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A6600-0C01-4E1B-A79C-405504FA6ED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3030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2FC69-88AA-4819-9658-6B6EDB5C2B58}" type="datetimeFigureOut">
              <a:rPr lang="zh-CN" altLang="en-US" smtClean="0"/>
              <a:t>2026/8/25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A6600-0C01-4E1B-A79C-405504FA6ED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2215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D2FC69-88AA-4819-9658-6B6EDB5C2B58}" type="datetimeFigureOut">
              <a:rPr lang="zh-CN" altLang="en-US" smtClean="0"/>
              <a:t>2026/8/25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A6600-0C01-4E1B-A79C-405504FA6ED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814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softwarefoundations.cis.upenn.edu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rocq-prover.org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/>
              <a:t>An overview of </a:t>
            </a:r>
            <a:br>
              <a:rPr lang="en-US" altLang="zh-CN" dirty="0"/>
            </a:br>
            <a:r>
              <a:rPr lang="en-US" altLang="zh-CN" dirty="0" err="1"/>
              <a:t>Rocq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169410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 altLang="zh-CN" dirty="0"/>
              <a:t>Applications of </a:t>
            </a:r>
            <a:r>
              <a:rPr lang="en-US" altLang="zh-CN" dirty="0" err="1"/>
              <a:t>Rocq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49" y="1554480"/>
            <a:ext cx="8090347" cy="5242560"/>
          </a:xfrm>
        </p:spPr>
        <p:txBody>
          <a:bodyPr>
            <a:normAutofit fontScale="92500" lnSpcReduction="20000"/>
          </a:bodyPr>
          <a:lstStyle/>
          <a:p>
            <a:r>
              <a:rPr lang="en-US" altLang="zh-CN" dirty="0"/>
              <a:t>Formal proofs of mathematical theorems</a:t>
            </a:r>
          </a:p>
          <a:p>
            <a:pPr lvl="1"/>
            <a:r>
              <a:rPr lang="en-US" altLang="zh-CN" dirty="0"/>
              <a:t>Formal proof of 4-color theorem</a:t>
            </a:r>
          </a:p>
          <a:p>
            <a:pPr lvl="2"/>
            <a:r>
              <a:rPr lang="en-US" altLang="zh-CN" dirty="0"/>
              <a:t>By Georges </a:t>
            </a:r>
            <a:r>
              <a:rPr lang="en-US" altLang="zh-CN" dirty="0" err="1"/>
              <a:t>Gonthier</a:t>
            </a:r>
            <a:r>
              <a:rPr lang="en-US" altLang="zh-CN" dirty="0"/>
              <a:t> and Benjamin Werner, 2004</a:t>
            </a:r>
          </a:p>
          <a:p>
            <a:pPr lvl="1"/>
            <a:r>
              <a:rPr lang="en-US" altLang="zh-CN" dirty="0"/>
              <a:t>Other: </a:t>
            </a:r>
            <a:r>
              <a:rPr lang="en-US" altLang="zh-CN" dirty="0" err="1"/>
              <a:t>Feit</a:t>
            </a:r>
            <a:r>
              <a:rPr lang="en-US" altLang="zh-CN" dirty="0"/>
              <a:t>–Thompson theorem proved in </a:t>
            </a:r>
            <a:r>
              <a:rPr lang="en-US" altLang="zh-CN" dirty="0" err="1"/>
              <a:t>Rocq</a:t>
            </a:r>
            <a:r>
              <a:rPr lang="en-US" altLang="zh-CN" dirty="0"/>
              <a:t> in 2012</a:t>
            </a:r>
          </a:p>
          <a:p>
            <a:r>
              <a:rPr lang="en-US" altLang="zh-CN" dirty="0"/>
              <a:t>Formal verification</a:t>
            </a:r>
          </a:p>
          <a:p>
            <a:pPr lvl="1"/>
            <a:r>
              <a:rPr lang="en-US" altLang="zh-CN" dirty="0"/>
              <a:t>OS kernels and hypervisors </a:t>
            </a:r>
          </a:p>
          <a:p>
            <a:pPr lvl="2"/>
            <a:r>
              <a:rPr lang="en-US" altLang="zh-CN" dirty="0" err="1"/>
              <a:t>CertiKOS</a:t>
            </a:r>
            <a:r>
              <a:rPr lang="en-US" altLang="zh-CN" dirty="0"/>
              <a:t> project at Yale</a:t>
            </a:r>
          </a:p>
          <a:p>
            <a:pPr lvl="2"/>
            <a:r>
              <a:rPr lang="en-US" altLang="zh-CN" dirty="0"/>
              <a:t>seL4 in Isabelle at NICTA</a:t>
            </a:r>
          </a:p>
          <a:p>
            <a:pPr lvl="1"/>
            <a:r>
              <a:rPr lang="en-US" altLang="zh-CN" dirty="0"/>
              <a:t>Compilers</a:t>
            </a:r>
          </a:p>
          <a:p>
            <a:pPr lvl="2"/>
            <a:r>
              <a:rPr lang="en-US" altLang="zh-CN" dirty="0" err="1"/>
              <a:t>CompCert</a:t>
            </a:r>
            <a:r>
              <a:rPr lang="en-US" altLang="zh-CN" dirty="0"/>
              <a:t> at INRIA and following projects</a:t>
            </a:r>
          </a:p>
          <a:p>
            <a:pPr lvl="2"/>
            <a:r>
              <a:rPr lang="en-US" altLang="zh-CN" dirty="0"/>
              <a:t>LLVM verification and </a:t>
            </a:r>
            <a:r>
              <a:rPr lang="en-US" altLang="zh-CN" dirty="0" err="1"/>
              <a:t>Upenn</a:t>
            </a:r>
            <a:endParaRPr lang="en-US" altLang="zh-CN" dirty="0"/>
          </a:p>
          <a:p>
            <a:pPr lvl="1"/>
            <a:r>
              <a:rPr lang="en-US" altLang="zh-CN" dirty="0"/>
              <a:t>Others</a:t>
            </a:r>
          </a:p>
          <a:p>
            <a:pPr lvl="2"/>
            <a:r>
              <a:rPr lang="en-US" altLang="zh-CN" dirty="0"/>
              <a:t>Web servers (bedrock projects @ MIT)</a:t>
            </a:r>
          </a:p>
          <a:p>
            <a:pPr lvl="2"/>
            <a:r>
              <a:rPr lang="en-US" altLang="zh-CN" dirty="0"/>
              <a:t>Certified software tool chains (e.g., analysis algorithms) @ Princeton</a:t>
            </a:r>
          </a:p>
          <a:p>
            <a:r>
              <a:rPr lang="en-US" altLang="zh-CN" dirty="0"/>
              <a:t>Teaching: logic, programming languages, …</a:t>
            </a:r>
          </a:p>
          <a:p>
            <a:pPr lvl="1"/>
            <a:r>
              <a:rPr lang="en-US" altLang="zh-CN" dirty="0"/>
              <a:t>Benjamin C. Pierce, et al. Software Foundations. </a:t>
            </a:r>
            <a:r>
              <a:rPr lang="en-US" altLang="zh-CN" dirty="0">
                <a:hlinkClick r:id="rId2"/>
              </a:rPr>
              <a:t>https://softwarefoundations.cis.upenn.edu/</a:t>
            </a:r>
            <a:endParaRPr lang="en-US" altLang="zh-CN" dirty="0"/>
          </a:p>
          <a:p>
            <a:pPr lvl="1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915562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Gains lots of popularity</a:t>
            </a:r>
            <a:endParaRPr lang="zh-CN" altLang="en-US" dirty="0"/>
          </a:p>
        </p:txBody>
      </p:sp>
      <p:pic>
        <p:nvPicPr>
          <p:cNvPr id="4" name="内容占位符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1453115"/>
            <a:ext cx="4176464" cy="1545984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80" y="2664550"/>
            <a:ext cx="7248525" cy="275272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72379" y="5528618"/>
            <a:ext cx="8280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/>
              <a:t>Other recipients of the award</a:t>
            </a:r>
            <a:r>
              <a:rPr lang="zh-CN" altLang="en-US" sz="2400" b="1" dirty="0"/>
              <a:t>：</a:t>
            </a:r>
            <a:endParaRPr lang="en-US" altLang="zh-CN" sz="2400" b="1" dirty="0"/>
          </a:p>
          <a:p>
            <a:r>
              <a:rPr lang="en-US" altLang="zh-CN" sz="2400" b="1" dirty="0"/>
              <a:t>Unix</a:t>
            </a:r>
            <a:r>
              <a:rPr lang="zh-CN" altLang="en-US" sz="2400" b="1" dirty="0"/>
              <a:t>、</a:t>
            </a:r>
            <a:r>
              <a:rPr lang="en-US" altLang="zh-CN" sz="2400" b="1" dirty="0"/>
              <a:t>TCP/IP</a:t>
            </a:r>
            <a:r>
              <a:rPr lang="zh-CN" altLang="en-US" sz="2400" b="1" dirty="0"/>
              <a:t>、</a:t>
            </a:r>
            <a:r>
              <a:rPr lang="en-US" altLang="zh-CN" sz="2400" b="1" dirty="0"/>
              <a:t>World-Wide Web</a:t>
            </a:r>
            <a:r>
              <a:rPr lang="zh-CN" altLang="en-US" sz="2400" b="1" dirty="0"/>
              <a:t>、</a:t>
            </a:r>
            <a:r>
              <a:rPr lang="en-US" altLang="zh-CN" sz="2400" b="1" dirty="0"/>
              <a:t>Java</a:t>
            </a:r>
            <a:r>
              <a:rPr lang="zh-CN" altLang="en-US" sz="2400" b="1" dirty="0"/>
              <a:t>、</a:t>
            </a:r>
            <a:r>
              <a:rPr lang="en-US" altLang="zh-CN" sz="2400" b="1" dirty="0"/>
              <a:t>Make</a:t>
            </a:r>
            <a:r>
              <a:rPr lang="zh-CN" altLang="en-US" sz="2400" b="1" dirty="0"/>
              <a:t>、</a:t>
            </a:r>
            <a:r>
              <a:rPr lang="en-US" altLang="zh-CN" sz="2400" b="1" dirty="0"/>
              <a:t>VMWare</a:t>
            </a:r>
            <a:r>
              <a:rPr lang="zh-CN" altLang="en-US" sz="2400" b="1" dirty="0"/>
              <a:t>、</a:t>
            </a:r>
            <a:r>
              <a:rPr lang="en-US" altLang="zh-CN" sz="2400" b="1" dirty="0"/>
              <a:t>Eclipse</a:t>
            </a:r>
            <a:r>
              <a:rPr lang="zh-CN" altLang="en-US" sz="2400" b="1" dirty="0"/>
              <a:t>、</a:t>
            </a:r>
            <a:r>
              <a:rPr lang="en-US" altLang="zh-CN" sz="2400" b="1" dirty="0"/>
              <a:t>LLVM …</a:t>
            </a:r>
            <a:endParaRPr lang="zh-CN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0936314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Gains lots of popularity</a:t>
            </a:r>
            <a:endParaRPr lang="zh-CN" altLang="en-US" dirty="0"/>
          </a:p>
        </p:txBody>
      </p:sp>
      <p:sp>
        <p:nvSpPr>
          <p:cNvPr id="7" name="内容占位符 6">
            <a:extLst>
              <a:ext uri="{FF2B5EF4-FFF2-40B4-BE49-F238E27FC236}">
                <a16:creationId xmlns:a16="http://schemas.microsoft.com/office/drawing/2014/main" id="{52B5DBFC-4BA4-464F-A7D4-90B87E692D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err="1"/>
              <a:t>Rocq</a:t>
            </a:r>
            <a:r>
              <a:rPr lang="en-US" altLang="zh-CN" dirty="0"/>
              <a:t> applications</a:t>
            </a:r>
          </a:p>
          <a:p>
            <a:pPr lvl="1"/>
            <a:r>
              <a:rPr lang="en-US" altLang="zh-CN" dirty="0" err="1"/>
              <a:t>CompCert</a:t>
            </a:r>
            <a:r>
              <a:rPr lang="en-US" altLang="zh-CN" dirty="0"/>
              <a:t>: 2021 ACM Software System Award</a:t>
            </a:r>
          </a:p>
          <a:p>
            <a:pPr lvl="1"/>
            <a:endParaRPr lang="en-US" altLang="zh-CN" dirty="0"/>
          </a:p>
          <a:p>
            <a:pPr lvl="1"/>
            <a:endParaRPr lang="en-US" altLang="zh-CN" dirty="0"/>
          </a:p>
          <a:p>
            <a:pPr lvl="1"/>
            <a:endParaRPr lang="en-US" altLang="zh-CN" dirty="0"/>
          </a:p>
          <a:p>
            <a:r>
              <a:rPr lang="en-US" altLang="zh-CN" dirty="0"/>
              <a:t>Other projects of formal verification</a:t>
            </a:r>
          </a:p>
          <a:p>
            <a:pPr lvl="1"/>
            <a:r>
              <a:rPr lang="en-US" altLang="zh-CN" dirty="0"/>
              <a:t>seL4: 2022 ACM Software System Award</a:t>
            </a:r>
          </a:p>
          <a:p>
            <a:pPr lvl="1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777033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Demo: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Small examples</a:t>
            </a:r>
          </a:p>
          <a:p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38591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What is </a:t>
            </a:r>
            <a:r>
              <a:rPr lang="en-US" altLang="zh-CN" dirty="0" err="1"/>
              <a:t>Rocq</a:t>
            </a:r>
            <a:r>
              <a:rPr lang="en-US" altLang="zh-CN" dirty="0"/>
              <a:t>?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A proof assistant developed by INRIA</a:t>
            </a:r>
          </a:p>
          <a:p>
            <a:pPr lvl="1"/>
            <a:r>
              <a:rPr lang="en-US" altLang="zh-CN" dirty="0">
                <a:hlinkClick r:id="rId2"/>
              </a:rPr>
              <a:t>https://rocq-prover.org/</a:t>
            </a:r>
            <a:endParaRPr lang="en-US" altLang="zh-CN" dirty="0"/>
          </a:p>
          <a:p>
            <a:pPr lvl="1"/>
            <a:endParaRPr lang="en-US" altLang="zh-CN" dirty="0"/>
          </a:p>
          <a:p>
            <a:pPr lvl="1"/>
            <a:r>
              <a:rPr lang="en-US" altLang="zh-CN" dirty="0" err="1"/>
              <a:t>Rocq</a:t>
            </a:r>
            <a:r>
              <a:rPr lang="en-US" altLang="zh-CN" dirty="0"/>
              <a:t> is a formal proof management system. It provides a formal language to </a:t>
            </a:r>
            <a:r>
              <a:rPr lang="en-US" altLang="zh-CN" dirty="0">
                <a:solidFill>
                  <a:srgbClr val="FF0000"/>
                </a:solidFill>
              </a:rPr>
              <a:t>write mathematical definitions</a:t>
            </a:r>
            <a:r>
              <a:rPr lang="en-US" altLang="zh-CN" dirty="0"/>
              <a:t>, </a:t>
            </a:r>
            <a:r>
              <a:rPr lang="en-US" altLang="zh-CN" dirty="0">
                <a:solidFill>
                  <a:srgbClr val="FF0000"/>
                </a:solidFill>
              </a:rPr>
              <a:t>executable algorithms </a:t>
            </a:r>
            <a:r>
              <a:rPr lang="en-US" altLang="zh-CN" dirty="0"/>
              <a:t>and </a:t>
            </a:r>
            <a:r>
              <a:rPr lang="en-US" altLang="zh-CN" dirty="0">
                <a:solidFill>
                  <a:srgbClr val="FF0000"/>
                </a:solidFill>
              </a:rPr>
              <a:t>theorems</a:t>
            </a:r>
            <a:r>
              <a:rPr lang="en-US" altLang="zh-CN" dirty="0"/>
              <a:t> together with an environment for semi-interactive development of </a:t>
            </a:r>
            <a:r>
              <a:rPr lang="en-US" altLang="zh-CN" dirty="0">
                <a:solidFill>
                  <a:srgbClr val="FF0000"/>
                </a:solidFill>
              </a:rPr>
              <a:t>machine-checked proofs </a:t>
            </a:r>
            <a:r>
              <a:rPr lang="en-US" altLang="zh-CN" dirty="0"/>
              <a:t>…</a:t>
            </a:r>
          </a:p>
          <a:p>
            <a:pPr lvl="1"/>
            <a:endParaRPr lang="en-US" altLang="zh-CN" dirty="0"/>
          </a:p>
          <a:p>
            <a:pPr lvl="1"/>
            <a:r>
              <a:rPr lang="en-US" altLang="zh-CN" dirty="0"/>
              <a:t>(Previously known as Coq)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30079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What is </a:t>
            </a:r>
            <a:r>
              <a:rPr lang="en-US" altLang="zh-CN" dirty="0" err="1"/>
              <a:t>Rocq</a:t>
            </a:r>
            <a:r>
              <a:rPr lang="en-US" altLang="zh-CN" dirty="0"/>
              <a:t>?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49" y="1825625"/>
            <a:ext cx="8272464" cy="4613812"/>
          </a:xfrm>
        </p:spPr>
        <p:txBody>
          <a:bodyPr>
            <a:normAutofit fontScale="92500" lnSpcReduction="10000"/>
          </a:bodyPr>
          <a:lstStyle/>
          <a:p>
            <a:r>
              <a:rPr lang="en-US" altLang="zh-CN" dirty="0"/>
              <a:t>A functional programming language with rich type system</a:t>
            </a:r>
          </a:p>
          <a:p>
            <a:pPr lvl="1"/>
            <a:r>
              <a:rPr lang="en-US" altLang="zh-CN" dirty="0"/>
              <a:t>Define inductive data types and write algorithms manipulating them.</a:t>
            </a:r>
          </a:p>
          <a:p>
            <a:pPr lvl="1"/>
            <a:r>
              <a:rPr lang="en-US" altLang="zh-CN" dirty="0"/>
              <a:t>All programs must terminate.</a:t>
            </a:r>
          </a:p>
          <a:p>
            <a:pPr lvl="3"/>
            <a:endParaRPr lang="en-US" altLang="zh-CN" dirty="0"/>
          </a:p>
          <a:p>
            <a:r>
              <a:rPr lang="en-US" altLang="zh-CN" dirty="0"/>
              <a:t>A higher-order logic with interactive theorem </a:t>
            </a:r>
            <a:r>
              <a:rPr lang="en-US" altLang="zh-CN" dirty="0" err="1"/>
              <a:t>prover</a:t>
            </a:r>
            <a:endParaRPr lang="en-US" altLang="zh-CN" dirty="0"/>
          </a:p>
          <a:p>
            <a:pPr lvl="1"/>
            <a:r>
              <a:rPr lang="en-US" altLang="zh-CN" dirty="0"/>
              <a:t>Allows you to reason about mathematical structures and your programs</a:t>
            </a:r>
          </a:p>
          <a:p>
            <a:pPr lvl="1"/>
            <a:r>
              <a:rPr lang="en-US" altLang="zh-CN" dirty="0"/>
              <a:t>Generates machine-checkable proofs</a:t>
            </a:r>
          </a:p>
          <a:p>
            <a:pPr lvl="1"/>
            <a:endParaRPr lang="en-US" altLang="zh-CN" dirty="0"/>
          </a:p>
          <a:p>
            <a:r>
              <a:rPr lang="en-US" altLang="zh-CN" dirty="0"/>
              <a:t>A meta-language/logic</a:t>
            </a:r>
          </a:p>
          <a:p>
            <a:pPr lvl="1"/>
            <a:r>
              <a:rPr lang="en-US" altLang="zh-CN" dirty="0"/>
              <a:t>Allows you to encode another language/logic and prove the properties of that language/logic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801456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Why </a:t>
            </a:r>
            <a:r>
              <a:rPr lang="en-US" altLang="zh-CN" dirty="0" err="1"/>
              <a:t>Rocq</a:t>
            </a:r>
            <a:r>
              <a:rPr lang="en-US" altLang="zh-CN" dirty="0"/>
              <a:t>?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To have more rigorous formal reasoning</a:t>
            </a:r>
          </a:p>
          <a:p>
            <a:pPr lvl="1"/>
            <a:r>
              <a:rPr lang="en-US" altLang="zh-CN" dirty="0"/>
              <a:t>For mathematics</a:t>
            </a:r>
          </a:p>
          <a:p>
            <a:pPr lvl="1"/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C59A66EB-9B9B-4C3E-BDA1-39644DF50CB8}"/>
                  </a:ext>
                </a:extLst>
              </p:cNvPr>
              <p:cNvSpPr txBox="1"/>
              <p:nvPr/>
            </p:nvSpPr>
            <p:spPr>
              <a:xfrm>
                <a:off x="1438321" y="4197785"/>
                <a:ext cx="593412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altLang="zh-CN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CN" altLang="en-US" sz="2800" i="1" smtClean="0">
                              <a:latin typeface="Cambria Math" panose="02040503050406030204" pitchFamily="18" charset="0"/>
                            </a:rPr>
                            <m:t>∃</m:t>
                          </m:r>
                          <m:r>
                            <a:rPr lang="zh-CN" altLang="en-US" sz="280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</a:rPr>
                            <m:t>.  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</m:t>
                          </m:r>
                          <m:r>
                            <a:rPr lang="zh-CN" alt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  <m:r>
                            <a:rPr lang="zh-CN" alt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∧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altLang="zh-CN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≥</m:t>
                          </m:r>
                          <m:r>
                            <a:rPr lang="zh-CN" alt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r>
                        <a:rPr lang="en-US" altLang="zh-CN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</m:t>
                      </m:r>
                      <m:r>
                        <a:rPr lang="zh-CN" alt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  <m:r>
                        <a:rPr lang="en-US" altLang="zh-CN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</m:t>
                      </m:r>
                      <m:r>
                        <a:rPr lang="en-US" altLang="zh-CN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altLang="zh-CN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altLang="zh-CN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  <m:r>
                        <a:rPr lang="en-US" altLang="zh-CN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≥2</m:t>
                      </m:r>
                      <m:r>
                        <a:rPr lang="zh-CN" alt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zh-CN" altLang="en-US" sz="2800" dirty="0"/>
              </a:p>
            </p:txBody>
          </p:sp>
        </mc:Choice>
        <mc:Fallback>
          <p:sp>
            <p:nvSpPr>
              <p:cNvPr id="4" name="文本框 3">
                <a:extLst>
                  <a:ext uri="{FF2B5EF4-FFF2-40B4-BE49-F238E27FC236}">
                    <a16:creationId xmlns:a16="http://schemas.microsoft.com/office/drawing/2014/main" id="{C59A66EB-9B9B-4C3E-BDA1-39644DF50C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8321" y="4197785"/>
                <a:ext cx="5934125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文本框 4">
            <a:extLst>
              <a:ext uri="{FF2B5EF4-FFF2-40B4-BE49-F238E27FC236}">
                <a16:creationId xmlns:a16="http://schemas.microsoft.com/office/drawing/2014/main" id="{0D78D98B-57E0-4FAD-93AD-36A5AE910BDF}"/>
              </a:ext>
            </a:extLst>
          </p:cNvPr>
          <p:cNvSpPr txBox="1"/>
          <p:nvPr/>
        </p:nvSpPr>
        <p:spPr>
          <a:xfrm>
            <a:off x="845820" y="3539629"/>
            <a:ext cx="35595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/>
              <a:t>This is </a:t>
            </a:r>
            <a:r>
              <a:rPr lang="en-US" altLang="zh-CN" sz="2800" b="1" i="1" dirty="0">
                <a:solidFill>
                  <a:srgbClr val="FF0000"/>
                </a:solidFill>
              </a:rPr>
              <a:t>NOT</a:t>
            </a:r>
            <a:r>
              <a:rPr lang="en-US" altLang="zh-CN" sz="2800" dirty="0"/>
              <a:t> acceptable: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309769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Why </a:t>
            </a:r>
            <a:r>
              <a:rPr lang="en-US" altLang="zh-CN" dirty="0" err="1"/>
              <a:t>Rocq</a:t>
            </a:r>
            <a:r>
              <a:rPr lang="en-US" altLang="zh-CN" dirty="0"/>
              <a:t>?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To have more rigorous formal reasoning</a:t>
            </a:r>
          </a:p>
          <a:p>
            <a:pPr lvl="1"/>
            <a:r>
              <a:rPr lang="en-US" altLang="zh-CN" dirty="0"/>
              <a:t>For mathematics and program verification</a:t>
            </a:r>
          </a:p>
          <a:p>
            <a:pPr lvl="1"/>
            <a:r>
              <a:rPr lang="en-US" altLang="zh-CN" dirty="0"/>
              <a:t>Tools like </a:t>
            </a:r>
            <a:r>
              <a:rPr lang="en-US" altLang="zh-CN" dirty="0" err="1"/>
              <a:t>Rocq</a:t>
            </a:r>
            <a:r>
              <a:rPr lang="en-US" altLang="zh-CN" dirty="0"/>
              <a:t> boost program verification</a:t>
            </a:r>
          </a:p>
          <a:p>
            <a:pPr lvl="1"/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538336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Program verification under attack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040" y="1406950"/>
            <a:ext cx="8749920" cy="2476092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97040" y="3993865"/>
            <a:ext cx="3254498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800" i="1" dirty="0">
                <a:solidFill>
                  <a:srgbClr val="FF0000"/>
                </a:solidFill>
              </a:rPr>
              <a:t>Program verification would never work …</a:t>
            </a:r>
            <a:endParaRPr lang="zh-CN" altLang="en-US" sz="2800" i="1" dirty="0">
              <a:solidFill>
                <a:srgbClr val="FF000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999417" y="3118883"/>
            <a:ext cx="3515933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000" b="1" dirty="0"/>
              <a:t>Mathematical proofs can often be wrong!</a:t>
            </a:r>
            <a:endParaRPr lang="zh-CN" altLang="en-US" b="1" dirty="0"/>
          </a:p>
        </p:txBody>
      </p:sp>
      <p:sp>
        <p:nvSpPr>
          <p:cNvPr id="7" name="文本框 6"/>
          <p:cNvSpPr txBox="1"/>
          <p:nvPr/>
        </p:nvSpPr>
        <p:spPr>
          <a:xfrm>
            <a:off x="4999417" y="3973131"/>
            <a:ext cx="3515933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000" b="1" dirty="0"/>
              <a:t>Mathematics is trustworthy because of the social process to check/validate proofs.</a:t>
            </a:r>
            <a:endParaRPr lang="zh-CN" altLang="en-US" b="1" dirty="0"/>
          </a:p>
        </p:txBody>
      </p:sp>
      <p:sp>
        <p:nvSpPr>
          <p:cNvPr id="8" name="文本框 7"/>
          <p:cNvSpPr txBox="1"/>
          <p:nvPr/>
        </p:nvSpPr>
        <p:spPr>
          <a:xfrm>
            <a:off x="197040" y="5200465"/>
            <a:ext cx="8318311" cy="13234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000" b="1" dirty="0"/>
              <a:t>But nobody would care or check proofs for programs: “</a:t>
            </a:r>
            <a:r>
              <a:rPr lang="en-US" altLang="zh-CN" sz="2000" i="1" dirty="0"/>
              <a:t>The verification of even a puny program can run into dozens of pages, and there's not alight moment or a spark of wit on any of those pages. Nobody is going to run into a friend's office with a program verification … Nobody is ever going to read it.</a:t>
            </a:r>
            <a:r>
              <a:rPr lang="en-US" altLang="zh-CN" sz="2000" b="1" dirty="0"/>
              <a:t>”</a:t>
            </a:r>
            <a:endParaRPr lang="zh-CN" altLang="en-US" b="1" dirty="0"/>
          </a:p>
        </p:txBody>
      </p:sp>
      <p:sp>
        <p:nvSpPr>
          <p:cNvPr id="9" name="文本框 8"/>
          <p:cNvSpPr txBox="1"/>
          <p:nvPr/>
        </p:nvSpPr>
        <p:spPr>
          <a:xfrm>
            <a:off x="4224539" y="2217876"/>
            <a:ext cx="35159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</a:rPr>
              <a:t>[CACM 1979]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390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6AEECBC-B51D-459A-9540-C281E2651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Proof assistants</a:t>
            </a:r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60B067E8-5212-47F0-821C-8058DA4F5F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4185" y="2731965"/>
            <a:ext cx="1365191" cy="114283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B5E649FF-449E-49DF-9EED-7AFF6550D1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325" y="2983363"/>
            <a:ext cx="1647089" cy="711243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39B23649-13B6-40BF-A491-46B9C2298AC3}"/>
              </a:ext>
            </a:extLst>
          </p:cNvPr>
          <p:cNvSpPr/>
          <p:nvPr/>
        </p:nvSpPr>
        <p:spPr>
          <a:xfrm>
            <a:off x="1061968" y="3910399"/>
            <a:ext cx="1889300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350" dirty="0"/>
              <a:t>https://rocq-prover.org/</a:t>
            </a:r>
            <a:endParaRPr lang="zh-CN" altLang="en-US" sz="1350" dirty="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ED5DBD50-F084-466C-815B-FF98E49F6E6A}"/>
              </a:ext>
            </a:extLst>
          </p:cNvPr>
          <p:cNvSpPr/>
          <p:nvPr/>
        </p:nvSpPr>
        <p:spPr>
          <a:xfrm>
            <a:off x="3714679" y="3910399"/>
            <a:ext cx="2051587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350" dirty="0"/>
              <a:t>https://isabelle.in.tum.de/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D7764CE2-3324-4833-AB09-FEBB41E7B820}"/>
              </a:ext>
            </a:extLst>
          </p:cNvPr>
          <p:cNvSpPr/>
          <p:nvPr/>
        </p:nvSpPr>
        <p:spPr>
          <a:xfrm>
            <a:off x="6430452" y="3910399"/>
            <a:ext cx="1725665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350" dirty="0"/>
              <a:t>https://lean-lang.org/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20D8A614-2354-4799-92B2-F33AA820C4D1}"/>
              </a:ext>
            </a:extLst>
          </p:cNvPr>
          <p:cNvSpPr txBox="1"/>
          <p:nvPr/>
        </p:nvSpPr>
        <p:spPr>
          <a:xfrm>
            <a:off x="3883038" y="5049575"/>
            <a:ext cx="1424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Many more…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65F37A4-5F6D-464D-9911-5B40C9EE07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877" y="3080579"/>
            <a:ext cx="2622122" cy="635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1033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81000" y="365126"/>
            <a:ext cx="8724363" cy="1325563"/>
          </a:xfrm>
        </p:spPr>
        <p:txBody>
          <a:bodyPr>
            <a:normAutofit/>
          </a:bodyPr>
          <a:lstStyle/>
          <a:p>
            <a:r>
              <a:rPr lang="en-US" altLang="zh-CN" dirty="0"/>
              <a:t>Problem addressed by tools like </a:t>
            </a:r>
            <a:r>
              <a:rPr lang="en-US" altLang="zh-CN" dirty="0" err="1"/>
              <a:t>Rocq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Proofs are mechanized and machine-checkable</a:t>
            </a:r>
          </a:p>
          <a:p>
            <a:pPr lvl="1"/>
            <a:r>
              <a:rPr lang="en-US" altLang="zh-CN" dirty="0"/>
              <a:t>through Curry-Howard isomorphism [first published paper in 1980]</a:t>
            </a:r>
          </a:p>
          <a:p>
            <a:pPr lvl="1"/>
            <a:r>
              <a:rPr lang="en-US" altLang="zh-CN" dirty="0"/>
              <a:t>Proof checking is as simple as type checking</a:t>
            </a:r>
          </a:p>
          <a:p>
            <a:pPr lvl="2"/>
            <a:r>
              <a:rPr lang="en-US" altLang="zh-CN" dirty="0"/>
              <a:t>Fully automatic</a:t>
            </a:r>
          </a:p>
          <a:p>
            <a:pPr lvl="2"/>
            <a:r>
              <a:rPr lang="en-US" altLang="zh-CN" dirty="0"/>
              <a:t>Very simple algorithm</a:t>
            </a:r>
          </a:p>
          <a:p>
            <a:pPr lvl="1"/>
            <a:r>
              <a:rPr lang="en-US" altLang="zh-CN" dirty="0"/>
              <a:t>No longer need to trust the proofs</a:t>
            </a:r>
          </a:p>
          <a:p>
            <a:pPr lvl="2"/>
            <a:r>
              <a:rPr lang="en-US" altLang="zh-CN" dirty="0"/>
              <a:t>Check them!</a:t>
            </a:r>
          </a:p>
          <a:p>
            <a:pPr lvl="2"/>
            <a:r>
              <a:rPr lang="en-US" altLang="zh-CN" dirty="0"/>
              <a:t>Only need to trust the proof checker</a:t>
            </a:r>
          </a:p>
          <a:p>
            <a:pPr lvl="3"/>
            <a:r>
              <a:rPr lang="en-US" altLang="zh-CN" dirty="0"/>
              <a:t>Simple, can be reviewed by human experts …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964401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49" y="365126"/>
            <a:ext cx="8116105" cy="1325563"/>
          </a:xfrm>
        </p:spPr>
        <p:txBody>
          <a:bodyPr/>
          <a:lstStyle/>
          <a:p>
            <a:r>
              <a:rPr lang="en-US" altLang="zh-CN" dirty="0"/>
              <a:t>A framework for certified software</a:t>
            </a:r>
            <a:endParaRPr lang="zh-CN" altLang="en-US" dirty="0"/>
          </a:p>
        </p:txBody>
      </p:sp>
      <p:sp>
        <p:nvSpPr>
          <p:cNvPr id="4" name="内容占位符 2"/>
          <p:cNvSpPr>
            <a:spLocks noGrp="1"/>
          </p:cNvSpPr>
          <p:nvPr>
            <p:ph idx="1"/>
          </p:nvPr>
        </p:nvSpPr>
        <p:spPr>
          <a:xfrm>
            <a:off x="628650" y="3850783"/>
            <a:ext cx="7886700" cy="232618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</a:pPr>
            <a:r>
              <a:rPr lang="en-US" altLang="zh-CN" sz="3200" dirty="0"/>
              <a:t>certified code (code + proof)</a:t>
            </a:r>
          </a:p>
          <a:p>
            <a:pPr>
              <a:lnSpc>
                <a:spcPct val="80000"/>
              </a:lnSpc>
            </a:pPr>
            <a:endParaRPr lang="en-US" altLang="zh-CN" sz="1000" dirty="0"/>
          </a:p>
          <a:p>
            <a:pPr>
              <a:lnSpc>
                <a:spcPct val="80000"/>
              </a:lnSpc>
            </a:pPr>
            <a:r>
              <a:rPr lang="en-US" altLang="zh-CN" sz="3200" dirty="0"/>
              <a:t>specifications: </a:t>
            </a:r>
            <a:br>
              <a:rPr lang="en-US" altLang="zh-CN" sz="3200" dirty="0"/>
            </a:br>
            <a:r>
              <a:rPr lang="en-US" altLang="zh-CN" sz="3200" dirty="0"/>
              <a:t>    </a:t>
            </a:r>
            <a:r>
              <a:rPr lang="en-US" altLang="zh-CN" dirty="0"/>
              <a:t>lang. semantics + program safety/security/correctness …</a:t>
            </a:r>
          </a:p>
          <a:p>
            <a:pPr>
              <a:lnSpc>
                <a:spcPct val="80000"/>
              </a:lnSpc>
            </a:pPr>
            <a:endParaRPr lang="en-US" altLang="zh-CN" sz="1000" dirty="0"/>
          </a:p>
          <a:p>
            <a:pPr>
              <a:lnSpc>
                <a:spcPct val="80000"/>
              </a:lnSpc>
            </a:pPr>
            <a:r>
              <a:rPr lang="en-US" altLang="zh-CN" sz="3200" dirty="0"/>
              <a:t>automated proof checker</a:t>
            </a:r>
          </a:p>
          <a:p>
            <a:pPr>
              <a:lnSpc>
                <a:spcPct val="80000"/>
              </a:lnSpc>
              <a:buNone/>
            </a:pPr>
            <a:r>
              <a:rPr lang="en-US" altLang="zh-CN" dirty="0"/>
              <a:t>         need not trust the correctness of proofs</a:t>
            </a:r>
            <a:r>
              <a:rPr lang="en-US" altLang="zh-CN" sz="3200" b="1" dirty="0"/>
              <a:t> </a:t>
            </a:r>
          </a:p>
          <a:p>
            <a:endParaRPr lang="zh-CN" altLang="en-US" dirty="0"/>
          </a:p>
        </p:txBody>
      </p:sp>
      <p:grpSp>
        <p:nvGrpSpPr>
          <p:cNvPr id="5" name="组合 4"/>
          <p:cNvGrpSpPr/>
          <p:nvPr/>
        </p:nvGrpSpPr>
        <p:grpSpPr>
          <a:xfrm>
            <a:off x="1828800" y="1524000"/>
            <a:ext cx="6096000" cy="2209800"/>
            <a:chOff x="1828800" y="1524000"/>
            <a:chExt cx="6096000" cy="2209800"/>
          </a:xfrm>
        </p:grpSpPr>
        <p:sp>
          <p:nvSpPr>
            <p:cNvPr id="6" name="Text Box 4"/>
            <p:cNvSpPr txBox="1">
              <a:spLocks noChangeArrowheads="1"/>
            </p:cNvSpPr>
            <p:nvPr/>
          </p:nvSpPr>
          <p:spPr bwMode="auto">
            <a:xfrm>
              <a:off x="3733800" y="2301875"/>
              <a:ext cx="1600200" cy="74295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en-US" altLang="zh-CN" sz="100" b="1">
                <a:latin typeface="Georgia" panose="02040502050405020303" pitchFamily="18" charset="0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1600" b="1">
                  <a:latin typeface="Georgia" panose="02040502050405020303" pitchFamily="18" charset="0"/>
                  <a:ea typeface="Arial Unicode MS" panose="020B0604020202020204" pitchFamily="34" charset="-122"/>
                  <a:cs typeface="Arial Unicode MS" panose="020B0604020202020204" pitchFamily="34" charset="-122"/>
                </a:rPr>
                <a:t>Proof Checker</a:t>
              </a:r>
            </a:p>
            <a:p>
              <a:pPr algn="ctr" eaLnBrk="1" hangingPunct="1">
                <a:spcBef>
                  <a:spcPct val="50000"/>
                </a:spcBef>
                <a:buFontTx/>
                <a:buNone/>
              </a:pPr>
              <a:endParaRPr lang="en-US" altLang="zh-CN" sz="100" b="1">
                <a:latin typeface="Georgia" panose="02040502050405020303" pitchFamily="18" charset="0"/>
                <a:ea typeface="Arial Unicode MS" panose="020B0604020202020204" pitchFamily="34" charset="-122"/>
                <a:cs typeface="Arial Unicode MS" panose="020B0604020202020204" pitchFamily="34" charset="-122"/>
              </a:endParaRPr>
            </a:p>
          </p:txBody>
        </p:sp>
        <p:sp>
          <p:nvSpPr>
            <p:cNvPr id="7" name="Line 5"/>
            <p:cNvSpPr>
              <a:spLocks noChangeShapeType="1"/>
            </p:cNvSpPr>
            <p:nvPr/>
          </p:nvSpPr>
          <p:spPr bwMode="auto">
            <a:xfrm>
              <a:off x="5867400" y="2743200"/>
              <a:ext cx="0" cy="38100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" name="Text Box 6"/>
            <p:cNvSpPr txBox="1">
              <a:spLocks noChangeArrowheads="1"/>
            </p:cNvSpPr>
            <p:nvPr/>
          </p:nvSpPr>
          <p:spPr bwMode="auto">
            <a:xfrm>
              <a:off x="5334000" y="2711450"/>
              <a:ext cx="609600" cy="3667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1800">
                  <a:solidFill>
                    <a:srgbClr val="009900"/>
                  </a:solidFill>
                  <a:latin typeface="Georgia" panose="02040502050405020303" pitchFamily="18" charset="0"/>
                </a:rPr>
                <a:t>Yes</a:t>
              </a:r>
            </a:p>
          </p:txBody>
        </p:sp>
        <p:grpSp>
          <p:nvGrpSpPr>
            <p:cNvPr id="9" name="Group 7"/>
            <p:cNvGrpSpPr>
              <a:grpSpLocks/>
            </p:cNvGrpSpPr>
            <p:nvPr/>
          </p:nvGrpSpPr>
          <p:grpSpPr bwMode="auto">
            <a:xfrm>
              <a:off x="5334000" y="2438400"/>
              <a:ext cx="1066800" cy="381000"/>
              <a:chOff x="3408" y="1392"/>
              <a:chExt cx="816" cy="240"/>
            </a:xfrm>
          </p:grpSpPr>
          <p:sp>
            <p:nvSpPr>
              <p:cNvPr id="35" name="Line 8"/>
              <p:cNvSpPr>
                <a:spLocks noChangeShapeType="1"/>
              </p:cNvSpPr>
              <p:nvPr/>
            </p:nvSpPr>
            <p:spPr bwMode="auto">
              <a:xfrm>
                <a:off x="3408" y="1392"/>
                <a:ext cx="720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6" name="Line 9"/>
              <p:cNvSpPr>
                <a:spLocks noChangeShapeType="1"/>
              </p:cNvSpPr>
              <p:nvPr/>
            </p:nvSpPr>
            <p:spPr bwMode="auto">
              <a:xfrm>
                <a:off x="4128" y="1392"/>
                <a:ext cx="0" cy="14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7" name="Line 10"/>
              <p:cNvSpPr>
                <a:spLocks noChangeShapeType="1"/>
              </p:cNvSpPr>
              <p:nvPr/>
            </p:nvSpPr>
            <p:spPr bwMode="auto">
              <a:xfrm flipH="1">
                <a:off x="4032" y="1536"/>
                <a:ext cx="192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8" name="Line 11"/>
              <p:cNvSpPr>
                <a:spLocks noChangeShapeType="1"/>
              </p:cNvSpPr>
              <p:nvPr/>
            </p:nvSpPr>
            <p:spPr bwMode="auto">
              <a:xfrm flipH="1">
                <a:off x="4080" y="1584"/>
                <a:ext cx="96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9" name="Line 12"/>
              <p:cNvSpPr>
                <a:spLocks noChangeShapeType="1"/>
              </p:cNvSpPr>
              <p:nvPr/>
            </p:nvSpPr>
            <p:spPr bwMode="auto">
              <a:xfrm flipH="1">
                <a:off x="4080" y="1632"/>
                <a:ext cx="96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0" name="Group 13"/>
            <p:cNvGrpSpPr>
              <a:grpSpLocks/>
            </p:cNvGrpSpPr>
            <p:nvPr/>
          </p:nvGrpSpPr>
          <p:grpSpPr bwMode="auto">
            <a:xfrm>
              <a:off x="6934200" y="3048000"/>
              <a:ext cx="990600" cy="685800"/>
              <a:chOff x="4944" y="912"/>
              <a:chExt cx="624" cy="432"/>
            </a:xfrm>
          </p:grpSpPr>
          <p:sp>
            <p:nvSpPr>
              <p:cNvPr id="23" name="Line 14"/>
              <p:cNvSpPr>
                <a:spLocks noChangeShapeType="1"/>
              </p:cNvSpPr>
              <p:nvPr/>
            </p:nvSpPr>
            <p:spPr bwMode="auto">
              <a:xfrm>
                <a:off x="5568" y="912"/>
                <a:ext cx="0" cy="14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24" name="Group 15"/>
              <p:cNvGrpSpPr>
                <a:grpSpLocks/>
              </p:cNvGrpSpPr>
              <p:nvPr/>
            </p:nvGrpSpPr>
            <p:grpSpPr bwMode="auto">
              <a:xfrm>
                <a:off x="4944" y="912"/>
                <a:ext cx="624" cy="288"/>
                <a:chOff x="4944" y="912"/>
                <a:chExt cx="624" cy="288"/>
              </a:xfrm>
            </p:grpSpPr>
            <p:sp>
              <p:nvSpPr>
                <p:cNvPr id="33" name="AutoShape 16"/>
                <p:cNvSpPr>
                  <a:spLocks noChangeArrowheads="1"/>
                </p:cNvSpPr>
                <p:nvPr/>
              </p:nvSpPr>
              <p:spPr bwMode="auto">
                <a:xfrm>
                  <a:off x="4944" y="912"/>
                  <a:ext cx="624" cy="288"/>
                </a:xfrm>
                <a:prstGeom prst="parallelogram">
                  <a:avLst>
                    <a:gd name="adj" fmla="val 54167"/>
                  </a:avLst>
                </a:prstGeom>
                <a:solidFill>
                  <a:srgbClr val="B2B2B2"/>
                </a:solidFill>
                <a:ln w="9525" algn="ctr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zh-CN" altLang="en-US" sz="1800"/>
                </a:p>
              </p:txBody>
            </p:sp>
            <p:sp>
              <p:nvSpPr>
                <p:cNvPr id="34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5088" y="960"/>
                  <a:ext cx="384" cy="192"/>
                </a:xfrm>
                <a:prstGeom prst="rect">
                  <a:avLst/>
                </a:prstGeom>
                <a:solidFill>
                  <a:srgbClr val="B2B2B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32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spcBef>
                      <a:spcPct val="200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spcBef>
                      <a:spcPct val="20000"/>
                    </a:spcBef>
                    <a:buFont typeface="Arial" panose="020B0604020202020204" pitchFamily="34" charset="0"/>
                    <a:buChar char="–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spcBef>
                      <a:spcPct val="20000"/>
                    </a:spcBef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»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zh-CN" sz="1400" b="1">
                      <a:latin typeface="Arial Unicode MS" panose="020B0604020202020204" pitchFamily="34" charset="-122"/>
                      <a:ea typeface="Arial Unicode MS" panose="020B0604020202020204" pitchFamily="34" charset="-122"/>
                      <a:cs typeface="Arial Unicode MS" panose="020B0604020202020204" pitchFamily="34" charset="-122"/>
                    </a:rPr>
                    <a:t>CPU</a:t>
                  </a:r>
                </a:p>
              </p:txBody>
            </p:sp>
          </p:grpSp>
          <p:sp>
            <p:nvSpPr>
              <p:cNvPr id="25" name="Line 18"/>
              <p:cNvSpPr>
                <a:spLocks noChangeShapeType="1"/>
              </p:cNvSpPr>
              <p:nvPr/>
            </p:nvSpPr>
            <p:spPr bwMode="auto">
              <a:xfrm>
                <a:off x="5520" y="1008"/>
                <a:ext cx="0" cy="14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" name="Line 19"/>
              <p:cNvSpPr>
                <a:spLocks noChangeShapeType="1"/>
              </p:cNvSpPr>
              <p:nvPr/>
            </p:nvSpPr>
            <p:spPr bwMode="auto">
              <a:xfrm>
                <a:off x="5472" y="1104"/>
                <a:ext cx="0" cy="14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" name="Line 20"/>
              <p:cNvSpPr>
                <a:spLocks noChangeShapeType="1"/>
              </p:cNvSpPr>
              <p:nvPr/>
            </p:nvSpPr>
            <p:spPr bwMode="auto">
              <a:xfrm>
                <a:off x="5424" y="1200"/>
                <a:ext cx="0" cy="14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" name="Line 21"/>
              <p:cNvSpPr>
                <a:spLocks noChangeShapeType="1"/>
              </p:cNvSpPr>
              <p:nvPr/>
            </p:nvSpPr>
            <p:spPr bwMode="auto">
              <a:xfrm>
                <a:off x="4944" y="1200"/>
                <a:ext cx="0" cy="14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9" name="Line 22"/>
              <p:cNvSpPr>
                <a:spLocks noChangeShapeType="1"/>
              </p:cNvSpPr>
              <p:nvPr/>
            </p:nvSpPr>
            <p:spPr bwMode="auto">
              <a:xfrm>
                <a:off x="5040" y="1200"/>
                <a:ext cx="0" cy="14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" name="Line 23"/>
              <p:cNvSpPr>
                <a:spLocks noChangeShapeType="1"/>
              </p:cNvSpPr>
              <p:nvPr/>
            </p:nvSpPr>
            <p:spPr bwMode="auto">
              <a:xfrm>
                <a:off x="5136" y="1200"/>
                <a:ext cx="0" cy="14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1" name="Line 24"/>
              <p:cNvSpPr>
                <a:spLocks noChangeShapeType="1"/>
              </p:cNvSpPr>
              <p:nvPr/>
            </p:nvSpPr>
            <p:spPr bwMode="auto">
              <a:xfrm>
                <a:off x="5232" y="1200"/>
                <a:ext cx="0" cy="14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" name="Line 25"/>
              <p:cNvSpPr>
                <a:spLocks noChangeShapeType="1"/>
              </p:cNvSpPr>
              <p:nvPr/>
            </p:nvSpPr>
            <p:spPr bwMode="auto">
              <a:xfrm>
                <a:off x="5328" y="1200"/>
                <a:ext cx="0" cy="144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1" name="Text Box 26"/>
            <p:cNvSpPr txBox="1">
              <a:spLocks noChangeArrowheads="1"/>
            </p:cNvSpPr>
            <p:nvPr/>
          </p:nvSpPr>
          <p:spPr bwMode="auto">
            <a:xfrm>
              <a:off x="3673475" y="1524000"/>
              <a:ext cx="1676400" cy="517525"/>
            </a:xfrm>
            <a:prstGeom prst="rect">
              <a:avLst/>
            </a:prstGeom>
            <a:solidFill>
              <a:srgbClr val="66CC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tIns="137160" bIns="13716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1600" b="1">
                  <a:latin typeface="Georgia" panose="02040502050405020303" pitchFamily="18" charset="0"/>
                </a:rPr>
                <a:t>Specifications</a:t>
              </a:r>
              <a:endParaRPr lang="en-US" altLang="zh-CN" sz="900" b="1">
                <a:latin typeface="Georgia" panose="02040502050405020303" pitchFamily="18" charset="0"/>
              </a:endParaRPr>
            </a:p>
          </p:txBody>
        </p:sp>
        <p:sp>
          <p:nvSpPr>
            <p:cNvPr id="12" name="Line 27"/>
            <p:cNvSpPr>
              <a:spLocks noChangeShapeType="1"/>
            </p:cNvSpPr>
            <p:nvPr/>
          </p:nvSpPr>
          <p:spPr bwMode="auto">
            <a:xfrm>
              <a:off x="4495800" y="2057400"/>
              <a:ext cx="0" cy="22860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" name="Rectangle 28"/>
            <p:cNvSpPr>
              <a:spLocks noChangeArrowheads="1"/>
            </p:cNvSpPr>
            <p:nvPr/>
          </p:nvSpPr>
          <p:spPr bwMode="auto">
            <a:xfrm>
              <a:off x="1828800" y="1828800"/>
              <a:ext cx="1295400" cy="1676400"/>
            </a:xfrm>
            <a:prstGeom prst="rect">
              <a:avLst/>
            </a:prstGeom>
            <a:solidFill>
              <a:srgbClr val="66FF33"/>
            </a:solidFill>
            <a:ln w="9525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zh-CN" altLang="en-US" sz="1800"/>
            </a:p>
          </p:txBody>
        </p:sp>
        <p:sp>
          <p:nvSpPr>
            <p:cNvPr id="14" name="Text Box 29"/>
            <p:cNvSpPr txBox="1">
              <a:spLocks noChangeArrowheads="1"/>
            </p:cNvSpPr>
            <p:nvPr/>
          </p:nvSpPr>
          <p:spPr bwMode="auto">
            <a:xfrm>
              <a:off x="1981200" y="2300288"/>
              <a:ext cx="1066800" cy="336550"/>
            </a:xfrm>
            <a:prstGeom prst="rect">
              <a:avLst/>
            </a:prstGeom>
            <a:solidFill>
              <a:srgbClr val="66FF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1600" b="1">
                  <a:latin typeface="Georgia" panose="02040502050405020303" pitchFamily="18" charset="0"/>
                </a:rPr>
                <a:t>Proof</a:t>
              </a:r>
            </a:p>
          </p:txBody>
        </p:sp>
        <p:sp>
          <p:nvSpPr>
            <p:cNvPr id="15" name="Text Box 30"/>
            <p:cNvSpPr txBox="1">
              <a:spLocks noChangeArrowheads="1"/>
            </p:cNvSpPr>
            <p:nvPr/>
          </p:nvSpPr>
          <p:spPr bwMode="auto">
            <a:xfrm>
              <a:off x="1905000" y="2732088"/>
              <a:ext cx="1143000" cy="768350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tIns="137160" bIns="13716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1600" b="1">
                  <a:latin typeface="Georgia" panose="02040502050405020303" pitchFamily="18" charset="0"/>
                </a:rPr>
                <a:t>Machine code</a:t>
              </a:r>
            </a:p>
          </p:txBody>
        </p:sp>
        <p:sp>
          <p:nvSpPr>
            <p:cNvPr id="16" name="Line 32"/>
            <p:cNvSpPr>
              <a:spLocks noChangeShapeType="1"/>
            </p:cNvSpPr>
            <p:nvPr/>
          </p:nvSpPr>
          <p:spPr bwMode="auto">
            <a:xfrm>
              <a:off x="3048000" y="3276600"/>
              <a:ext cx="266700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" name="Line 33"/>
            <p:cNvSpPr>
              <a:spLocks noChangeShapeType="1"/>
            </p:cNvSpPr>
            <p:nvPr/>
          </p:nvSpPr>
          <p:spPr bwMode="auto">
            <a:xfrm>
              <a:off x="5334000" y="2743200"/>
              <a:ext cx="53340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" name="Text Box 34"/>
            <p:cNvSpPr txBox="1">
              <a:spLocks noChangeArrowheads="1"/>
            </p:cNvSpPr>
            <p:nvPr/>
          </p:nvSpPr>
          <p:spPr bwMode="auto">
            <a:xfrm>
              <a:off x="5334000" y="2133600"/>
              <a:ext cx="533400" cy="3365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1600" b="1">
                  <a:solidFill>
                    <a:srgbClr val="CC0000"/>
                  </a:solidFill>
                  <a:latin typeface="Georgia" panose="02040502050405020303" pitchFamily="18" charset="0"/>
                </a:rPr>
                <a:t>No</a:t>
              </a:r>
            </a:p>
          </p:txBody>
        </p:sp>
        <p:sp>
          <p:nvSpPr>
            <p:cNvPr id="19" name="Oval 35"/>
            <p:cNvSpPr>
              <a:spLocks noChangeArrowheads="1"/>
            </p:cNvSpPr>
            <p:nvPr/>
          </p:nvSpPr>
          <p:spPr bwMode="auto">
            <a:xfrm>
              <a:off x="5715000" y="3124200"/>
              <a:ext cx="304800" cy="304800"/>
            </a:xfrm>
            <a:prstGeom prst="ellipse">
              <a:avLst/>
            </a:prstGeom>
            <a:solidFill>
              <a:schemeClr val="bg1"/>
            </a:solidFill>
            <a:ln w="28575" algn="ctr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>
                <a:solidFill>
                  <a:srgbClr val="000066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20" name="Line 36"/>
            <p:cNvSpPr>
              <a:spLocks noChangeShapeType="1"/>
            </p:cNvSpPr>
            <p:nvPr/>
          </p:nvSpPr>
          <p:spPr bwMode="auto">
            <a:xfrm>
              <a:off x="6019800" y="3276600"/>
              <a:ext cx="106680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" name="Line 37"/>
            <p:cNvSpPr>
              <a:spLocks noChangeShapeType="1"/>
            </p:cNvSpPr>
            <p:nvPr/>
          </p:nvSpPr>
          <p:spPr bwMode="auto">
            <a:xfrm>
              <a:off x="3048000" y="2514600"/>
              <a:ext cx="68580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" name="Line 38"/>
            <p:cNvSpPr>
              <a:spLocks noChangeShapeType="1"/>
            </p:cNvSpPr>
            <p:nvPr/>
          </p:nvSpPr>
          <p:spPr bwMode="auto">
            <a:xfrm>
              <a:off x="3048000" y="2895600"/>
              <a:ext cx="68580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200850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1193</TotalTime>
  <Words>504</Words>
  <Application>Microsoft Office PowerPoint</Application>
  <PresentationFormat>全屏显示(4:3)</PresentationFormat>
  <Paragraphs>94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2" baseType="lpstr">
      <vt:lpstr>Arial Unicode MS</vt:lpstr>
      <vt:lpstr>宋体</vt:lpstr>
      <vt:lpstr>Arial</vt:lpstr>
      <vt:lpstr>Calibri</vt:lpstr>
      <vt:lpstr>Calibri Light</vt:lpstr>
      <vt:lpstr>Cambria Math</vt:lpstr>
      <vt:lpstr>Comic Sans MS</vt:lpstr>
      <vt:lpstr>Georgia</vt:lpstr>
      <vt:lpstr>Office 主题</vt:lpstr>
      <vt:lpstr>An overview of  Rocq</vt:lpstr>
      <vt:lpstr>What is Rocq?</vt:lpstr>
      <vt:lpstr>What is Rocq?</vt:lpstr>
      <vt:lpstr>Why Rocq?</vt:lpstr>
      <vt:lpstr>Why Rocq?</vt:lpstr>
      <vt:lpstr>Program verification under attack</vt:lpstr>
      <vt:lpstr>Proof assistants</vt:lpstr>
      <vt:lpstr>Problem addressed by tools like Rocq</vt:lpstr>
      <vt:lpstr>A framework for certified software</vt:lpstr>
      <vt:lpstr>Applications of Rocq</vt:lpstr>
      <vt:lpstr>Gains lots of popularity</vt:lpstr>
      <vt:lpstr>Gains lots of popularity</vt:lpstr>
      <vt:lpstr>Demo:</vt:lpstr>
    </vt:vector>
  </TitlesOfParts>
  <Company>HiCS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overview of Coq</dc:title>
  <dc:creator>Xinyu Feng</dc:creator>
  <cp:lastModifiedBy>Hongjin</cp:lastModifiedBy>
  <cp:revision>60</cp:revision>
  <dcterms:created xsi:type="dcterms:W3CDTF">2015-01-12T14:40:06Z</dcterms:created>
  <dcterms:modified xsi:type="dcterms:W3CDTF">2026-08-25T01:26:22Z</dcterms:modified>
</cp:coreProperties>
</file>