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5"/>
  </p:notesMasterIdLst>
  <p:sldIdLst>
    <p:sldId id="256" r:id="rId2"/>
    <p:sldId id="258" r:id="rId3"/>
    <p:sldId id="284" r:id="rId4"/>
    <p:sldId id="285" r:id="rId5"/>
    <p:sldId id="286" r:id="rId6"/>
    <p:sldId id="294" r:id="rId7"/>
    <p:sldId id="287" r:id="rId8"/>
    <p:sldId id="288" r:id="rId9"/>
    <p:sldId id="260" r:id="rId10"/>
    <p:sldId id="328" r:id="rId11"/>
    <p:sldId id="290" r:id="rId12"/>
    <p:sldId id="289" r:id="rId13"/>
    <p:sldId id="291" r:id="rId14"/>
    <p:sldId id="295" r:id="rId15"/>
    <p:sldId id="329" r:id="rId16"/>
    <p:sldId id="296" r:id="rId17"/>
    <p:sldId id="298" r:id="rId18"/>
    <p:sldId id="297" r:id="rId19"/>
    <p:sldId id="301" r:id="rId20"/>
    <p:sldId id="335" r:id="rId21"/>
    <p:sldId id="293" r:id="rId22"/>
    <p:sldId id="300" r:id="rId23"/>
    <p:sldId id="331" r:id="rId24"/>
    <p:sldId id="302" r:id="rId25"/>
    <p:sldId id="306" r:id="rId26"/>
    <p:sldId id="333" r:id="rId27"/>
    <p:sldId id="337" r:id="rId28"/>
    <p:sldId id="303" r:id="rId29"/>
    <p:sldId id="304" r:id="rId30"/>
    <p:sldId id="372" r:id="rId31"/>
    <p:sldId id="275" r:id="rId32"/>
    <p:sldId id="310" r:id="rId33"/>
    <p:sldId id="373" r:id="rId34"/>
    <p:sldId id="349" r:id="rId35"/>
    <p:sldId id="312" r:id="rId36"/>
    <p:sldId id="320" r:id="rId37"/>
    <p:sldId id="325" r:id="rId38"/>
    <p:sldId id="375" r:id="rId39"/>
    <p:sldId id="326" r:id="rId40"/>
    <p:sldId id="323" r:id="rId41"/>
    <p:sldId id="374" r:id="rId42"/>
    <p:sldId id="340" r:id="rId43"/>
    <p:sldId id="342" r:id="rId44"/>
    <p:sldId id="341" r:id="rId45"/>
    <p:sldId id="343" r:id="rId46"/>
    <p:sldId id="344" r:id="rId47"/>
    <p:sldId id="346" r:id="rId48"/>
    <p:sldId id="345" r:id="rId49"/>
    <p:sldId id="347" r:id="rId50"/>
    <p:sldId id="371" r:id="rId51"/>
    <p:sldId id="370" r:id="rId52"/>
    <p:sldId id="307" r:id="rId53"/>
    <p:sldId id="350" r:id="rId54"/>
    <p:sldId id="364" r:id="rId55"/>
    <p:sldId id="314" r:id="rId56"/>
    <p:sldId id="365" r:id="rId57"/>
    <p:sldId id="283" r:id="rId58"/>
    <p:sldId id="366" r:id="rId59"/>
    <p:sldId id="313" r:id="rId60"/>
    <p:sldId id="367" r:id="rId61"/>
    <p:sldId id="315" r:id="rId62"/>
    <p:sldId id="338" r:id="rId63"/>
    <p:sldId id="351" r:id="rId64"/>
    <p:sldId id="368" r:id="rId65"/>
    <p:sldId id="316" r:id="rId66"/>
    <p:sldId id="318" r:id="rId67"/>
    <p:sldId id="369" r:id="rId68"/>
    <p:sldId id="319" r:id="rId69"/>
    <p:sldId id="332" r:id="rId70"/>
    <p:sldId id="352" r:id="rId71"/>
    <p:sldId id="353" r:id="rId72"/>
    <p:sldId id="355" r:id="rId73"/>
    <p:sldId id="356" r:id="rId74"/>
    <p:sldId id="354" r:id="rId75"/>
    <p:sldId id="520" r:id="rId76"/>
    <p:sldId id="362" r:id="rId77"/>
    <p:sldId id="358" r:id="rId78"/>
    <p:sldId id="359" r:id="rId79"/>
    <p:sldId id="521" r:id="rId80"/>
    <p:sldId id="519" r:id="rId81"/>
    <p:sldId id="363" r:id="rId82"/>
    <p:sldId id="339" r:id="rId83"/>
    <p:sldId id="266" r:id="rId8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A00000"/>
    <a:srgbClr val="C6DCF0"/>
    <a:srgbClr val="780000"/>
    <a:srgbClr val="6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4" autoAdjust="0"/>
    <p:restoredTop sz="94301" autoAdjust="0"/>
  </p:normalViewPr>
  <p:slideViewPr>
    <p:cSldViewPr snapToGrid="0">
      <p:cViewPr varScale="1">
        <p:scale>
          <a:sx n="59" d="100"/>
          <a:sy n="59" d="100"/>
        </p:scale>
        <p:origin x="1524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6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2453C-A5FB-4FDE-A708-76FC0F8C47D7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BBF18-3133-4A5D-8652-4659B144CB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6286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882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635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9165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90311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h f = f (h f): beta-equivalence (if the two sides can reduce to the same normal form)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75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92251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h f = f (h f): beta-equivalence (if the two sides can reduce to the same normal form)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76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The last = is beta-equivalence</a:t>
            </a:r>
            <a:r>
              <a:rPr lang="en-US" altLang="zh-CN" dirty="0"/>
              <a:t>. We just prove the left side can reduce to the right side.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77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913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400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3884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We </a:t>
            </a:r>
            <a:r>
              <a:rPr lang="en-US" altLang="zh-CN" dirty="0"/>
              <a:t>regard lambda terms as equivalence classes </a:t>
            </a:r>
            <a:r>
              <a:rPr lang="en-US" altLang="zh-CN"/>
              <a:t>modulo α-equivalence.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97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合流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56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leftmost:</a:t>
            </a:r>
            <a:r>
              <a:rPr lang="en-US" altLang="zh-CN" baseline="0" dirty="0"/>
              <a:t> whose lambda is left to any other</a:t>
            </a:r>
          </a:p>
          <a:p>
            <a:r>
              <a:rPr lang="en-US" altLang="zh-CN" baseline="0" dirty="0"/>
              <a:t>outermost: not contained in any other</a:t>
            </a:r>
          </a:p>
          <a:p>
            <a:r>
              <a:rPr lang="en-US" altLang="zh-CN" baseline="0" dirty="0"/>
              <a:t>innermost: not contain </a:t>
            </a:r>
            <a:r>
              <a:rPr lang="en-US" altLang="zh-CN" baseline="0"/>
              <a:t>any other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47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161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recursive procedure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4432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BBF18-3133-4A5D-8652-4659B144CB24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477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18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794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489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2655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028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9696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687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08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8530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336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882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7416A-26F7-4D36-8ACC-1F8188085B70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90659-85AF-4C3C-900B-33BD616533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50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cs.ru.nl/barendregt60/essays/klop/art16_klop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sym typeface="Symbol" panose="05050102010706020507" pitchFamily="18" charset="2"/>
              </a:rPr>
              <a:t>Lambda </a:t>
            </a:r>
            <a:r>
              <a:rPr lang="en-US" altLang="zh-CN" dirty="0"/>
              <a:t>Calculus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860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Curried functions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46575"/>
          </a:xfrm>
        </p:spPr>
        <p:txBody>
          <a:bodyPr/>
          <a:lstStyle/>
          <a:p>
            <a:r>
              <a:rPr lang="en-US" altLang="zh-CN" dirty="0"/>
              <a:t>Note difference between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 abstraction is a function of 1 parameter</a:t>
            </a:r>
            <a:endParaRPr lang="zh-CN" altLang="en-US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en-US" altLang="zh-CN" dirty="0"/>
              <a:t>But computationally they are the same (can be transformed into each other)</a:t>
            </a:r>
          </a:p>
          <a:p>
            <a:pPr lvl="1"/>
            <a:r>
              <a:rPr lang="en-US" altLang="zh-CN" dirty="0">
                <a:solidFill>
                  <a:srgbClr val="FF0000"/>
                </a:solidFill>
              </a:rPr>
              <a:t>Curry</a:t>
            </a:r>
            <a:r>
              <a:rPr lang="en-US" altLang="zh-CN" dirty="0"/>
              <a:t>:  transform  </a:t>
            </a:r>
            <a:r>
              <a:rPr lang="en-US" altLang="zh-CN" dirty="0">
                <a:sym typeface="Symbol" panose="05050102010706020507" pitchFamily="18" charset="2"/>
              </a:rPr>
              <a:t>(x, y). x-y  </a:t>
            </a:r>
            <a:r>
              <a:rPr lang="en-US" altLang="zh-CN" dirty="0"/>
              <a:t>to  </a:t>
            </a:r>
            <a:r>
              <a:rPr lang="en-US" altLang="zh-CN" dirty="0">
                <a:sym typeface="Symbol" panose="05050102010706020507" pitchFamily="18" charset="2"/>
              </a:rPr>
              <a:t>x. y. x - y</a:t>
            </a:r>
            <a:endParaRPr lang="en-US" altLang="zh-CN" dirty="0"/>
          </a:p>
          <a:p>
            <a:pPr lvl="1"/>
            <a:r>
              <a:rPr lang="en-US" altLang="zh-CN" dirty="0" err="1">
                <a:solidFill>
                  <a:srgbClr val="FF0000"/>
                </a:solidFill>
              </a:rPr>
              <a:t>Uncurry</a:t>
            </a:r>
            <a:r>
              <a:rPr lang="en-US" altLang="zh-CN" dirty="0"/>
              <a:t>:  the reverse of Curry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878777" y="2402921"/>
            <a:ext cx="1817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Symbol" panose="05050102010706020507" pitchFamily="18" charset="2"/>
              </a:rPr>
              <a:t>x. y. x - y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1878777" y="3068302"/>
            <a:ext cx="451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>
                <a:sym typeface="Symbol" panose="05050102010706020507" pitchFamily="18" charset="2"/>
              </a:rPr>
              <a:t>int</a:t>
            </a:r>
            <a:r>
              <a:rPr lang="en-US" altLang="zh-CN" sz="2800" dirty="0">
                <a:sym typeface="Symbol" panose="05050102010706020507" pitchFamily="18" charset="2"/>
              </a:rPr>
              <a:t> f (</a:t>
            </a:r>
            <a:r>
              <a:rPr lang="en-US" altLang="zh-CN" sz="2800" dirty="0" err="1">
                <a:sym typeface="Symbol" panose="05050102010706020507" pitchFamily="18" charset="2"/>
              </a:rPr>
              <a:t>int</a:t>
            </a:r>
            <a:r>
              <a:rPr lang="en-US" altLang="zh-CN" sz="2800" dirty="0">
                <a:sym typeface="Symbol" panose="05050102010706020507" pitchFamily="18" charset="2"/>
              </a:rPr>
              <a:t> x, </a:t>
            </a:r>
            <a:r>
              <a:rPr lang="en-US" altLang="zh-CN" sz="2800" dirty="0" err="1">
                <a:sym typeface="Symbol" panose="05050102010706020507" pitchFamily="18" charset="2"/>
              </a:rPr>
              <a:t>int</a:t>
            </a:r>
            <a:r>
              <a:rPr lang="en-US" altLang="zh-CN" sz="2800" dirty="0">
                <a:sym typeface="Symbol" panose="05050102010706020507" pitchFamily="18" charset="2"/>
              </a:rPr>
              <a:t> y) { return x - y;}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777387" y="3068302"/>
            <a:ext cx="73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Symbol" panose="05050102010706020507" pitchFamily="18" charset="2"/>
              </a:rPr>
              <a:t>and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8964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Free and bound variables</a:t>
            </a:r>
            <a:endParaRPr lang="zh-CN" altLang="en-US" dirty="0"/>
          </a:p>
        </p:txBody>
      </p:sp>
      <p:sp>
        <p:nvSpPr>
          <p:cNvPr id="15" name="内容占位符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dirty="0">
                <a:sym typeface="Symbol" panose="05050102010706020507" pitchFamily="18" charset="2"/>
              </a:rPr>
              <a:t>x. x + y</a:t>
            </a:r>
          </a:p>
          <a:p>
            <a:pPr lvl="1"/>
            <a:r>
              <a:rPr lang="en-US" altLang="zh-CN" dirty="0"/>
              <a:t>x: bound variable</a:t>
            </a:r>
          </a:p>
          <a:p>
            <a:pPr lvl="1"/>
            <a:r>
              <a:rPr lang="en-US" altLang="zh-CN" dirty="0"/>
              <a:t>y: free variable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841633" y="2218347"/>
            <a:ext cx="1817076" cy="23237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y</a:t>
            </a:r>
            <a:r>
              <a:rPr lang="en-US" altLang="zh-CN" sz="2000" dirty="0"/>
              <a:t>; 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…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…</a:t>
            </a:r>
          </a:p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add(</a:t>
            </a:r>
            <a:r>
              <a:rPr lang="en-US" altLang="zh-CN" sz="2000" dirty="0" err="1"/>
              <a:t>int</a:t>
            </a:r>
            <a:r>
              <a:rPr lang="en-US" altLang="zh-CN" sz="2000" dirty="0"/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x</a:t>
            </a:r>
            <a:r>
              <a:rPr lang="en-US" altLang="zh-CN" sz="2000" dirty="0"/>
              <a:t>) {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    return </a:t>
            </a:r>
            <a:r>
              <a:rPr lang="en-US" altLang="zh-CN" sz="2000" dirty="0">
                <a:solidFill>
                  <a:srgbClr val="FF0000"/>
                </a:solidFill>
              </a:rPr>
              <a:t>x</a:t>
            </a:r>
            <a:r>
              <a:rPr lang="en-US" altLang="zh-CN" sz="2000" dirty="0"/>
              <a:t> + </a:t>
            </a:r>
            <a:r>
              <a:rPr lang="en-US" altLang="zh-CN" sz="2000" dirty="0">
                <a:solidFill>
                  <a:srgbClr val="0000FF"/>
                </a:solidFill>
              </a:rPr>
              <a:t>y</a:t>
            </a:r>
            <a:r>
              <a:rPr lang="en-US" altLang="zh-CN" sz="2000" dirty="0"/>
              <a:t>;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}</a:t>
            </a:r>
            <a:endParaRPr lang="zh-CN" altLang="en-US" sz="2000" dirty="0"/>
          </a:p>
        </p:txBody>
      </p:sp>
      <p:sp>
        <p:nvSpPr>
          <p:cNvPr id="3" name="矩形 2"/>
          <p:cNvSpPr/>
          <p:nvPr/>
        </p:nvSpPr>
        <p:spPr>
          <a:xfrm>
            <a:off x="4841631" y="3387969"/>
            <a:ext cx="1817077" cy="11371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标注 3"/>
          <p:cNvSpPr/>
          <p:nvPr/>
        </p:nvSpPr>
        <p:spPr>
          <a:xfrm>
            <a:off x="6147289" y="2124443"/>
            <a:ext cx="1992923" cy="853099"/>
          </a:xfrm>
          <a:prstGeom prst="wedgeRoundRectCallout">
            <a:avLst>
              <a:gd name="adj1" fmla="val -79811"/>
              <a:gd name="adj2" fmla="val -1582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/>
              <a:t>Could be a global variable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17354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Free and bound variables</a:t>
            </a:r>
            <a:endParaRPr lang="zh-CN" altLang="en-US" dirty="0"/>
          </a:p>
        </p:txBody>
      </p:sp>
      <p:sp>
        <p:nvSpPr>
          <p:cNvPr id="15" name="内容占位符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1800"/>
              </a:spcBef>
            </a:pPr>
            <a:r>
              <a:rPr lang="en-US" altLang="zh-CN" dirty="0">
                <a:sym typeface="Symbol" panose="05050102010706020507" pitchFamily="18" charset="2"/>
              </a:rPr>
              <a:t>x. x + y</a:t>
            </a:r>
          </a:p>
          <a:p>
            <a:pPr>
              <a:spcBef>
                <a:spcPts val="1800"/>
              </a:spcBef>
            </a:pPr>
            <a:r>
              <a:rPr lang="en-US" altLang="zh-CN" dirty="0"/>
              <a:t>Bound variable can be renamed (“placeholder”)</a:t>
            </a:r>
          </a:p>
          <a:p>
            <a:pPr lvl="1"/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x. 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 </a:t>
            </a:r>
            <a:r>
              <a:rPr lang="en-US" altLang="zh-CN" dirty="0"/>
              <a:t>is same function as 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. (</a:t>
            </a:r>
            <a:r>
              <a:rPr lang="en-US" altLang="zh-CN" dirty="0" err="1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/>
              <a:t> </a:t>
            </a:r>
          </a:p>
          <a:p>
            <a:pPr lvl="1"/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>
                <a:sym typeface="Symbol" panose="05050102010706020507" pitchFamily="18" charset="2"/>
              </a:rPr>
              <a:t> is the </a:t>
            </a:r>
            <a:r>
              <a:rPr lang="en-US" altLang="zh-CN" b="1" i="1" dirty="0">
                <a:solidFill>
                  <a:srgbClr val="FF0000"/>
                </a:solidFill>
                <a:sym typeface="Symbol" panose="05050102010706020507" pitchFamily="18" charset="2"/>
              </a:rPr>
              <a:t>scope</a:t>
            </a:r>
            <a:r>
              <a:rPr lang="en-US" altLang="zh-CN" dirty="0">
                <a:sym typeface="Symbol" panose="05050102010706020507" pitchFamily="18" charset="2"/>
              </a:rPr>
              <a:t> of the binding 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</a:t>
            </a:r>
            <a:endParaRPr lang="en-US" altLang="zh-CN" dirty="0"/>
          </a:p>
          <a:p>
            <a:pPr>
              <a:spcBef>
                <a:spcPts val="1800"/>
              </a:spcBef>
            </a:pPr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1635125" y="4175031"/>
            <a:ext cx="1817077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add(</a:t>
            </a:r>
            <a:r>
              <a:rPr lang="en-US" altLang="zh-CN" sz="2000" dirty="0" err="1"/>
              <a:t>int</a:t>
            </a:r>
            <a:r>
              <a:rPr lang="en-US" altLang="zh-CN" sz="2000" dirty="0"/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x</a:t>
            </a:r>
            <a:r>
              <a:rPr lang="en-US" altLang="zh-CN" sz="2000" dirty="0"/>
              <a:t>) {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    return </a:t>
            </a:r>
            <a:r>
              <a:rPr lang="en-US" altLang="zh-CN" sz="2000" dirty="0">
                <a:solidFill>
                  <a:srgbClr val="FF0000"/>
                </a:solidFill>
              </a:rPr>
              <a:t>x</a:t>
            </a:r>
            <a:r>
              <a:rPr lang="en-US" altLang="zh-CN" sz="2000" dirty="0"/>
              <a:t> + y;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}</a:t>
            </a:r>
            <a:endParaRPr lang="zh-CN" altLang="en-US" sz="2000" dirty="0"/>
          </a:p>
        </p:txBody>
      </p:sp>
      <p:sp>
        <p:nvSpPr>
          <p:cNvPr id="17" name="文本框 16"/>
          <p:cNvSpPr txBox="1"/>
          <p:nvPr/>
        </p:nvSpPr>
        <p:spPr>
          <a:xfrm>
            <a:off x="5640021" y="4175029"/>
            <a:ext cx="2309447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add(</a:t>
            </a:r>
            <a:r>
              <a:rPr lang="en-US" altLang="zh-CN" sz="2000" dirty="0" err="1"/>
              <a:t>int</a:t>
            </a:r>
            <a:r>
              <a:rPr lang="en-US" altLang="zh-CN" sz="2000" dirty="0"/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z</a:t>
            </a:r>
            <a:r>
              <a:rPr lang="en-US" altLang="zh-CN" sz="2000" dirty="0"/>
              <a:t>) {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    return </a:t>
            </a:r>
            <a:r>
              <a:rPr lang="en-US" altLang="zh-CN" sz="2000" dirty="0">
                <a:solidFill>
                  <a:srgbClr val="FF0000"/>
                </a:solidFill>
              </a:rPr>
              <a:t>z</a:t>
            </a:r>
            <a:r>
              <a:rPr lang="en-US" altLang="zh-CN" sz="2000" dirty="0"/>
              <a:t> + y;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}</a:t>
            </a:r>
          </a:p>
        </p:txBody>
      </p:sp>
      <p:sp>
        <p:nvSpPr>
          <p:cNvPr id="18" name="左右箭头 17"/>
          <p:cNvSpPr/>
          <p:nvPr/>
        </p:nvSpPr>
        <p:spPr>
          <a:xfrm>
            <a:off x="4036158" y="4484313"/>
            <a:ext cx="1019907" cy="550985"/>
          </a:xfrm>
          <a:prstGeom prst="leftRightArrow">
            <a:avLst>
              <a:gd name="adj1" fmla="val 4149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635125" y="5323132"/>
            <a:ext cx="2425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x = 0; // out of scope!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479290" y="2819426"/>
            <a:ext cx="22665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sym typeface="Symbol" panose="05050102010706020507" pitchFamily="18" charset="2"/>
              </a:rPr>
              <a:t></a:t>
            </a:r>
            <a:r>
              <a:rPr lang="en-US" altLang="zh-CN" sz="2800" dirty="0">
                <a:solidFill>
                  <a:srgbClr val="FF0000"/>
                </a:solidFill>
                <a:sym typeface="Symbol" panose="05050102010706020507" pitchFamily="18" charset="2"/>
              </a:rPr>
              <a:t>-equivalence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61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Free and bound variables</a:t>
            </a:r>
            <a:endParaRPr lang="zh-CN" altLang="en-US" dirty="0"/>
          </a:p>
        </p:txBody>
      </p:sp>
      <p:sp>
        <p:nvSpPr>
          <p:cNvPr id="15" name="内容占位符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1800"/>
              </a:spcBef>
            </a:pPr>
            <a:r>
              <a:rPr lang="en-US" altLang="zh-CN" dirty="0">
                <a:sym typeface="Symbol" panose="05050102010706020507" pitchFamily="18" charset="2"/>
              </a:rPr>
              <a:t>x. x + y</a:t>
            </a:r>
          </a:p>
          <a:p>
            <a:pPr>
              <a:spcBef>
                <a:spcPts val="1800"/>
              </a:spcBef>
            </a:pPr>
            <a:r>
              <a:rPr lang="en-US" altLang="zh-CN" dirty="0"/>
              <a:t>Bound variable can be renamed (“placeholder”)</a:t>
            </a:r>
          </a:p>
          <a:p>
            <a:pPr lvl="1"/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x. 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 </a:t>
            </a:r>
            <a:r>
              <a:rPr lang="en-US" altLang="zh-CN" dirty="0"/>
              <a:t>is same function as 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. (</a:t>
            </a:r>
            <a:r>
              <a:rPr lang="en-US" altLang="zh-CN" dirty="0" err="1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       </a:t>
            </a:r>
            <a:r>
              <a:rPr lang="en-US" altLang="zh-CN" dirty="0"/>
              <a:t> </a:t>
            </a:r>
            <a:r>
              <a:rPr lang="zh-CN" altLang="en-US" dirty="0">
                <a:solidFill>
                  <a:srgbClr val="FF0000"/>
                </a:solidFill>
                <a:sym typeface="Symbol" panose="05050102010706020507" pitchFamily="18" charset="2"/>
              </a:rPr>
              <a:t>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-equivalence</a:t>
            </a:r>
            <a:endParaRPr lang="en-US" altLang="zh-CN" dirty="0"/>
          </a:p>
          <a:p>
            <a:pPr lvl="1"/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>
                <a:sym typeface="Symbol" panose="05050102010706020507" pitchFamily="18" charset="2"/>
              </a:rPr>
              <a:t> is the </a:t>
            </a:r>
            <a:r>
              <a:rPr lang="en-US" altLang="zh-CN" b="1" i="1" dirty="0">
                <a:solidFill>
                  <a:srgbClr val="FF0000"/>
                </a:solidFill>
                <a:sym typeface="Symbol" panose="05050102010706020507" pitchFamily="18" charset="2"/>
              </a:rPr>
              <a:t>scope</a:t>
            </a:r>
            <a:r>
              <a:rPr lang="en-US" altLang="zh-CN" dirty="0">
                <a:sym typeface="Symbol" panose="05050102010706020507" pitchFamily="18" charset="2"/>
              </a:rPr>
              <a:t> of the binding 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</a:t>
            </a:r>
            <a:endParaRPr lang="en-US" altLang="zh-CN" dirty="0"/>
          </a:p>
          <a:p>
            <a:pPr>
              <a:spcBef>
                <a:spcPts val="1800"/>
              </a:spcBef>
            </a:pPr>
            <a:r>
              <a:rPr lang="en-US" altLang="zh-CN" dirty="0"/>
              <a:t>Name of free variable does matter</a:t>
            </a:r>
          </a:p>
          <a:p>
            <a:pPr lvl="1"/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x. 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 </a:t>
            </a:r>
            <a:r>
              <a:rPr lang="en-US" altLang="zh-CN" dirty="0"/>
              <a:t>is </a:t>
            </a:r>
            <a:r>
              <a:rPr lang="en-US" altLang="zh-CN" i="1" dirty="0">
                <a:solidFill>
                  <a:srgbClr val="FF0000"/>
                </a:solidFill>
              </a:rPr>
              <a:t>not</a:t>
            </a:r>
            <a:r>
              <a:rPr lang="en-US" altLang="zh-CN" dirty="0"/>
              <a:t> the same as 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x. 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</a:t>
            </a:r>
            <a:r>
              <a:rPr lang="en-US" altLang="zh-CN" dirty="0" err="1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/>
              <a:t> </a:t>
            </a:r>
          </a:p>
          <a:p>
            <a:pPr>
              <a:spcBef>
                <a:spcPts val="1800"/>
              </a:spcBef>
            </a:pP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882650" y="4878457"/>
            <a:ext cx="3124444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y = 10;</a:t>
            </a:r>
          </a:p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z = 20;</a:t>
            </a:r>
          </a:p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add(</a:t>
            </a:r>
            <a:r>
              <a:rPr lang="en-US" altLang="zh-CN" sz="2000" dirty="0" err="1"/>
              <a:t>int</a:t>
            </a:r>
            <a:r>
              <a:rPr lang="en-US" altLang="zh-CN" sz="2000" dirty="0"/>
              <a:t> x) {  return x + </a:t>
            </a:r>
            <a:r>
              <a:rPr lang="en-US" altLang="zh-CN" sz="2000" dirty="0">
                <a:solidFill>
                  <a:srgbClr val="FF0000"/>
                </a:solidFill>
              </a:rPr>
              <a:t>y</a:t>
            </a:r>
            <a:r>
              <a:rPr lang="en-US" altLang="zh-CN" sz="2000" dirty="0"/>
              <a:t>;  }</a:t>
            </a:r>
            <a:endParaRPr lang="zh-CN" altLang="en-US" sz="2000" dirty="0"/>
          </a:p>
        </p:txBody>
      </p:sp>
      <p:sp>
        <p:nvSpPr>
          <p:cNvPr id="8" name="文本框 7"/>
          <p:cNvSpPr txBox="1"/>
          <p:nvPr/>
        </p:nvSpPr>
        <p:spPr>
          <a:xfrm>
            <a:off x="5423232" y="4878457"/>
            <a:ext cx="3124444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y = 10;</a:t>
            </a:r>
          </a:p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z = 20;</a:t>
            </a:r>
          </a:p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add(</a:t>
            </a:r>
            <a:r>
              <a:rPr lang="en-US" altLang="zh-CN" sz="2000" dirty="0" err="1"/>
              <a:t>int</a:t>
            </a:r>
            <a:r>
              <a:rPr lang="en-US" altLang="zh-CN" sz="2000" dirty="0"/>
              <a:t> x) {  return x + </a:t>
            </a:r>
            <a:r>
              <a:rPr lang="en-US" altLang="zh-CN" sz="2000" dirty="0">
                <a:solidFill>
                  <a:srgbClr val="FF0000"/>
                </a:solidFill>
              </a:rPr>
              <a:t>z</a:t>
            </a:r>
            <a:r>
              <a:rPr lang="en-US" altLang="zh-CN" sz="2000" dirty="0"/>
              <a:t>;  }</a:t>
            </a:r>
            <a:endParaRPr lang="zh-CN" altLang="en-US" sz="2000" dirty="0"/>
          </a:p>
        </p:txBody>
      </p:sp>
      <p:sp>
        <p:nvSpPr>
          <p:cNvPr id="5" name="右箭头 4"/>
          <p:cNvSpPr/>
          <p:nvPr/>
        </p:nvSpPr>
        <p:spPr>
          <a:xfrm>
            <a:off x="4077492" y="5263940"/>
            <a:ext cx="1275342" cy="398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乘号 8"/>
          <p:cNvSpPr/>
          <p:nvPr/>
        </p:nvSpPr>
        <p:spPr>
          <a:xfrm>
            <a:off x="4165063" y="4994031"/>
            <a:ext cx="994752" cy="90881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29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Free and bound variables</a:t>
            </a:r>
            <a:endParaRPr lang="zh-CN" altLang="en-US" dirty="0"/>
          </a:p>
        </p:txBody>
      </p:sp>
      <p:sp>
        <p:nvSpPr>
          <p:cNvPr id="15" name="内容占位符 1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spcBef>
                <a:spcPts val="1800"/>
              </a:spcBef>
            </a:pPr>
            <a:r>
              <a:rPr lang="en-US" altLang="zh-CN" dirty="0">
                <a:sym typeface="Symbol" panose="05050102010706020507" pitchFamily="18" charset="2"/>
              </a:rPr>
              <a:t>x. x + y</a:t>
            </a:r>
          </a:p>
          <a:p>
            <a:pPr>
              <a:spcBef>
                <a:spcPts val="1800"/>
              </a:spcBef>
            </a:pPr>
            <a:r>
              <a:rPr lang="en-US" altLang="zh-CN" dirty="0"/>
              <a:t>Bound variable can be renamed (“placeholder”)</a:t>
            </a:r>
          </a:p>
          <a:p>
            <a:pPr lvl="1"/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x. 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 </a:t>
            </a:r>
            <a:r>
              <a:rPr lang="en-US" altLang="zh-CN" dirty="0"/>
              <a:t>is same function as 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. (</a:t>
            </a:r>
            <a:r>
              <a:rPr lang="en-US" altLang="zh-CN" dirty="0" err="1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/>
              <a:t>        </a:t>
            </a:r>
            <a:r>
              <a:rPr lang="zh-CN" altLang="en-US" dirty="0">
                <a:solidFill>
                  <a:srgbClr val="FF0000"/>
                </a:solidFill>
                <a:sym typeface="Symbol" panose="05050102010706020507" pitchFamily="18" charset="2"/>
              </a:rPr>
              <a:t>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-equivalence</a:t>
            </a:r>
            <a:endParaRPr lang="en-US" altLang="zh-CN" dirty="0"/>
          </a:p>
          <a:p>
            <a:pPr lvl="1"/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>
                <a:sym typeface="Symbol" panose="05050102010706020507" pitchFamily="18" charset="2"/>
              </a:rPr>
              <a:t> is the </a:t>
            </a:r>
            <a:r>
              <a:rPr lang="en-US" altLang="zh-CN" b="1" i="1" dirty="0">
                <a:solidFill>
                  <a:srgbClr val="FF0000"/>
                </a:solidFill>
                <a:sym typeface="Symbol" panose="05050102010706020507" pitchFamily="18" charset="2"/>
              </a:rPr>
              <a:t>scope</a:t>
            </a:r>
            <a:r>
              <a:rPr lang="en-US" altLang="zh-CN" dirty="0">
                <a:sym typeface="Symbol" panose="05050102010706020507" pitchFamily="18" charset="2"/>
              </a:rPr>
              <a:t> of the binding 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</a:t>
            </a:r>
            <a:endParaRPr lang="en-US" altLang="zh-CN" dirty="0"/>
          </a:p>
          <a:p>
            <a:pPr>
              <a:spcBef>
                <a:spcPts val="1800"/>
              </a:spcBef>
            </a:pPr>
            <a:r>
              <a:rPr lang="en-US" altLang="zh-CN" dirty="0"/>
              <a:t>Name of free variable does matter</a:t>
            </a:r>
          </a:p>
          <a:p>
            <a:pPr lvl="1"/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x. 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x+y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 </a:t>
            </a:r>
            <a:r>
              <a:rPr lang="en-US" altLang="zh-CN" dirty="0"/>
              <a:t>is </a:t>
            </a:r>
            <a:r>
              <a:rPr lang="en-US" altLang="zh-CN" i="1" dirty="0">
                <a:solidFill>
                  <a:srgbClr val="FF0000"/>
                </a:solidFill>
              </a:rPr>
              <a:t>not</a:t>
            </a:r>
            <a:r>
              <a:rPr lang="en-US" altLang="zh-CN" dirty="0"/>
              <a:t> the same as 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x. (</a:t>
            </a:r>
            <a:r>
              <a:rPr lang="en-US" altLang="zh-CN" dirty="0" err="1">
                <a:solidFill>
                  <a:srgbClr val="780000"/>
                </a:solidFill>
                <a:sym typeface="Symbol" panose="05050102010706020507" pitchFamily="18" charset="2"/>
              </a:rPr>
              <a:t>x+</a:t>
            </a:r>
            <a:r>
              <a:rPr lang="en-US" altLang="zh-CN" dirty="0" err="1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)</a:t>
            </a:r>
          </a:p>
          <a:p>
            <a:pPr>
              <a:spcBef>
                <a:spcPts val="1800"/>
              </a:spcBef>
            </a:pPr>
            <a:r>
              <a:rPr lang="en-US" altLang="zh-CN" dirty="0"/>
              <a:t> Occurrences</a:t>
            </a:r>
          </a:p>
          <a:p>
            <a:pPr lvl="1"/>
            <a:r>
              <a:rPr lang="en-US" altLang="zh-CN" dirty="0">
                <a:sym typeface="Symbol" panose="05050102010706020507" pitchFamily="18" charset="2"/>
              </a:rPr>
              <a:t>(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x</a:t>
            </a:r>
            <a:r>
              <a:rPr lang="en-US" altLang="zh-CN" dirty="0">
                <a:sym typeface="Symbol" panose="05050102010706020507" pitchFamily="18" charset="2"/>
              </a:rPr>
              <a:t>. </a:t>
            </a:r>
            <a:r>
              <a:rPr lang="en-US" altLang="zh-CN" dirty="0" err="1">
                <a:solidFill>
                  <a:srgbClr val="0000FF"/>
                </a:solidFill>
                <a:sym typeface="Symbol" panose="05050102010706020507" pitchFamily="18" charset="2"/>
              </a:rPr>
              <a:t>x</a:t>
            </a:r>
            <a:r>
              <a:rPr lang="en-US" altLang="zh-CN" dirty="0" err="1">
                <a:sym typeface="Symbol" panose="05050102010706020507" pitchFamily="18" charset="2"/>
              </a:rPr>
              <a:t>+y</a:t>
            </a:r>
            <a:r>
              <a:rPr lang="en-US" altLang="zh-CN" dirty="0">
                <a:sym typeface="Symbol" panose="05050102010706020507" pitchFamily="18" charset="2"/>
              </a:rPr>
              <a:t>) (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x</a:t>
            </a:r>
            <a:r>
              <a:rPr lang="en-US" altLang="zh-CN" dirty="0">
                <a:sym typeface="Symbol" panose="05050102010706020507" pitchFamily="18" charset="2"/>
              </a:rPr>
              <a:t>+1) :  x has both </a:t>
            </a:r>
          </a:p>
          <a:p>
            <a:pPr marL="457200" lvl="1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a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free </a:t>
            </a:r>
            <a:r>
              <a:rPr lang="en-US" altLang="zh-CN" dirty="0">
                <a:sym typeface="Symbol" panose="05050102010706020507" pitchFamily="18" charset="2"/>
              </a:rPr>
              <a:t>and a 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bound</a:t>
            </a:r>
            <a:r>
              <a:rPr lang="en-US" altLang="zh-CN" dirty="0">
                <a:sym typeface="Symbol" panose="05050102010706020507" pitchFamily="18" charset="2"/>
              </a:rPr>
              <a:t> occurrence</a:t>
            </a:r>
            <a:endParaRPr lang="en-US" altLang="zh-CN" dirty="0"/>
          </a:p>
          <a:p>
            <a:pPr>
              <a:spcBef>
                <a:spcPts val="1800"/>
              </a:spcBef>
            </a:pP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5507892" y="4890181"/>
            <a:ext cx="3068028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x </a:t>
            </a:r>
            <a:r>
              <a:rPr lang="en-US" altLang="zh-CN" sz="2000" dirty="0"/>
              <a:t>= 10;</a:t>
            </a:r>
          </a:p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add(</a:t>
            </a:r>
            <a:r>
              <a:rPr lang="en-US" altLang="zh-CN" sz="2000" dirty="0" err="1"/>
              <a:t>int</a:t>
            </a:r>
            <a:r>
              <a:rPr lang="en-US" altLang="zh-CN" sz="2000" dirty="0"/>
              <a:t> </a:t>
            </a:r>
            <a:r>
              <a:rPr lang="en-US" altLang="zh-CN" sz="2000" dirty="0">
                <a:solidFill>
                  <a:srgbClr val="0000FF"/>
                </a:solidFill>
              </a:rPr>
              <a:t>x</a:t>
            </a:r>
            <a:r>
              <a:rPr lang="en-US" altLang="zh-CN" sz="2000" dirty="0"/>
              <a:t>) {   return </a:t>
            </a:r>
            <a:r>
              <a:rPr lang="en-US" altLang="zh-CN" sz="2000" dirty="0" err="1">
                <a:solidFill>
                  <a:srgbClr val="0000FF"/>
                </a:solidFill>
              </a:rPr>
              <a:t>x</a:t>
            </a:r>
            <a:r>
              <a:rPr lang="en-US" altLang="zh-CN" sz="2000" dirty="0" err="1"/>
              <a:t>+y</a:t>
            </a:r>
            <a:r>
              <a:rPr lang="en-US" altLang="zh-CN" sz="2000" dirty="0"/>
              <a:t>;}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add(</a:t>
            </a:r>
            <a:r>
              <a:rPr lang="en-US" altLang="zh-CN" sz="2000" dirty="0">
                <a:solidFill>
                  <a:srgbClr val="FF0000"/>
                </a:solidFill>
              </a:rPr>
              <a:t>x</a:t>
            </a:r>
            <a:r>
              <a:rPr lang="en-US" altLang="zh-CN" sz="2000" dirty="0"/>
              <a:t>+1);</a:t>
            </a:r>
          </a:p>
        </p:txBody>
      </p:sp>
    </p:spTree>
    <p:extLst>
      <p:ext uri="{BB962C8B-B14F-4D97-AF65-F5344CB8AC3E}">
        <p14:creationId xmlns:p14="http://schemas.microsoft.com/office/powerpoint/2010/main" val="284488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Formal definitions about free and bound variables</a:t>
            </a:r>
            <a:endParaRPr lang="zh-CN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5624"/>
                <a:ext cx="7886700" cy="4774467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/>
                  <a:t>Recall  </a:t>
                </a:r>
                <a:r>
                  <a:rPr lang="en-US" altLang="zh-CN" dirty="0">
                    <a:solidFill>
                      <a:srgbClr val="C00000"/>
                    </a:solidFill>
                    <a:sym typeface="Symbol" panose="05050102010706020507" pitchFamily="18" charset="2"/>
                  </a:rPr>
                  <a:t>M</a:t>
                </a:r>
                <a:r>
                  <a:rPr lang="en-US" altLang="zh-CN" dirty="0">
                    <a:sym typeface="Symbol" panose="05050102010706020507" pitchFamily="18" charset="2"/>
                  </a:rPr>
                  <a:t>, </a:t>
                </a:r>
                <a:r>
                  <a:rPr lang="en-US" altLang="zh-CN" dirty="0">
                    <a:solidFill>
                      <a:srgbClr val="C00000"/>
                    </a:solidFill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  ::=  </a:t>
                </a:r>
                <a:r>
                  <a:rPr lang="en-US" altLang="zh-CN" dirty="0">
                    <a:solidFill>
                      <a:srgbClr val="C00000"/>
                    </a:solidFill>
                    <a:sym typeface="Symbol" panose="05050102010706020507" pitchFamily="18" charset="2"/>
                  </a:rPr>
                  <a:t>x</a:t>
                </a:r>
                <a:r>
                  <a:rPr lang="en-US" altLang="zh-CN" dirty="0">
                    <a:sym typeface="Symbol" panose="05050102010706020507" pitchFamily="18" charset="2"/>
                  </a:rPr>
                  <a:t>  |  </a:t>
                </a:r>
                <a:r>
                  <a:rPr lang="en-US" altLang="zh-CN" dirty="0">
                    <a:solidFill>
                      <a:srgbClr val="C00000"/>
                    </a:solidFill>
                    <a:sym typeface="Symbol" panose="05050102010706020507" pitchFamily="18" charset="2"/>
                  </a:rPr>
                  <a:t>x. M  </a:t>
                </a:r>
                <a:r>
                  <a:rPr lang="en-US" altLang="zh-CN" dirty="0">
                    <a:sym typeface="Symbol" panose="05050102010706020507" pitchFamily="18" charset="2"/>
                  </a:rPr>
                  <a:t>|  </a:t>
                </a:r>
                <a:r>
                  <a:rPr lang="en-US" altLang="zh-CN" dirty="0">
                    <a:solidFill>
                      <a:srgbClr val="C00000"/>
                    </a:solidFill>
                    <a:sym typeface="Symbol" panose="05050102010706020507" pitchFamily="18" charset="2"/>
                  </a:rPr>
                  <a:t>M N</a:t>
                </a:r>
                <a:endParaRPr lang="en-US" altLang="zh-CN" dirty="0"/>
              </a:p>
              <a:p>
                <a:r>
                  <a:rPr lang="en-US" altLang="zh-CN" dirty="0" err="1"/>
                  <a:t>fv</a:t>
                </a:r>
                <a:r>
                  <a:rPr lang="en-US" altLang="zh-CN" dirty="0"/>
                  <a:t>(M): the set of free variables in M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            </a:t>
                </a:r>
                <a:r>
                  <a:rPr lang="en-US" altLang="zh-CN" sz="2400" dirty="0" err="1"/>
                  <a:t>fv</a:t>
                </a:r>
                <a:r>
                  <a:rPr lang="en-US" altLang="zh-CN" sz="2400" dirty="0"/>
                  <a:t>(x)       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sz="2400" dirty="0"/>
                  <a:t>  {x}</a:t>
                </a:r>
              </a:p>
              <a:p>
                <a:pPr marL="0" indent="0">
                  <a:buNone/>
                </a:pPr>
                <a:r>
                  <a:rPr lang="en-US" altLang="zh-CN" sz="2400" dirty="0"/>
                  <a:t>              </a:t>
                </a:r>
                <a:r>
                  <a:rPr lang="en-US" altLang="zh-CN" sz="2400" dirty="0" err="1"/>
                  <a:t>fv</a:t>
                </a:r>
                <a:r>
                  <a:rPr lang="en-US" altLang="zh-CN" sz="2400" dirty="0"/>
                  <a:t>(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</a:t>
                </a:r>
                <a:r>
                  <a:rPr lang="en-US" altLang="zh-CN" sz="2400" dirty="0" err="1">
                    <a:sym typeface="Symbol" panose="05050102010706020507" pitchFamily="18" charset="2"/>
                  </a:rPr>
                  <a:t>x.M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sz="2400" dirty="0">
                    <a:sym typeface="Symbol" panose="05050102010706020507" pitchFamily="18" charset="2"/>
                  </a:rPr>
                  <a:t>  </a:t>
                </a:r>
                <a:r>
                  <a:rPr lang="en-US" altLang="zh-CN" sz="2400" dirty="0" err="1">
                    <a:sym typeface="Symbol" panose="05050102010706020507" pitchFamily="18" charset="2"/>
                  </a:rPr>
                  <a:t>fv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(M) – {x}</a:t>
                </a:r>
              </a:p>
              <a:p>
                <a:pPr marL="0" indent="0">
                  <a:buNone/>
                </a:pPr>
                <a:r>
                  <a:rPr lang="en-US" altLang="zh-CN" sz="2400" dirty="0">
                    <a:sym typeface="Symbol" panose="05050102010706020507" pitchFamily="18" charset="2"/>
                  </a:rPr>
                  <a:t>              </a:t>
                </a:r>
                <a:r>
                  <a:rPr lang="en-US" altLang="zh-CN" sz="2400" dirty="0" err="1">
                    <a:sym typeface="Symbol" panose="05050102010706020507" pitchFamily="18" charset="2"/>
                  </a:rPr>
                  <a:t>fv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(M N)  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sz="2400" dirty="0">
                    <a:sym typeface="Symbol" panose="05050102010706020507" pitchFamily="18" charset="2"/>
                  </a:rPr>
                  <a:t>  </a:t>
                </a:r>
                <a:r>
                  <a:rPr lang="en-US" altLang="zh-CN" sz="2400" dirty="0" err="1">
                    <a:sym typeface="Symbol" panose="05050102010706020507" pitchFamily="18" charset="2"/>
                  </a:rPr>
                  <a:t>fv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(M)  </a:t>
                </a:r>
                <a:r>
                  <a:rPr lang="en-US" altLang="zh-CN" sz="2400" dirty="0" err="1">
                    <a:sym typeface="Symbol" panose="05050102010706020507" pitchFamily="18" charset="2"/>
                  </a:rPr>
                  <a:t>fv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(N)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Example</a:t>
                </a:r>
              </a:p>
              <a:p>
                <a:pPr marL="457200" lvl="1" indent="0">
                  <a:spcBef>
                    <a:spcPts val="1800"/>
                  </a:spcBef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       </a:t>
                </a:r>
                <a:r>
                  <a:rPr lang="en-US" altLang="zh-CN" dirty="0" err="1"/>
                  <a:t>fv</a:t>
                </a:r>
                <a:r>
                  <a:rPr lang="en-US" altLang="zh-CN" dirty="0"/>
                  <a:t>((</a:t>
                </a:r>
                <a:r>
                  <a:rPr lang="en-US" altLang="zh-CN" dirty="0">
                    <a:sym typeface="Symbol" panose="05050102010706020507" pitchFamily="18" charset="2"/>
                  </a:rPr>
                  <a:t>x. x) </a:t>
                </a:r>
                <a:r>
                  <a:rPr lang="en-US" altLang="zh-CN" dirty="0"/>
                  <a:t>x)  =  {x}</a:t>
                </a:r>
              </a:p>
              <a:p>
                <a:pPr marL="457200" lvl="1" indent="0">
                  <a:spcBef>
                    <a:spcPts val="1800"/>
                  </a:spcBef>
                  <a:buNone/>
                </a:pPr>
                <a:r>
                  <a:rPr lang="en-US" altLang="zh-CN" dirty="0"/>
                  <a:t>       </a:t>
                </a:r>
                <a:r>
                  <a:rPr lang="en-US" altLang="zh-CN" dirty="0" err="1"/>
                  <a:t>fv</a:t>
                </a:r>
                <a:r>
                  <a:rPr lang="en-US" altLang="zh-CN" dirty="0"/>
                  <a:t>((</a:t>
                </a:r>
                <a:r>
                  <a:rPr lang="en-US" altLang="zh-CN" dirty="0">
                    <a:sym typeface="Symbol" panose="05050102010706020507" pitchFamily="18" charset="2"/>
                  </a:rPr>
                  <a:t>x. x + y) </a:t>
                </a:r>
                <a:r>
                  <a:rPr lang="en-US" altLang="zh-CN" dirty="0"/>
                  <a:t>x)  =  {x, y}</a:t>
                </a:r>
                <a:endParaRPr lang="en-US" altLang="zh-CN" dirty="0">
                  <a:sym typeface="Symbol" panose="05050102010706020507" pitchFamily="18" charset="2"/>
                </a:endParaRPr>
              </a:p>
              <a:p>
                <a:pPr marL="457200" lvl="1" indent="0">
                  <a:spcBef>
                    <a:spcPts val="1800"/>
                  </a:spcBef>
                  <a:buNone/>
                </a:pPr>
                <a:endParaRPr lang="en-US" altLang="zh-CN" dirty="0"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5624"/>
                <a:ext cx="7886700" cy="4774467"/>
              </a:xfrm>
              <a:blipFill>
                <a:blip r:embed="rId2"/>
                <a:stretch>
                  <a:fillRect l="-1391" t="-24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/>
          <p:cNvSpPr txBox="1"/>
          <p:nvPr/>
        </p:nvSpPr>
        <p:spPr>
          <a:xfrm>
            <a:off x="5472722" y="3179521"/>
            <a:ext cx="2555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Defined by induction on terms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右大括号 5"/>
          <p:cNvSpPr/>
          <p:nvPr/>
        </p:nvSpPr>
        <p:spPr>
          <a:xfrm>
            <a:off x="4985726" y="2977662"/>
            <a:ext cx="355356" cy="1147461"/>
          </a:xfrm>
          <a:prstGeom prst="rightBrace">
            <a:avLst>
              <a:gd name="adj1" fmla="val 46568"/>
              <a:gd name="adj2" fmla="val 49003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119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Formal definitions about free and bound variables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4"/>
            <a:ext cx="8187104" cy="4774467"/>
          </a:xfrm>
        </p:spPr>
        <p:txBody>
          <a:bodyPr>
            <a:normAutofit/>
          </a:bodyPr>
          <a:lstStyle/>
          <a:p>
            <a:r>
              <a:rPr lang="en-US" altLang="zh-CN" dirty="0"/>
              <a:t>Recall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</a:t>
            </a:r>
            <a:r>
              <a:rPr lang="en-US" altLang="zh-CN" dirty="0">
                <a:sym typeface="Symbol" panose="05050102010706020507" pitchFamily="18" charset="2"/>
              </a:rPr>
              <a:t>,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N</a:t>
            </a:r>
            <a:r>
              <a:rPr lang="en-US" altLang="zh-CN" dirty="0">
                <a:sym typeface="Symbol" panose="05050102010706020507" pitchFamily="18" charset="2"/>
              </a:rPr>
              <a:t>  ::=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x</a:t>
            </a:r>
            <a:r>
              <a:rPr lang="en-US" altLang="zh-CN" dirty="0">
                <a:sym typeface="Symbol" panose="05050102010706020507" pitchFamily="18" charset="2"/>
              </a:rPr>
              <a:t>  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x. M  </a:t>
            </a:r>
            <a:r>
              <a:rPr lang="en-US" altLang="zh-CN" dirty="0">
                <a:sym typeface="Symbol" panose="05050102010706020507" pitchFamily="18" charset="2"/>
              </a:rPr>
              <a:t>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 N</a:t>
            </a:r>
            <a:endParaRPr lang="en-US" altLang="zh-CN" dirty="0"/>
          </a:p>
          <a:p>
            <a:r>
              <a:rPr lang="en-US" altLang="zh-CN" dirty="0" err="1"/>
              <a:t>fv</a:t>
            </a:r>
            <a:r>
              <a:rPr lang="en-US" altLang="zh-CN" dirty="0"/>
              <a:t>(M): the set of free variables in M</a:t>
            </a:r>
          </a:p>
          <a:p>
            <a:pPr>
              <a:spcBef>
                <a:spcPts val="1800"/>
              </a:spcBef>
            </a:pPr>
            <a:r>
              <a:rPr lang="en-US" altLang="zh-CN" dirty="0">
                <a:sym typeface="Symbol" panose="05050102010706020507" pitchFamily="18" charset="2"/>
              </a:rPr>
              <a:t>“x is a free variable in M”:   x  </a:t>
            </a:r>
            <a:r>
              <a:rPr lang="en-US" altLang="zh-CN" dirty="0" err="1">
                <a:sym typeface="Symbol" panose="05050102010706020507" pitchFamily="18" charset="2"/>
              </a:rPr>
              <a:t>fv</a:t>
            </a:r>
            <a:r>
              <a:rPr lang="en-US" altLang="zh-CN" dirty="0">
                <a:sym typeface="Symbol" panose="05050102010706020507" pitchFamily="18" charset="2"/>
              </a:rPr>
              <a:t>(M)</a:t>
            </a:r>
          </a:p>
          <a:p>
            <a:pPr>
              <a:spcBef>
                <a:spcPts val="1800"/>
              </a:spcBef>
            </a:pPr>
            <a:r>
              <a:rPr lang="en-US" altLang="zh-CN" dirty="0">
                <a:sym typeface="Symbol" panose="05050102010706020507" pitchFamily="18" charset="2"/>
              </a:rPr>
              <a:t>“x is a bound variable in M”:   ?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zh-CN" altLang="en-US" dirty="0">
                <a:sym typeface="Symbol" panose="05050102010706020507" pitchFamily="18" charset="2"/>
              </a:rPr>
              <a:t></a:t>
            </a:r>
            <a:r>
              <a:rPr lang="en-US" altLang="zh-CN" dirty="0">
                <a:sym typeface="Symbol" panose="05050102010706020507" pitchFamily="18" charset="2"/>
              </a:rPr>
              <a:t>-equivalence:      x. M = 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y</a:t>
            </a:r>
            <a:r>
              <a:rPr lang="en-US" altLang="zh-CN" dirty="0">
                <a:sym typeface="Symbol" panose="05050102010706020507" pitchFamily="18" charset="2"/>
              </a:rPr>
              <a:t>. M[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y</a:t>
            </a:r>
            <a:r>
              <a:rPr lang="en-US" altLang="zh-CN" dirty="0">
                <a:sym typeface="Symbol" panose="05050102010706020507" pitchFamily="18" charset="2"/>
              </a:rPr>
              <a:t>/x],  where y fresh</a:t>
            </a:r>
          </a:p>
        </p:txBody>
      </p:sp>
      <p:sp>
        <p:nvSpPr>
          <p:cNvPr id="9" name="椭圆 8"/>
          <p:cNvSpPr/>
          <p:nvPr/>
        </p:nvSpPr>
        <p:spPr>
          <a:xfrm>
            <a:off x="5193323" y="4102844"/>
            <a:ext cx="1113692" cy="62132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148628" y="4638644"/>
            <a:ext cx="3667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</a:rPr>
              <a:t>Substitution </a:t>
            </a:r>
            <a:r>
              <a:rPr lang="en-US" altLang="zh-CN" sz="2400" dirty="0">
                <a:solidFill>
                  <a:srgbClr val="FF0000"/>
                </a:solidFill>
              </a:rPr>
              <a:t>(defined later)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73EB610-5F3B-4BFD-BF62-8A9E12430F75}"/>
              </a:ext>
            </a:extLst>
          </p:cNvPr>
          <p:cNvSpPr/>
          <p:nvPr/>
        </p:nvSpPr>
        <p:spPr>
          <a:xfrm>
            <a:off x="816777" y="6223753"/>
            <a:ext cx="7510447" cy="376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(From now on, unless stated otherwise, we identify terms up to α-equivalence.)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1424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Main points till now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Syntax: notation for defining functions</a:t>
            </a:r>
          </a:p>
          <a:p>
            <a:pPr marL="457200" lvl="1" indent="0">
              <a:buNone/>
            </a:pPr>
            <a:endParaRPr lang="en-US" altLang="zh-CN" dirty="0"/>
          </a:p>
          <a:p>
            <a:pPr marL="457200" lvl="1" indent="0">
              <a:buNone/>
            </a:pPr>
            <a:r>
              <a:rPr lang="en-US" altLang="zh-CN" dirty="0"/>
              <a:t>     </a:t>
            </a:r>
            <a:r>
              <a:rPr lang="en-US" altLang="zh-CN" dirty="0">
                <a:sym typeface="Symbol" panose="05050102010706020507" pitchFamily="18" charset="2"/>
              </a:rPr>
              <a:t>(Terms)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</a:t>
            </a:r>
            <a:r>
              <a:rPr lang="en-US" altLang="zh-CN" dirty="0">
                <a:sym typeface="Symbol" panose="05050102010706020507" pitchFamily="18" charset="2"/>
              </a:rPr>
              <a:t>,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N</a:t>
            </a:r>
            <a:r>
              <a:rPr lang="en-US" altLang="zh-CN" dirty="0">
                <a:sym typeface="Symbol" panose="05050102010706020507" pitchFamily="18" charset="2"/>
              </a:rPr>
              <a:t>  ::=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x</a:t>
            </a:r>
            <a:r>
              <a:rPr lang="en-US" altLang="zh-CN" dirty="0">
                <a:sym typeface="Symbol" panose="05050102010706020507" pitchFamily="18" charset="2"/>
              </a:rPr>
              <a:t>  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x. M  </a:t>
            </a:r>
            <a:r>
              <a:rPr lang="en-US" altLang="zh-CN" dirty="0">
                <a:sym typeface="Symbol" panose="05050102010706020507" pitchFamily="18" charset="2"/>
              </a:rPr>
              <a:t>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 N</a:t>
            </a:r>
            <a:endParaRPr lang="en-US" altLang="zh-CN" dirty="0">
              <a:sym typeface="Symbol" panose="05050102010706020507" pitchFamily="18" charset="2"/>
            </a:endParaRPr>
          </a:p>
          <a:p>
            <a:pPr marL="457200" lvl="1" indent="0">
              <a:buNone/>
            </a:pP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Next: semantics (reduction rules)</a:t>
            </a:r>
          </a:p>
        </p:txBody>
      </p:sp>
    </p:spTree>
    <p:extLst>
      <p:ext uri="{BB962C8B-B14F-4D97-AF65-F5344CB8AC3E}">
        <p14:creationId xmlns:p14="http://schemas.microsoft.com/office/powerpoint/2010/main" val="2464485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Overview of reduction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49" y="1825624"/>
            <a:ext cx="7886701" cy="4623301"/>
          </a:xfrm>
        </p:spPr>
        <p:txBody>
          <a:bodyPr>
            <a:normAutofit/>
          </a:bodyPr>
          <a:lstStyle/>
          <a:p>
            <a:pPr lvl="0">
              <a:spcBef>
                <a:spcPts val="1200"/>
              </a:spcBef>
            </a:pPr>
            <a:r>
              <a:rPr lang="en-US" altLang="zh-CN" dirty="0">
                <a:solidFill>
                  <a:prstClr val="black"/>
                </a:solidFill>
              </a:rPr>
              <a:t>Basic rule is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 -reduction</a:t>
            </a:r>
          </a:p>
          <a:p>
            <a:pPr marL="0" lvl="0" indent="0">
              <a:buNone/>
            </a:pP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            </a:t>
            </a:r>
            <a:r>
              <a:rPr lang="en-US" altLang="zh-CN" dirty="0">
                <a:sym typeface="Symbol" panose="05050102010706020507" pitchFamily="18" charset="2"/>
              </a:rPr>
              <a:t>(x. M) N        M[N/x]        </a:t>
            </a:r>
            <a:r>
              <a:rPr lang="en-US" altLang="zh-CN" b="1" i="1" dirty="0">
                <a:solidFill>
                  <a:srgbClr val="FF0000"/>
                </a:solidFill>
              </a:rPr>
              <a:t>(Substitution)</a:t>
            </a:r>
          </a:p>
          <a:p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Repeatedly apply reduction rule to any sub-term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en-US" altLang="zh-CN" sz="2400" dirty="0"/>
              <a:t>Example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en-US" altLang="zh-CN" sz="2400" dirty="0"/>
              <a:t>          (</a:t>
            </a:r>
            <a:r>
              <a:rPr lang="en-US" altLang="zh-CN" sz="2400" dirty="0">
                <a:sym typeface="Symbol" panose="05050102010706020507" pitchFamily="18" charset="2"/>
              </a:rPr>
              <a:t>f.  x. f (f x)) (y. y+1) 5</a:t>
            </a:r>
          </a:p>
          <a:p>
            <a:pPr marL="0" indent="0"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      (x. </a:t>
            </a:r>
            <a:r>
              <a:rPr lang="en-US" altLang="zh-CN" sz="2400" dirty="0">
                <a:solidFill>
                  <a:srgbClr val="A00000"/>
                </a:solidFill>
                <a:sym typeface="Symbol" panose="05050102010706020507" pitchFamily="18" charset="2"/>
              </a:rPr>
              <a:t>(y. y+1)</a:t>
            </a:r>
            <a:r>
              <a:rPr lang="en-US" altLang="zh-CN" sz="2400" dirty="0">
                <a:sym typeface="Symbol" panose="05050102010706020507" pitchFamily="18" charset="2"/>
              </a:rPr>
              <a:t> (</a:t>
            </a:r>
            <a:r>
              <a:rPr lang="en-US" altLang="zh-CN" sz="2400" dirty="0">
                <a:solidFill>
                  <a:srgbClr val="A00000"/>
                </a:solidFill>
                <a:sym typeface="Symbol" panose="05050102010706020507" pitchFamily="18" charset="2"/>
              </a:rPr>
              <a:t>(y. y+1)</a:t>
            </a:r>
            <a:r>
              <a:rPr lang="en-US" altLang="zh-CN" sz="2400" dirty="0">
                <a:sym typeface="Symbol" panose="05050102010706020507" pitchFamily="18" charset="2"/>
              </a:rPr>
              <a:t> x)) 5</a:t>
            </a:r>
          </a:p>
          <a:p>
            <a:pPr marL="0" indent="0"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      (x. (y. y+1) (</a:t>
            </a:r>
            <a:r>
              <a:rPr lang="en-US" altLang="zh-CN" sz="2400" dirty="0">
                <a:solidFill>
                  <a:srgbClr val="A00000"/>
                </a:solidFill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sym typeface="Symbol" panose="05050102010706020507" pitchFamily="18" charset="2"/>
              </a:rPr>
              <a:t>+1)) 5</a:t>
            </a:r>
          </a:p>
          <a:p>
            <a:pPr marL="0" indent="0"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      (x. </a:t>
            </a:r>
            <a:r>
              <a:rPr lang="en-US" altLang="zh-CN" sz="2400" dirty="0">
                <a:solidFill>
                  <a:srgbClr val="A00000"/>
                </a:solidFill>
                <a:sym typeface="Symbol" panose="05050102010706020507" pitchFamily="18" charset="2"/>
              </a:rPr>
              <a:t>(x+1)</a:t>
            </a:r>
            <a:r>
              <a:rPr lang="en-US" altLang="zh-CN" sz="2400" dirty="0">
                <a:sym typeface="Symbol" panose="05050102010706020507" pitchFamily="18" charset="2"/>
              </a:rPr>
              <a:t>+1) 5</a:t>
            </a:r>
          </a:p>
          <a:p>
            <a:pPr marL="0" indent="0"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      5+1+1 </a:t>
            </a:r>
            <a:endParaRPr lang="en-US" altLang="zh-CN" sz="2400" dirty="0"/>
          </a:p>
        </p:txBody>
      </p:sp>
      <p:sp>
        <p:nvSpPr>
          <p:cNvPr id="4" name="椭圆 3"/>
          <p:cNvSpPr/>
          <p:nvPr/>
        </p:nvSpPr>
        <p:spPr>
          <a:xfrm>
            <a:off x="3224876" y="3859611"/>
            <a:ext cx="1003556" cy="43375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曲线连接符 4"/>
          <p:cNvCxnSpPr>
            <a:stCxn id="4" idx="1"/>
          </p:cNvCxnSpPr>
          <p:nvPr/>
        </p:nvCxnSpPr>
        <p:spPr>
          <a:xfrm rot="16200000" flipH="1" flipV="1">
            <a:off x="2528551" y="3103065"/>
            <a:ext cx="23225" cy="1663359"/>
          </a:xfrm>
          <a:prstGeom prst="curvedConnector4">
            <a:avLst>
              <a:gd name="adj1" fmla="val -984284"/>
              <a:gd name="adj2" fmla="val 9926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/>
        </p:nvSpPr>
        <p:spPr>
          <a:xfrm>
            <a:off x="4228432" y="4317216"/>
            <a:ext cx="293077" cy="43375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曲线连接符 6"/>
          <p:cNvCxnSpPr>
            <a:stCxn id="6" idx="1"/>
          </p:cNvCxnSpPr>
          <p:nvPr/>
        </p:nvCxnSpPr>
        <p:spPr>
          <a:xfrm rot="16200000" flipH="1" flipV="1">
            <a:off x="3815719" y="4062525"/>
            <a:ext cx="137420" cy="773846"/>
          </a:xfrm>
          <a:prstGeom prst="curvedConnector4">
            <a:avLst>
              <a:gd name="adj1" fmla="val -96308"/>
              <a:gd name="adj2" fmla="val 994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椭圆 7"/>
          <p:cNvSpPr/>
          <p:nvPr/>
        </p:nvSpPr>
        <p:spPr>
          <a:xfrm>
            <a:off x="3080084" y="4791128"/>
            <a:ext cx="571468" cy="43375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曲线连接符 8"/>
          <p:cNvCxnSpPr>
            <a:stCxn id="8" idx="1"/>
          </p:cNvCxnSpPr>
          <p:nvPr/>
        </p:nvCxnSpPr>
        <p:spPr>
          <a:xfrm rot="16200000" flipH="1" flipV="1">
            <a:off x="2691754" y="4460927"/>
            <a:ext cx="78297" cy="865742"/>
          </a:xfrm>
          <a:prstGeom prst="curvedConnector4">
            <a:avLst>
              <a:gd name="adj1" fmla="val -184399"/>
              <a:gd name="adj2" fmla="val 10069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椭圆 31"/>
          <p:cNvSpPr/>
          <p:nvPr/>
        </p:nvSpPr>
        <p:spPr>
          <a:xfrm>
            <a:off x="3026449" y="5224882"/>
            <a:ext cx="222903" cy="43375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曲线连接符 32"/>
          <p:cNvCxnSpPr>
            <a:stCxn id="32" idx="1"/>
          </p:cNvCxnSpPr>
          <p:nvPr/>
        </p:nvCxnSpPr>
        <p:spPr>
          <a:xfrm rot="16200000" flipH="1" flipV="1">
            <a:off x="2356877" y="4664486"/>
            <a:ext cx="78297" cy="1326132"/>
          </a:xfrm>
          <a:prstGeom prst="curvedConnector4">
            <a:avLst>
              <a:gd name="adj1" fmla="val -122932"/>
              <a:gd name="adj2" fmla="val 993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904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Substitution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5625"/>
                <a:ext cx="8070507" cy="4351338"/>
              </a:xfrm>
            </p:spPr>
            <p:txBody>
              <a:bodyPr/>
              <a:lstStyle/>
              <a:p>
                <a:pPr marL="228600" lvl="1">
                  <a:spcBef>
                    <a:spcPts val="1000"/>
                  </a:spcBef>
                </a:pPr>
                <a:r>
                  <a:rPr lang="en-US" altLang="zh-CN" sz="2800" dirty="0">
                    <a:sym typeface="Symbol" panose="05050102010706020507" pitchFamily="18" charset="2"/>
                  </a:rPr>
                  <a:t>M[N/x]:  replace x by N in M</a:t>
                </a:r>
              </a:p>
              <a:p>
                <a:pPr marL="685800" lvl="2">
                  <a:spcBef>
                    <a:spcPts val="1000"/>
                  </a:spcBef>
                </a:pPr>
                <a:r>
                  <a:rPr lang="en-US" altLang="zh-CN" sz="2400" dirty="0">
                    <a:sym typeface="Symbol" panose="05050102010706020507" pitchFamily="18" charset="2"/>
                  </a:rPr>
                  <a:t>Defined by induction on terms</a:t>
                </a:r>
              </a:p>
              <a:p>
                <a:pPr marL="0" lvl="1" indent="0">
                  <a:spcBef>
                    <a:spcPts val="2400"/>
                  </a:spcBef>
                  <a:buNone/>
                </a:pPr>
                <a:r>
                  <a:rPr lang="en-US" altLang="zh-CN" dirty="0"/>
                  <a:t>x[N/x]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N</a:t>
                </a:r>
              </a:p>
              <a:p>
                <a:pPr marL="0" lvl="1" indent="0">
                  <a:spcBef>
                    <a:spcPts val="1200"/>
                  </a:spcBef>
                  <a:buNone/>
                </a:pPr>
                <a:r>
                  <a:rPr lang="en-US" altLang="zh-CN" dirty="0"/>
                  <a:t>y[N/x]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y</a:t>
                </a:r>
              </a:p>
              <a:p>
                <a:pPr marL="0" lvl="1" indent="0">
                  <a:spcBef>
                    <a:spcPts val="1200"/>
                  </a:spcBef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(M P)[N/x]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(M[N/x]) (P[N/x])</a:t>
                </a:r>
              </a:p>
              <a:p>
                <a:pPr marL="0" lvl="1" indent="0">
                  <a:spcBef>
                    <a:spcPts val="1200"/>
                  </a:spcBef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(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x.M</a:t>
                </a:r>
                <a:r>
                  <a:rPr lang="en-US" altLang="zh-CN" dirty="0">
                    <a:sym typeface="Symbol" panose="05050102010706020507" pitchFamily="18" charset="2"/>
                  </a:rPr>
                  <a:t>)[N/x]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x.M</a:t>
                </a:r>
                <a:r>
                  <a:rPr lang="en-US" altLang="zh-CN" dirty="0">
                    <a:sym typeface="Symbol" panose="05050102010706020507" pitchFamily="18" charset="2"/>
                  </a:rPr>
                  <a:t>    </a:t>
                </a:r>
                <a:r>
                  <a:rPr lang="en-US" altLang="zh-CN" b="1" i="1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(</a:t>
                </a:r>
                <a:r>
                  <a:rPr lang="en-US" altLang="zh-CN" b="1" i="1" dirty="0">
                    <a:solidFill>
                      <a:srgbClr val="FF0000"/>
                    </a:solidFill>
                  </a:rPr>
                  <a:t>Only replace free variables!)</a:t>
                </a:r>
                <a:endParaRPr lang="en-US" altLang="zh-CN" b="1" i="1" dirty="0">
                  <a:solidFill>
                    <a:srgbClr val="FF0000"/>
                  </a:solidFill>
                  <a:sym typeface="Symbol" panose="05050102010706020507" pitchFamily="18" charset="2"/>
                </a:endParaRPr>
              </a:p>
              <a:p>
                <a:pPr marL="0" lvl="1" indent="0">
                  <a:spcBef>
                    <a:spcPts val="1200"/>
                  </a:spcBef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(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y.M</a:t>
                </a:r>
                <a:r>
                  <a:rPr lang="en-US" altLang="zh-CN" dirty="0">
                    <a:sym typeface="Symbol" panose="05050102010706020507" pitchFamily="18" charset="2"/>
                  </a:rPr>
                  <a:t>)[N/x]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?</a:t>
                </a:r>
              </a:p>
              <a:p>
                <a:pPr marL="0" lvl="1" indent="0">
                  <a:spcBef>
                    <a:spcPts val="1000"/>
                  </a:spcBef>
                  <a:buNone/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5625"/>
                <a:ext cx="8070507" cy="4351338"/>
              </a:xfrm>
              <a:blipFill>
                <a:blip r:embed="rId2"/>
                <a:stretch>
                  <a:fillRect l="-1360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圆角矩形标注 4"/>
          <p:cNvSpPr/>
          <p:nvPr/>
        </p:nvSpPr>
        <p:spPr>
          <a:xfrm>
            <a:off x="4824662" y="5041232"/>
            <a:ext cx="3573379" cy="962526"/>
          </a:xfrm>
          <a:prstGeom prst="wedgeRoundRectCallout">
            <a:avLst>
              <a:gd name="adj1" fmla="val -49039"/>
              <a:gd name="adj2" fmla="val -772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/>
              <a:t>Because names of bound variables do </a:t>
            </a:r>
            <a:r>
              <a:rPr lang="en-US" altLang="zh-CN" sz="2400" b="1" i="1" dirty="0"/>
              <a:t>not </a:t>
            </a:r>
            <a:r>
              <a:rPr lang="en-US" altLang="zh-CN" sz="2400" dirty="0"/>
              <a:t>matter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88586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What is</a:t>
            </a:r>
            <a:r>
              <a:rPr lang="en-US" altLang="zh-CN">
                <a:sym typeface="Symbol" panose="05050102010706020507" pitchFamily="18" charset="2"/>
              </a:rPr>
              <a:t> -calculus</a:t>
            </a:r>
            <a:r>
              <a:rPr lang="en-US" altLang="zh-CN"/>
              <a:t>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Programming language</a:t>
            </a:r>
          </a:p>
          <a:p>
            <a:pPr lvl="1"/>
            <a:r>
              <a:rPr lang="en-US" altLang="zh-CN" dirty="0"/>
              <a:t>Invented in 1930s, by </a:t>
            </a:r>
            <a:r>
              <a:rPr lang="en-US" altLang="zh-CN" u="sng" dirty="0"/>
              <a:t>Alonzo Church </a:t>
            </a:r>
            <a:r>
              <a:rPr lang="en-US" altLang="zh-CN" dirty="0"/>
              <a:t>and </a:t>
            </a:r>
            <a:r>
              <a:rPr lang="en-US" altLang="zh-CN" u="sng" dirty="0"/>
              <a:t>Stephen Cole Kleene</a:t>
            </a:r>
          </a:p>
          <a:p>
            <a:pPr>
              <a:spcBef>
                <a:spcPts val="2400"/>
              </a:spcBef>
            </a:pPr>
            <a:r>
              <a:rPr lang="en-US" altLang="zh-CN" dirty="0"/>
              <a:t>Model for computation</a:t>
            </a:r>
          </a:p>
          <a:p>
            <a:pPr lvl="1"/>
            <a:r>
              <a:rPr lang="en-US" altLang="zh-CN" u="sng" dirty="0"/>
              <a:t>Alan Turing</a:t>
            </a:r>
            <a:r>
              <a:rPr lang="en-US" altLang="zh-CN" dirty="0"/>
              <a:t>, 1937: Turing machines equal </a:t>
            </a:r>
            <a:r>
              <a:rPr lang="en-US" altLang="zh-CN" dirty="0">
                <a:sym typeface="Symbol" panose="05050102010706020507" pitchFamily="18" charset="2"/>
              </a:rPr>
              <a:t>-calculus</a:t>
            </a:r>
            <a:r>
              <a:rPr lang="en-US" altLang="zh-CN" dirty="0"/>
              <a:t> in expressiveness</a:t>
            </a:r>
          </a:p>
        </p:txBody>
      </p:sp>
    </p:spTree>
    <p:extLst>
      <p:ext uri="{BB962C8B-B14F-4D97-AF65-F5344CB8AC3E}">
        <p14:creationId xmlns:p14="http://schemas.microsoft.com/office/powerpoint/2010/main" val="2446108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Substitution – avoid name capture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99238"/>
          </a:xfrm>
        </p:spPr>
        <p:txBody>
          <a:bodyPr>
            <a:normAutofit/>
          </a:bodyPr>
          <a:lstStyle/>
          <a:p>
            <a:r>
              <a:rPr lang="en-US" altLang="zh-CN" dirty="0"/>
              <a:t>Example :   </a:t>
            </a:r>
            <a:r>
              <a:rPr lang="en-US" altLang="zh-CN" sz="2800" dirty="0">
                <a:sym typeface="Symbol" panose="05050102010706020507" pitchFamily="18" charset="2"/>
              </a:rPr>
              <a:t>(</a:t>
            </a:r>
            <a:r>
              <a:rPr lang="en-US" altLang="zh-CN" sz="2800" dirty="0">
                <a:solidFill>
                  <a:prstClr val="black"/>
                </a:solidFill>
                <a:sym typeface="Symbol" panose="05050102010706020507" pitchFamily="18" charset="2"/>
              </a:rPr>
              <a:t>x. x - y)[</a:t>
            </a:r>
            <a:r>
              <a:rPr lang="en-US" altLang="zh-CN" sz="2800" dirty="0">
                <a:sym typeface="Symbol" panose="05050102010706020507" pitchFamily="18" charset="2"/>
              </a:rPr>
              <a:t>x/y</a:t>
            </a:r>
            <a:r>
              <a:rPr lang="en-US" altLang="zh-CN" sz="2800" dirty="0">
                <a:solidFill>
                  <a:prstClr val="black"/>
                </a:solidFill>
                <a:sym typeface="Symbol" panose="05050102010706020507" pitchFamily="18" charset="2"/>
              </a:rPr>
              <a:t>]</a:t>
            </a:r>
            <a:endParaRPr lang="en-US" altLang="zh-CN" dirty="0"/>
          </a:p>
          <a:p>
            <a:pPr marL="0" indent="0">
              <a:spcBef>
                <a:spcPts val="1800"/>
              </a:spcBef>
              <a:buNone/>
            </a:pPr>
            <a:r>
              <a:rPr lang="en-US" altLang="zh-CN" dirty="0"/>
              <a:t>Substitute “blindly”:</a:t>
            </a:r>
            <a:r>
              <a:rPr lang="en-US" altLang="zh-CN" sz="2800" dirty="0"/>
              <a:t>     </a:t>
            </a:r>
            <a:r>
              <a:rPr lang="en-US" altLang="zh-CN" sz="2800" dirty="0">
                <a:sym typeface="Symbol" panose="05050102010706020507" pitchFamily="18" charset="2"/>
              </a:rPr>
              <a:t>x. x - </a:t>
            </a:r>
            <a:r>
              <a:rPr lang="en-US" altLang="zh-CN" sz="2800" dirty="0">
                <a:solidFill>
                  <a:srgbClr val="0000FF"/>
                </a:solidFill>
                <a:sym typeface="Symbol" panose="05050102010706020507" pitchFamily="18" charset="2"/>
              </a:rPr>
              <a:t>x</a:t>
            </a:r>
            <a:endParaRPr lang="en-US" altLang="zh-CN" sz="2800" dirty="0">
              <a:sym typeface="Symbol" panose="05050102010706020507" pitchFamily="18" charset="2"/>
            </a:endParaRPr>
          </a:p>
          <a:p>
            <a:pPr marL="0" lvl="1" indent="0">
              <a:spcBef>
                <a:spcPts val="1800"/>
              </a:spcBef>
              <a:buNone/>
            </a:pPr>
            <a:r>
              <a:rPr lang="en-US" altLang="zh-CN" sz="2800" dirty="0">
                <a:sym typeface="Symbol" panose="05050102010706020507" pitchFamily="18" charset="2"/>
              </a:rPr>
              <a:t>Problem: </a:t>
            </a:r>
            <a:r>
              <a:rPr lang="en-US" altLang="zh-CN" sz="2800" dirty="0">
                <a:solidFill>
                  <a:srgbClr val="FF0000"/>
                </a:solidFill>
                <a:sym typeface="Symbol" panose="05050102010706020507" pitchFamily="18" charset="2"/>
              </a:rPr>
              <a:t>unintended name capture!!</a:t>
            </a:r>
            <a:endParaRPr lang="en-US" altLang="zh-CN" dirty="0">
              <a:solidFill>
                <a:srgbClr val="FF0000"/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altLang="zh-CN" dirty="0"/>
              <a:t>Solution: </a:t>
            </a:r>
            <a:r>
              <a:rPr lang="en-US" altLang="zh-CN" dirty="0">
                <a:solidFill>
                  <a:srgbClr val="FF0000"/>
                </a:solidFill>
              </a:rPr>
              <a:t>rename bound variables before substitution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   (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x. x - y)[</a:t>
            </a:r>
            <a:r>
              <a:rPr lang="en-US" altLang="zh-CN" dirty="0">
                <a:sym typeface="Symbol" panose="05050102010706020507" pitchFamily="18" charset="2"/>
              </a:rPr>
              <a:t>x/y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] </a:t>
            </a:r>
          </a:p>
          <a:p>
            <a:pPr marL="0" indent="0">
              <a:buNone/>
            </a:pP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= </a:t>
            </a:r>
            <a:r>
              <a:rPr lang="en-US" altLang="zh-CN" dirty="0">
                <a:sym typeface="Symbol" panose="05050102010706020507" pitchFamily="18" charset="2"/>
              </a:rPr>
              <a:t>(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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.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 - y)[</a:t>
            </a:r>
            <a:r>
              <a:rPr lang="en-US" altLang="zh-CN" dirty="0">
                <a:sym typeface="Symbol" panose="05050102010706020507" pitchFamily="18" charset="2"/>
              </a:rPr>
              <a:t>x/y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] 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= 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ym typeface="Symbol" panose="05050102010706020507" pitchFamily="18" charset="2"/>
              </a:rPr>
              <a:t>.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ym typeface="Symbol" panose="05050102010706020507" pitchFamily="18" charset="2"/>
              </a:rPr>
              <a:t> - x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349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Substitution – avoid name capture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99238"/>
          </a:xfrm>
        </p:spPr>
        <p:txBody>
          <a:bodyPr>
            <a:normAutofit/>
          </a:bodyPr>
          <a:lstStyle/>
          <a:p>
            <a:r>
              <a:rPr lang="en-US" altLang="zh-CN" dirty="0"/>
              <a:t>Example :   </a:t>
            </a:r>
            <a:r>
              <a:rPr lang="en-US" altLang="zh-CN" sz="2800" dirty="0">
                <a:sym typeface="Symbol" panose="05050102010706020507" pitchFamily="18" charset="2"/>
              </a:rPr>
              <a:t>(</a:t>
            </a:r>
            <a:r>
              <a:rPr lang="en-US" altLang="zh-CN" sz="2800" dirty="0">
                <a:solidFill>
                  <a:prstClr val="black"/>
                </a:solidFill>
                <a:sym typeface="Symbol" panose="05050102010706020507" pitchFamily="18" charset="2"/>
              </a:rPr>
              <a:t>x. f (f x))[</a:t>
            </a:r>
            <a:r>
              <a:rPr lang="en-US" altLang="zh-CN" sz="2800" dirty="0">
                <a:sym typeface="Symbol" panose="05050102010706020507" pitchFamily="18" charset="2"/>
              </a:rPr>
              <a:t>(y. </a:t>
            </a:r>
            <a:r>
              <a:rPr lang="en-US" altLang="zh-CN" sz="2800" dirty="0" err="1">
                <a:sym typeface="Symbol" panose="05050102010706020507" pitchFamily="18" charset="2"/>
              </a:rPr>
              <a:t>y+x</a:t>
            </a:r>
            <a:r>
              <a:rPr lang="en-US" altLang="zh-CN" sz="2800" dirty="0">
                <a:sym typeface="Symbol" panose="05050102010706020507" pitchFamily="18" charset="2"/>
              </a:rPr>
              <a:t>)/f</a:t>
            </a:r>
            <a:r>
              <a:rPr lang="en-US" altLang="zh-CN" sz="2800" dirty="0">
                <a:solidFill>
                  <a:prstClr val="black"/>
                </a:solidFill>
                <a:sym typeface="Symbol" panose="05050102010706020507" pitchFamily="18" charset="2"/>
              </a:rPr>
              <a:t>]</a:t>
            </a:r>
            <a:endParaRPr lang="en-US" altLang="zh-CN" dirty="0"/>
          </a:p>
          <a:p>
            <a:pPr marL="0" indent="0">
              <a:spcBef>
                <a:spcPts val="1800"/>
              </a:spcBef>
              <a:buNone/>
            </a:pPr>
            <a:r>
              <a:rPr lang="en-US" altLang="zh-CN" dirty="0"/>
              <a:t>Substitute “blindly”:</a:t>
            </a:r>
            <a:r>
              <a:rPr lang="en-US" altLang="zh-CN" sz="2800" dirty="0"/>
              <a:t>     </a:t>
            </a:r>
            <a:r>
              <a:rPr lang="en-US" altLang="zh-CN" sz="2800" dirty="0">
                <a:sym typeface="Symbol" panose="05050102010706020507" pitchFamily="18" charset="2"/>
              </a:rPr>
              <a:t>x. </a:t>
            </a:r>
            <a:r>
              <a:rPr lang="en-US" altLang="zh-CN" sz="2800" dirty="0">
                <a:solidFill>
                  <a:srgbClr val="0000FF"/>
                </a:solidFill>
                <a:sym typeface="Symbol" panose="05050102010706020507" pitchFamily="18" charset="2"/>
              </a:rPr>
              <a:t>(y. </a:t>
            </a:r>
            <a:r>
              <a:rPr lang="en-US" altLang="zh-CN" sz="2800" dirty="0" err="1">
                <a:solidFill>
                  <a:srgbClr val="0000FF"/>
                </a:solidFill>
                <a:sym typeface="Symbol" panose="05050102010706020507" pitchFamily="18" charset="2"/>
              </a:rPr>
              <a:t>y+x</a:t>
            </a:r>
            <a:r>
              <a:rPr lang="en-US" altLang="zh-CN" sz="2800" dirty="0">
                <a:solidFill>
                  <a:srgbClr val="0000FF"/>
                </a:solidFill>
                <a:sym typeface="Symbol" panose="05050102010706020507" pitchFamily="18" charset="2"/>
              </a:rPr>
              <a:t>) </a:t>
            </a:r>
            <a:r>
              <a:rPr lang="en-US" altLang="zh-CN" sz="2800" dirty="0">
                <a:sym typeface="Symbol" panose="05050102010706020507" pitchFamily="18" charset="2"/>
              </a:rPr>
              <a:t>(</a:t>
            </a:r>
            <a:r>
              <a:rPr lang="en-US" altLang="zh-CN" sz="2800" dirty="0">
                <a:solidFill>
                  <a:srgbClr val="0000FF"/>
                </a:solidFill>
                <a:sym typeface="Symbol" panose="05050102010706020507" pitchFamily="18" charset="2"/>
              </a:rPr>
              <a:t>(y. </a:t>
            </a:r>
            <a:r>
              <a:rPr lang="en-US" altLang="zh-CN" sz="2800" dirty="0" err="1">
                <a:solidFill>
                  <a:srgbClr val="0000FF"/>
                </a:solidFill>
                <a:sym typeface="Symbol" panose="05050102010706020507" pitchFamily="18" charset="2"/>
              </a:rPr>
              <a:t>y+x</a:t>
            </a:r>
            <a:r>
              <a:rPr lang="en-US" altLang="zh-CN" sz="2800" dirty="0">
                <a:solidFill>
                  <a:srgbClr val="0000FF"/>
                </a:solidFill>
                <a:sym typeface="Symbol" panose="05050102010706020507" pitchFamily="18" charset="2"/>
              </a:rPr>
              <a:t>)</a:t>
            </a:r>
            <a:r>
              <a:rPr lang="en-US" altLang="zh-CN" sz="2800" dirty="0">
                <a:sym typeface="Symbol" panose="05050102010706020507" pitchFamily="18" charset="2"/>
              </a:rPr>
              <a:t> x)</a:t>
            </a:r>
          </a:p>
          <a:p>
            <a:pPr marL="0" lvl="1" indent="0">
              <a:spcBef>
                <a:spcPts val="1800"/>
              </a:spcBef>
              <a:buNone/>
            </a:pPr>
            <a:r>
              <a:rPr lang="en-US" altLang="zh-CN" sz="2800" dirty="0">
                <a:sym typeface="Symbol" panose="05050102010706020507" pitchFamily="18" charset="2"/>
              </a:rPr>
              <a:t>Problem: x in (y. </a:t>
            </a:r>
            <a:r>
              <a:rPr lang="en-US" altLang="zh-CN" sz="2800" dirty="0" err="1">
                <a:sym typeface="Symbol" panose="05050102010706020507" pitchFamily="18" charset="2"/>
              </a:rPr>
              <a:t>y+x</a:t>
            </a:r>
            <a:r>
              <a:rPr lang="en-US" altLang="zh-CN" sz="2800" dirty="0">
                <a:sym typeface="Symbol" panose="05050102010706020507" pitchFamily="18" charset="2"/>
              </a:rPr>
              <a:t>) got bound – </a:t>
            </a:r>
            <a:r>
              <a:rPr lang="en-US" altLang="zh-CN" sz="2800" dirty="0">
                <a:solidFill>
                  <a:srgbClr val="FF0000"/>
                </a:solidFill>
                <a:sym typeface="Symbol" panose="05050102010706020507" pitchFamily="18" charset="2"/>
              </a:rPr>
              <a:t>unintended name capture!!</a:t>
            </a:r>
            <a:endParaRPr lang="en-US" altLang="zh-CN" dirty="0">
              <a:solidFill>
                <a:srgbClr val="FF0000"/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altLang="zh-CN" dirty="0"/>
              <a:t>Solution: </a:t>
            </a:r>
            <a:r>
              <a:rPr lang="en-US" altLang="zh-CN" dirty="0">
                <a:solidFill>
                  <a:srgbClr val="FF0000"/>
                </a:solidFill>
              </a:rPr>
              <a:t>rename bound variables before substitution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   (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x. f (f x))[</a:t>
            </a:r>
            <a:r>
              <a:rPr lang="en-US" altLang="zh-CN" dirty="0">
                <a:sym typeface="Symbol" panose="05050102010706020507" pitchFamily="18" charset="2"/>
              </a:rPr>
              <a:t>(y. </a:t>
            </a:r>
            <a:r>
              <a:rPr lang="en-US" altLang="zh-CN" dirty="0" err="1">
                <a:sym typeface="Symbol" panose="05050102010706020507" pitchFamily="18" charset="2"/>
              </a:rPr>
              <a:t>y+x</a:t>
            </a:r>
            <a:r>
              <a:rPr lang="en-US" altLang="zh-CN" dirty="0">
                <a:sym typeface="Symbol" panose="05050102010706020507" pitchFamily="18" charset="2"/>
              </a:rPr>
              <a:t>)/f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] </a:t>
            </a:r>
          </a:p>
          <a:p>
            <a:pPr marL="0" indent="0">
              <a:buNone/>
            </a:pP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= </a:t>
            </a:r>
            <a:r>
              <a:rPr lang="en-US" altLang="zh-CN" dirty="0">
                <a:sym typeface="Symbol" panose="05050102010706020507" pitchFamily="18" charset="2"/>
              </a:rPr>
              <a:t>(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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. f (f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))[</a:t>
            </a:r>
            <a:r>
              <a:rPr lang="en-US" altLang="zh-CN" dirty="0">
                <a:sym typeface="Symbol" panose="05050102010706020507" pitchFamily="18" charset="2"/>
              </a:rPr>
              <a:t>(y. </a:t>
            </a:r>
            <a:r>
              <a:rPr lang="en-US" altLang="zh-CN" dirty="0" err="1">
                <a:sym typeface="Symbol" panose="05050102010706020507" pitchFamily="18" charset="2"/>
              </a:rPr>
              <a:t>y+x</a:t>
            </a:r>
            <a:r>
              <a:rPr lang="en-US" altLang="zh-CN" dirty="0">
                <a:sym typeface="Symbol" panose="05050102010706020507" pitchFamily="18" charset="2"/>
              </a:rPr>
              <a:t>)/f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] 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= 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ym typeface="Symbol" panose="05050102010706020507" pitchFamily="18" charset="2"/>
              </a:rPr>
              <a:t>. (y. </a:t>
            </a:r>
            <a:r>
              <a:rPr lang="en-US" altLang="zh-CN" dirty="0" err="1">
                <a:sym typeface="Symbol" panose="05050102010706020507" pitchFamily="18" charset="2"/>
              </a:rPr>
              <a:t>y+x</a:t>
            </a:r>
            <a:r>
              <a:rPr lang="en-US" altLang="zh-CN" dirty="0">
                <a:sym typeface="Symbol" panose="05050102010706020507" pitchFamily="18" charset="2"/>
              </a:rPr>
              <a:t>) ((y. </a:t>
            </a:r>
            <a:r>
              <a:rPr lang="en-US" altLang="zh-CN" dirty="0" err="1">
                <a:sym typeface="Symbol" panose="05050102010706020507" pitchFamily="18" charset="2"/>
              </a:rPr>
              <a:t>y+x</a:t>
            </a:r>
            <a:r>
              <a:rPr lang="en-US" altLang="zh-CN" dirty="0">
                <a:sym typeface="Symbol" panose="05050102010706020507" pitchFamily="18" charset="2"/>
              </a:rPr>
              <a:t>)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z</a:t>
            </a:r>
            <a:r>
              <a:rPr lang="en-US" altLang="zh-CN" dirty="0">
                <a:sym typeface="Symbol" panose="05050102010706020507" pitchFamily="18" charset="2"/>
              </a:rPr>
              <a:t>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660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Substitution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5625"/>
                <a:ext cx="8070507" cy="4351338"/>
              </a:xfrm>
            </p:spPr>
            <p:txBody>
              <a:bodyPr/>
              <a:lstStyle/>
              <a:p>
                <a:pPr marL="228600" lvl="1">
                  <a:spcBef>
                    <a:spcPts val="1000"/>
                  </a:spcBef>
                </a:pPr>
                <a:r>
                  <a:rPr lang="en-US" altLang="zh-CN" sz="2800" dirty="0">
                    <a:sym typeface="Symbol" panose="05050102010706020507" pitchFamily="18" charset="2"/>
                  </a:rPr>
                  <a:t>M[N/x]:  replace x by N in M</a:t>
                </a:r>
                <a:endParaRPr lang="en-US" altLang="zh-CN" sz="2400" dirty="0">
                  <a:sym typeface="Symbol" panose="05050102010706020507" pitchFamily="18" charset="2"/>
                </a:endParaRPr>
              </a:p>
              <a:p>
                <a:pPr marL="0" lvl="1" indent="0">
                  <a:spcBef>
                    <a:spcPts val="2400"/>
                  </a:spcBef>
                  <a:buNone/>
                </a:pPr>
                <a:r>
                  <a:rPr lang="en-US" altLang="zh-CN" dirty="0"/>
                  <a:t>x[N/x]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N</a:t>
                </a:r>
              </a:p>
              <a:p>
                <a:pPr marL="0" lvl="1" indent="0">
                  <a:spcBef>
                    <a:spcPts val="1200"/>
                  </a:spcBef>
                  <a:buNone/>
                </a:pPr>
                <a:r>
                  <a:rPr lang="en-US" altLang="zh-CN" dirty="0"/>
                  <a:t>y[N/x]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y</a:t>
                </a:r>
              </a:p>
              <a:p>
                <a:pPr marL="0" lvl="1" indent="0">
                  <a:spcBef>
                    <a:spcPts val="1200"/>
                  </a:spcBef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(M P)[N/x]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(M[N/x]) (P[N/x])</a:t>
                </a:r>
              </a:p>
              <a:p>
                <a:pPr marL="0" lvl="1" indent="0">
                  <a:spcBef>
                    <a:spcPts val="1200"/>
                  </a:spcBef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(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x.M</a:t>
                </a:r>
                <a:r>
                  <a:rPr lang="en-US" altLang="zh-CN" dirty="0">
                    <a:sym typeface="Symbol" panose="05050102010706020507" pitchFamily="18" charset="2"/>
                  </a:rPr>
                  <a:t>)[N/x]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x.M</a:t>
                </a:r>
                <a:endParaRPr lang="en-US" altLang="zh-CN" dirty="0">
                  <a:sym typeface="Symbol" panose="05050102010706020507" pitchFamily="18" charset="2"/>
                </a:endParaRPr>
              </a:p>
              <a:p>
                <a:pPr marL="0" lvl="1" indent="0">
                  <a:spcBef>
                    <a:spcPts val="1200"/>
                  </a:spcBef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(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y.M</a:t>
                </a:r>
                <a:r>
                  <a:rPr lang="en-US" altLang="zh-CN" dirty="0">
                    <a:sym typeface="Symbol" panose="05050102010706020507" pitchFamily="18" charset="2"/>
                  </a:rPr>
                  <a:t>)[N/x]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y.(M[N/x]),    if y 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fv</a:t>
                </a:r>
                <a:r>
                  <a:rPr lang="en-US" altLang="zh-CN" dirty="0">
                    <a:sym typeface="Symbol" panose="05050102010706020507" pitchFamily="18" charset="2"/>
                  </a:rPr>
                  <a:t>(N)</a:t>
                </a:r>
              </a:p>
              <a:p>
                <a:pPr marL="0" lvl="1" indent="0">
                  <a:spcBef>
                    <a:spcPts val="1200"/>
                  </a:spcBef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(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y.M</a:t>
                </a:r>
                <a:r>
                  <a:rPr lang="en-US" altLang="zh-CN" dirty="0">
                    <a:sym typeface="Symbol" panose="05050102010706020507" pitchFamily="18" charset="2"/>
                  </a:rPr>
                  <a:t>)[N/x]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z.(M[z/y][N/x]),    if y 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fv</a:t>
                </a:r>
                <a:r>
                  <a:rPr lang="en-US" altLang="zh-CN" dirty="0">
                    <a:sym typeface="Symbol" panose="05050102010706020507" pitchFamily="18" charset="2"/>
                  </a:rPr>
                  <a:t>(N) and </a:t>
                </a:r>
                <a:r>
                  <a:rPr lang="en-US" altLang="zh-CN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z fresh</a:t>
                </a:r>
              </a:p>
              <a:p>
                <a:pPr marL="0" lvl="1" indent="0">
                  <a:spcBef>
                    <a:spcPts val="1000"/>
                  </a:spcBef>
                  <a:buNone/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5625"/>
                <a:ext cx="8070507" cy="4351338"/>
              </a:xfrm>
              <a:blipFill>
                <a:blip r:embed="rId2"/>
                <a:stretch>
                  <a:fillRect l="-1360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/>
          <p:cNvSpPr txBox="1"/>
          <p:nvPr/>
        </p:nvSpPr>
        <p:spPr>
          <a:xfrm>
            <a:off x="628650" y="5503194"/>
            <a:ext cx="7387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</a:rPr>
              <a:t>Easy rule: always rename variables to be distinct</a:t>
            </a:r>
            <a:endParaRPr lang="zh-CN" altLang="en-US" b="1" i="1" dirty="0">
              <a:solidFill>
                <a:srgbClr val="FF0000"/>
              </a:solidFill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7185860" y="4001294"/>
            <a:ext cx="1660358" cy="709863"/>
          </a:xfrm>
          <a:prstGeom prst="wedgeRoundRectCallout">
            <a:avLst>
              <a:gd name="adj1" fmla="val -40399"/>
              <a:gd name="adj2" fmla="val 930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/>
              <a:t>z is unused</a:t>
            </a:r>
            <a:endParaRPr lang="zh-CN" alt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861025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Examples of substitution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628650" y="2055269"/>
            <a:ext cx="7886700" cy="528638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   (</a:t>
            </a:r>
            <a:r>
              <a:rPr lang="zh-CN" altLang="en-US" dirty="0">
                <a:sym typeface="Symbol" panose="05050102010706020507" pitchFamily="18" charset="2"/>
              </a:rPr>
              <a:t></a:t>
            </a:r>
            <a:r>
              <a:rPr lang="en-US" altLang="zh-CN" dirty="0">
                <a:sym typeface="Symbol" panose="05050102010706020507" pitchFamily="18" charset="2"/>
              </a:rPr>
              <a:t>x. (</a:t>
            </a:r>
            <a:r>
              <a:rPr lang="zh-CN" altLang="en-US" dirty="0">
                <a:sym typeface="Symbol" panose="05050102010706020507" pitchFamily="18" charset="2"/>
              </a:rPr>
              <a:t></a:t>
            </a:r>
            <a:r>
              <a:rPr lang="en-US" altLang="zh-CN" dirty="0">
                <a:sym typeface="Symbol" panose="05050102010706020507" pitchFamily="18" charset="2"/>
              </a:rPr>
              <a:t>y. y z) (</a:t>
            </a:r>
            <a:r>
              <a:rPr lang="zh-CN" altLang="en-US" dirty="0">
                <a:sym typeface="Symbol" panose="05050102010706020507" pitchFamily="18" charset="2"/>
              </a:rPr>
              <a:t></a:t>
            </a:r>
            <a:r>
              <a:rPr lang="en-US" altLang="zh-CN" dirty="0">
                <a:sym typeface="Symbol" panose="05050102010706020507" pitchFamily="18" charset="2"/>
              </a:rPr>
              <a:t>w. w) z x)[y/z]</a:t>
            </a: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604587" y="3477125"/>
            <a:ext cx="6641431" cy="529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zh-CN">
                <a:sym typeface="Symbol" panose="05050102010706020507" pitchFamily="18" charset="2"/>
              </a:rPr>
              <a:t>   (</a:t>
            </a:r>
            <a:r>
              <a:rPr lang="zh-CN" altLang="en-US">
                <a:sym typeface="Symbol" panose="05050102010706020507" pitchFamily="18" charset="2"/>
              </a:rPr>
              <a:t></a:t>
            </a:r>
            <a:r>
              <a:rPr lang="en-US" altLang="zh-CN">
                <a:sym typeface="Symbol" panose="05050102010706020507" pitchFamily="18" charset="2"/>
              </a:rPr>
              <a:t>x. (</a:t>
            </a:r>
            <a:r>
              <a:rPr lang="zh-CN" altLang="en-US">
                <a:sym typeface="Symbol" panose="05050102010706020507" pitchFamily="18" charset="2"/>
              </a:rPr>
              <a:t></a:t>
            </a:r>
            <a:r>
              <a:rPr lang="en-US" altLang="zh-CN">
                <a:sym typeface="Symbol" panose="05050102010706020507" pitchFamily="18" charset="2"/>
              </a:rPr>
              <a:t>y. y y) z x)[(f x)/z]</a:t>
            </a:r>
            <a:endParaRPr lang="en-US" altLang="zh-CN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83513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Reduction rules</a:t>
            </a:r>
            <a:endParaRPr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DC870A3F-A15E-4ABD-BC45-2F51830AD0A9}"/>
              </a:ext>
            </a:extLst>
          </p:cNvPr>
          <p:cNvGrpSpPr/>
          <p:nvPr/>
        </p:nvGrpSpPr>
        <p:grpSpPr>
          <a:xfrm>
            <a:off x="5607583" y="2743200"/>
            <a:ext cx="3212431" cy="2965342"/>
            <a:chOff x="5450305" y="2743200"/>
            <a:chExt cx="3212431" cy="2965342"/>
          </a:xfrm>
        </p:grpSpPr>
        <p:sp>
          <p:nvSpPr>
            <p:cNvPr id="6" name="右大括号 5"/>
            <p:cNvSpPr/>
            <p:nvPr/>
          </p:nvSpPr>
          <p:spPr>
            <a:xfrm>
              <a:off x="5450305" y="2743200"/>
              <a:ext cx="457200" cy="2965342"/>
            </a:xfrm>
            <a:prstGeom prst="rightBrace">
              <a:avLst>
                <a:gd name="adj1" fmla="val 42544"/>
                <a:gd name="adj2" fmla="val 50000"/>
              </a:avLst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6051884" y="3748404"/>
              <a:ext cx="2610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FF0000"/>
                  </a:solidFill>
                  <a:sym typeface="Symbol" panose="05050102010706020507" pitchFamily="18" charset="2"/>
                </a:rPr>
                <a:t>Repeatedly apply () to any sub-term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2251300" y="1690689"/>
                <a:ext cx="3427605" cy="6616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d>
                            <m:d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8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→ 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300" y="1690689"/>
                <a:ext cx="3427605" cy="66165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/>
            </p:nvSpPr>
            <p:spPr>
              <a:xfrm>
                <a:off x="2986556" y="2630548"/>
                <a:ext cx="2099421" cy="8396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zh-CN" altLang="en-US" sz="28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556" y="2630548"/>
                <a:ext cx="2099421" cy="8396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2959113" y="4866260"/>
                <a:ext cx="2316660" cy="842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13" y="4866260"/>
                <a:ext cx="2316660" cy="84228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/>
              <p:cNvSpPr txBox="1"/>
              <p:nvPr/>
            </p:nvSpPr>
            <p:spPr>
              <a:xfrm>
                <a:off x="2959113" y="3748404"/>
                <a:ext cx="2154308" cy="8396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 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13" y="3748404"/>
                <a:ext cx="2154308" cy="8396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5607583" y="1643978"/>
            <a:ext cx="599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ym typeface="Symbol" panose="05050102010706020507" pitchFamily="18" charset="2"/>
              </a:rPr>
              <a:t>(</a:t>
            </a:r>
            <a:r>
              <a:rPr lang="zh-CN" altLang="en-US" sz="2800" dirty="0">
                <a:sym typeface="Symbol" panose="05050102010706020507" pitchFamily="18" charset="2"/>
              </a:rPr>
              <a:t></a:t>
            </a:r>
            <a:r>
              <a:rPr lang="en-US" altLang="zh-CN" sz="2800" dirty="0">
                <a:sym typeface="Symbol" panose="05050102010706020507" pitchFamily="18" charset="2"/>
              </a:rPr>
              <a:t>)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73117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628650" y="2586789"/>
            <a:ext cx="7886700" cy="3241258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    (f. f x) (y. y)   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// apply ()</a:t>
            </a:r>
            <a:endParaRPr lang="en-US" altLang="zh-CN" dirty="0">
              <a:sym typeface="Symbol" panose="05050102010706020507" pitchFamily="18" charset="2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 (f x)[(y. y)/f]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= (y. y) x              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// apply</a:t>
            </a:r>
            <a:r>
              <a:rPr lang="en-US" altLang="zh-CN" dirty="0">
                <a:sym typeface="Symbol" panose="05050102010706020507" pitchFamily="18" charset="2"/>
              </a:rPr>
              <a:t>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()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 y[x/y]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= x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0E8A421-8185-4ADE-8F97-410061988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862" y="201291"/>
            <a:ext cx="3108961" cy="3267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676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Examples</a:t>
            </a:r>
            <a:endParaRPr lang="zh-CN" altLang="en-US" dirty="0"/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604587" y="2611895"/>
            <a:ext cx="7886700" cy="37057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   (</a:t>
            </a:r>
            <a:r>
              <a:rPr lang="zh-CN" altLang="en-US" dirty="0">
                <a:sym typeface="Symbol" panose="05050102010706020507" pitchFamily="18" charset="2"/>
              </a:rPr>
              <a:t></a:t>
            </a:r>
            <a:r>
              <a:rPr lang="en-US" altLang="zh-CN" dirty="0">
                <a:sym typeface="Symbol" panose="05050102010706020507" pitchFamily="18" charset="2"/>
              </a:rPr>
              <a:t>y. </a:t>
            </a:r>
            <a:r>
              <a:rPr lang="zh-CN" altLang="en-US" dirty="0">
                <a:sym typeface="Symbol" panose="05050102010706020507" pitchFamily="18" charset="2"/>
              </a:rPr>
              <a:t></a:t>
            </a:r>
            <a:r>
              <a:rPr lang="en-US" altLang="zh-CN" dirty="0">
                <a:sym typeface="Symbol" panose="05050102010706020507" pitchFamily="18" charset="2"/>
              </a:rPr>
              <a:t>x. x - y) x     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// apply ()</a:t>
            </a:r>
            <a:endParaRPr lang="en-US" altLang="zh-CN" dirty="0">
              <a:sym typeface="Symbol" panose="05050102010706020507" pitchFamily="18" charset="2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 (</a:t>
            </a:r>
            <a:r>
              <a:rPr lang="zh-CN" altLang="en-US" dirty="0">
                <a:sym typeface="Symbol" panose="05050102010706020507" pitchFamily="18" charset="2"/>
              </a:rPr>
              <a:t></a:t>
            </a:r>
            <a:r>
              <a:rPr lang="en-US" altLang="zh-CN" dirty="0">
                <a:sym typeface="Symbol" panose="05050102010706020507" pitchFamily="18" charset="2"/>
              </a:rPr>
              <a:t>x. x - y)[x/y]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= </a:t>
            </a:r>
            <a:r>
              <a:rPr lang="zh-CN" altLang="en-US" dirty="0">
                <a:sym typeface="Symbol" panose="05050102010706020507" pitchFamily="18" charset="2"/>
              </a:rPr>
              <a:t></a:t>
            </a:r>
            <a:r>
              <a:rPr lang="en-US" altLang="zh-CN" dirty="0">
                <a:sym typeface="Symbol" panose="05050102010706020507" pitchFamily="18" charset="2"/>
              </a:rPr>
              <a:t>z. ((x - y)[z/x][x/y])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= </a:t>
            </a:r>
            <a:r>
              <a:rPr lang="zh-CN" altLang="en-US" dirty="0">
                <a:sym typeface="Symbol" panose="05050102010706020507" pitchFamily="18" charset="2"/>
              </a:rPr>
              <a:t></a:t>
            </a:r>
            <a:r>
              <a:rPr lang="en-US" altLang="zh-CN" dirty="0">
                <a:sym typeface="Symbol" panose="05050102010706020507" pitchFamily="18" charset="2"/>
              </a:rPr>
              <a:t>z. ((z - y)[x/y])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= </a:t>
            </a:r>
            <a:r>
              <a:rPr lang="zh-CN" altLang="en-US" dirty="0">
                <a:sym typeface="Symbol" panose="05050102010706020507" pitchFamily="18" charset="2"/>
              </a:rPr>
              <a:t></a:t>
            </a:r>
            <a:r>
              <a:rPr lang="en-US" altLang="zh-CN" dirty="0">
                <a:sym typeface="Symbol" panose="05050102010706020507" pitchFamily="18" charset="2"/>
              </a:rPr>
              <a:t>z. z - x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19645E4-4E6F-42B8-ADA8-F7C8FFF56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862" y="201291"/>
            <a:ext cx="3108961" cy="3267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938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74743" y="3621505"/>
            <a:ext cx="4398045" cy="1852863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     </a:t>
            </a:r>
            <a:r>
              <a:rPr lang="zh-CN" altLang="en-US" dirty="0">
                <a:solidFill>
                  <a:prstClr val="black"/>
                </a:solidFill>
                <a:sym typeface="Symbol" panose="05050102010706020507" pitchFamily="18" charset="2"/>
              </a:rPr>
              <a:t>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x. (</a:t>
            </a:r>
            <a:r>
              <a:rPr lang="zh-CN" altLang="en-US" dirty="0">
                <a:solidFill>
                  <a:prstClr val="black"/>
                </a:solidFill>
                <a:sym typeface="Symbol" panose="05050102010706020507" pitchFamily="18" charset="2"/>
              </a:rPr>
              <a:t>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y. y+1) x   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// 4</a:t>
            </a:r>
            <a:r>
              <a:rPr lang="en-US" altLang="zh-CN" baseline="30000" dirty="0">
                <a:solidFill>
                  <a:srgbClr val="FF0000"/>
                </a:solidFill>
                <a:sym typeface="Symbol" panose="05050102010706020507" pitchFamily="18" charset="2"/>
              </a:rPr>
              <a:t>th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 rule</a:t>
            </a:r>
            <a:endParaRPr lang="en-US" altLang="zh-CN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endParaRPr lang="en-US" altLang="zh-CN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zh-CN" altLang="en-US" dirty="0">
                <a:solidFill>
                  <a:prstClr val="black"/>
                </a:solidFill>
                <a:sym typeface="Symbol" panose="05050102010706020507" pitchFamily="18" charset="2"/>
              </a:rPr>
              <a:t>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x. x+1</a:t>
            </a:r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12" name="内容占位符 3"/>
          <p:cNvSpPr txBox="1">
            <a:spLocks/>
          </p:cNvSpPr>
          <p:nvPr/>
        </p:nvSpPr>
        <p:spPr>
          <a:xfrm>
            <a:off x="5080890" y="3797323"/>
            <a:ext cx="3350239" cy="1501226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     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(</a:t>
            </a:r>
            <a:r>
              <a:rPr lang="zh-CN" altLang="en-US" sz="2400" dirty="0">
                <a:solidFill>
                  <a:prstClr val="black"/>
                </a:solidFill>
                <a:sym typeface="Symbol" panose="05050102010706020507" pitchFamily="18" charset="2"/>
              </a:rPr>
              <a:t>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y. y+1) x   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// () rule</a:t>
            </a:r>
            <a:endParaRPr lang="en-US" altLang="zh-CN" sz="2400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(y+1)[x/y]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prstClr val="black"/>
                </a:solidFill>
              </a:rPr>
              <a:t>= x+1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13" name="左箭头 12"/>
          <p:cNvSpPr/>
          <p:nvPr/>
        </p:nvSpPr>
        <p:spPr>
          <a:xfrm>
            <a:off x="4678828" y="4409164"/>
            <a:ext cx="387920" cy="27754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28E769D-32E2-4A04-BFC9-B6CDC17EA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862" y="201291"/>
            <a:ext cx="3108961" cy="3267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67248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628650" y="3392585"/>
            <a:ext cx="8178466" cy="2447174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     </a:t>
            </a:r>
            <a:r>
              <a:rPr lang="en-US" altLang="zh-CN" sz="2400" dirty="0">
                <a:sym typeface="Symbol" panose="05050102010706020507" pitchFamily="18" charset="2"/>
              </a:rPr>
              <a:t>(f. z. f (f z)) (y. </a:t>
            </a:r>
            <a:r>
              <a:rPr lang="en-US" altLang="zh-CN" sz="2400" dirty="0" err="1">
                <a:sym typeface="Symbol" panose="05050102010706020507" pitchFamily="18" charset="2"/>
              </a:rPr>
              <a:t>y+x</a:t>
            </a:r>
            <a:r>
              <a:rPr lang="en-US" altLang="zh-CN" sz="2400" dirty="0">
                <a:sym typeface="Symbol" panose="05050102010706020507" pitchFamily="18" charset="2"/>
              </a:rPr>
              <a:t>)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       // apply ()</a:t>
            </a:r>
            <a:endParaRPr lang="en-US" altLang="zh-CN" sz="2400" dirty="0">
              <a:sym typeface="Symbol" panose="05050102010706020507" pitchFamily="18" charset="2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 z. (y. </a:t>
            </a:r>
            <a:r>
              <a:rPr lang="en-US" altLang="zh-CN" sz="2400" dirty="0" err="1">
                <a:sym typeface="Symbol" panose="05050102010706020507" pitchFamily="18" charset="2"/>
              </a:rPr>
              <a:t>y+x</a:t>
            </a:r>
            <a:r>
              <a:rPr lang="en-US" altLang="zh-CN" sz="2400" dirty="0">
                <a:sym typeface="Symbol" panose="05050102010706020507" pitchFamily="18" charset="2"/>
              </a:rPr>
              <a:t>) ((y. </a:t>
            </a:r>
            <a:r>
              <a:rPr lang="en-US" altLang="zh-CN" sz="2400" dirty="0" err="1">
                <a:sym typeface="Symbol" panose="05050102010706020507" pitchFamily="18" charset="2"/>
              </a:rPr>
              <a:t>y+x</a:t>
            </a:r>
            <a:r>
              <a:rPr lang="en-US" altLang="zh-CN" sz="2400" dirty="0">
                <a:sym typeface="Symbol" panose="05050102010706020507" pitchFamily="18" charset="2"/>
              </a:rPr>
              <a:t>) z)   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// apply () and the 3</a:t>
            </a:r>
            <a:r>
              <a:rPr lang="en-US" altLang="zh-CN" sz="2400" baseline="30000" dirty="0">
                <a:solidFill>
                  <a:srgbClr val="FF0000"/>
                </a:solidFill>
                <a:sym typeface="Symbol" panose="05050102010706020507" pitchFamily="18" charset="2"/>
              </a:rPr>
              <a:t>rd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 &amp;4</a:t>
            </a:r>
            <a:r>
              <a:rPr lang="en-US" altLang="zh-CN" sz="2400" baseline="30000" dirty="0">
                <a:solidFill>
                  <a:srgbClr val="FF0000"/>
                </a:solidFill>
                <a:sym typeface="Symbol" panose="05050102010706020507" pitchFamily="18" charset="2"/>
              </a:rPr>
              <a:t>th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 rules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 z. (y. </a:t>
            </a:r>
            <a:r>
              <a:rPr lang="en-US" altLang="zh-CN" sz="2400" dirty="0" err="1">
                <a:sym typeface="Symbol" panose="05050102010706020507" pitchFamily="18" charset="2"/>
              </a:rPr>
              <a:t>y+x</a:t>
            </a:r>
            <a:r>
              <a:rPr lang="en-US" altLang="zh-CN" sz="2400" dirty="0">
                <a:sym typeface="Symbol" panose="05050102010706020507" pitchFamily="18" charset="2"/>
              </a:rPr>
              <a:t>) (</a:t>
            </a:r>
            <a:r>
              <a:rPr lang="en-US" altLang="zh-CN" sz="2400" dirty="0" err="1">
                <a:sym typeface="Symbol" panose="05050102010706020507" pitchFamily="18" charset="2"/>
              </a:rPr>
              <a:t>z+x</a:t>
            </a:r>
            <a:r>
              <a:rPr lang="en-US" altLang="zh-CN" sz="2400" dirty="0">
                <a:sym typeface="Symbol" panose="05050102010706020507" pitchFamily="18" charset="2"/>
              </a:rPr>
              <a:t>)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                // apply () and the 4</a:t>
            </a:r>
            <a:r>
              <a:rPr lang="en-US" altLang="zh-CN" sz="2400" baseline="30000" dirty="0">
                <a:solidFill>
                  <a:srgbClr val="FF0000"/>
                </a:solidFill>
                <a:sym typeface="Symbol" panose="05050102010706020507" pitchFamily="18" charset="2"/>
              </a:rPr>
              <a:t>th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 rule</a:t>
            </a:r>
            <a:endParaRPr lang="en-US" altLang="zh-CN" sz="2400" dirty="0">
              <a:sym typeface="Symbol" panose="05050102010706020507" pitchFamily="18" charset="2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 z. </a:t>
            </a:r>
            <a:r>
              <a:rPr lang="en-US" altLang="zh-CN" sz="2400" dirty="0" err="1">
                <a:sym typeface="Symbol" panose="05050102010706020507" pitchFamily="18" charset="2"/>
              </a:rPr>
              <a:t>z+x+x</a:t>
            </a:r>
            <a:endParaRPr lang="en-US" altLang="zh-CN" sz="2400" dirty="0">
              <a:sym typeface="Symbol" panose="05050102010706020507" pitchFamily="18" charset="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DF88667-A37A-4553-A3CA-0968E6249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862" y="201291"/>
            <a:ext cx="3108961" cy="3267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39963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Normal form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sym typeface="Symbol" panose="05050102010706020507" pitchFamily="18" charset="2"/>
              </a:rPr>
              <a:t></a:t>
            </a:r>
            <a:r>
              <a:rPr lang="en-US" altLang="zh-CN" dirty="0">
                <a:sym typeface="Symbol" panose="05050102010706020507" pitchFamily="18" charset="2"/>
              </a:rPr>
              <a:t>-</a:t>
            </a:r>
            <a:r>
              <a:rPr lang="en-US" altLang="zh-CN" dirty="0" err="1">
                <a:sym typeface="Symbol" panose="05050102010706020507" pitchFamily="18" charset="2"/>
              </a:rPr>
              <a:t>redex</a:t>
            </a:r>
            <a:r>
              <a:rPr lang="en-US" altLang="zh-CN" dirty="0">
                <a:sym typeface="Symbol" panose="05050102010706020507" pitchFamily="18" charset="2"/>
              </a:rPr>
              <a:t>: a term of the form (</a:t>
            </a:r>
            <a:r>
              <a:rPr lang="en-US" altLang="zh-CN" dirty="0" err="1">
                <a:sym typeface="Symbol" panose="05050102010706020507" pitchFamily="18" charset="2"/>
              </a:rPr>
              <a:t>x.M</a:t>
            </a:r>
            <a:r>
              <a:rPr lang="en-US" altLang="zh-CN" dirty="0">
                <a:sym typeface="Symbol" panose="05050102010706020507" pitchFamily="18" charset="2"/>
              </a:rPr>
              <a:t>) N</a:t>
            </a:r>
          </a:p>
          <a:p>
            <a:r>
              <a:rPr lang="en-US" altLang="zh-CN" dirty="0">
                <a:sym typeface="Symbol" panose="05050102010706020507" pitchFamily="18" charset="2"/>
              </a:rPr>
              <a:t>-normal form: a term containing no </a:t>
            </a:r>
            <a:r>
              <a:rPr lang="zh-CN" altLang="en-US" dirty="0">
                <a:sym typeface="Symbol" panose="05050102010706020507" pitchFamily="18" charset="2"/>
              </a:rPr>
              <a:t></a:t>
            </a:r>
            <a:r>
              <a:rPr lang="en-US" altLang="zh-CN" dirty="0">
                <a:sym typeface="Symbol" panose="05050102010706020507" pitchFamily="18" charset="2"/>
              </a:rPr>
              <a:t>-</a:t>
            </a:r>
            <a:r>
              <a:rPr lang="en-US" altLang="zh-CN" dirty="0" err="1">
                <a:sym typeface="Symbol" panose="05050102010706020507" pitchFamily="18" charset="2"/>
              </a:rPr>
              <a:t>redex</a:t>
            </a:r>
            <a:endParaRPr lang="en-US" altLang="zh-CN" dirty="0">
              <a:sym typeface="Symbol" panose="05050102010706020507" pitchFamily="18" charset="2"/>
            </a:endParaRPr>
          </a:p>
          <a:p>
            <a:pPr lvl="1">
              <a:spcAft>
                <a:spcPts val="1200"/>
              </a:spcAft>
            </a:pP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Stopping point: cannot further apply </a:t>
            </a:r>
            <a:r>
              <a:rPr lang="zh-CN" altLang="en-US" dirty="0">
                <a:sym typeface="Symbol" panose="05050102010706020507" pitchFamily="18" charset="2"/>
              </a:rPr>
              <a:t></a:t>
            </a:r>
            <a:r>
              <a:rPr lang="en-US" altLang="zh-CN" dirty="0">
                <a:sym typeface="Symbol" panose="05050102010706020507" pitchFamily="18" charset="2"/>
              </a:rPr>
              <a:t>-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reduction rules</a:t>
            </a:r>
          </a:p>
          <a:p>
            <a:pPr marL="0" lvl="0" indent="0">
              <a:buNone/>
            </a:pPr>
            <a:r>
              <a:rPr lang="en-US" altLang="zh-CN" dirty="0">
                <a:solidFill>
                  <a:srgbClr val="780000"/>
                </a:solidFill>
                <a:sym typeface="Symbol" panose="05050102010706020507" pitchFamily="18" charset="2"/>
              </a:rPr>
              <a:t>   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(f. x. f (f x)) (y. y+1)</a:t>
            </a:r>
            <a:r>
              <a:rPr lang="en-US" altLang="zh-CN" sz="2400" dirty="0">
                <a:sym typeface="Symbol" panose="05050102010706020507" pitchFamily="18" charset="2"/>
              </a:rPr>
              <a:t> 2</a:t>
            </a:r>
          </a:p>
          <a:p>
            <a:pPr marL="0" lvl="0" indent="0"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 ( x. (y. y+1)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((y. y+1) x)</a:t>
            </a:r>
            <a:r>
              <a:rPr lang="en-US" altLang="zh-CN" sz="2400" dirty="0">
                <a:sym typeface="Symbol" panose="05050102010706020507" pitchFamily="18" charset="2"/>
              </a:rPr>
              <a:t> ) 2</a:t>
            </a:r>
          </a:p>
          <a:p>
            <a:pPr marL="0" lvl="0" indent="0"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 ( x.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 (y. y+1) (x+1) </a:t>
            </a:r>
            <a:r>
              <a:rPr lang="en-US" altLang="zh-CN" sz="2400" dirty="0">
                <a:sym typeface="Symbol" panose="05050102010706020507" pitchFamily="18" charset="2"/>
              </a:rPr>
              <a:t>)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sym typeface="Symbol" panose="05050102010706020507" pitchFamily="18" charset="2"/>
              </a:rPr>
              <a:t>2</a:t>
            </a:r>
          </a:p>
          <a:p>
            <a:pPr marL="0" lvl="0" indent="0"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 x. x+1+1 ) 2</a:t>
            </a:r>
          </a:p>
          <a:p>
            <a:pPr marL="0" indent="0">
              <a:buNone/>
            </a:pPr>
            <a:r>
              <a:rPr lang="en-US" altLang="zh-CN" sz="2400" dirty="0">
                <a:sym typeface="Symbol" panose="05050102010706020507" pitchFamily="18" charset="2"/>
              </a:rPr>
              <a:t> 2+1+1                  </a:t>
            </a:r>
            <a:r>
              <a:rPr lang="en-US" altLang="zh-CN" sz="2400" b="1" dirty="0">
                <a:solidFill>
                  <a:srgbClr val="FF0000"/>
                </a:solidFill>
                <a:sym typeface="Symbol" panose="05050102010706020507" pitchFamily="18" charset="2"/>
              </a:rPr>
              <a:t>(-n</a:t>
            </a:r>
            <a:r>
              <a:rPr lang="en-US" altLang="zh-CN" sz="2400" b="1" dirty="0">
                <a:solidFill>
                  <a:srgbClr val="FF0000"/>
                </a:solidFill>
              </a:rPr>
              <a:t>ormal form)</a:t>
            </a:r>
            <a:endParaRPr lang="zh-CN" altLang="en-US" sz="2400" b="1" dirty="0"/>
          </a:p>
          <a:p>
            <a:pPr lvl="1"/>
            <a:endParaRPr lang="zh-CN" altLang="en-US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8" name="圆角矩形标注 7"/>
          <p:cNvSpPr/>
          <p:nvPr/>
        </p:nvSpPr>
        <p:spPr>
          <a:xfrm>
            <a:off x="1059178" y="5858423"/>
            <a:ext cx="6833539" cy="453476"/>
          </a:xfrm>
          <a:prstGeom prst="wedgeRoundRectCallout">
            <a:avLst>
              <a:gd name="adj1" fmla="val -40878"/>
              <a:gd name="adj2" fmla="val -847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</a:rPr>
              <a:t>Can further reduce to 4 if </a:t>
            </a:r>
            <a:r>
              <a:rPr lang="en-US" altLang="zh-CN" sz="2400" dirty="0">
                <a:solidFill>
                  <a:schemeClr val="bg1"/>
                </a:solidFill>
                <a:sym typeface="Symbol" panose="05050102010706020507" pitchFamily="18" charset="2"/>
              </a:rPr>
              <a:t>having reduction rules for +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539061" y="1203158"/>
            <a:ext cx="2899213" cy="622467"/>
          </a:xfrm>
          <a:prstGeom prst="wedgeRoundRectCallout">
            <a:avLst>
              <a:gd name="adj1" fmla="val -72003"/>
              <a:gd name="adj2" fmla="val 563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u="sng" dirty="0">
                <a:solidFill>
                  <a:schemeClr val="bg1"/>
                </a:solidFill>
              </a:rPr>
              <a:t>red</a:t>
            </a:r>
            <a:r>
              <a:rPr lang="en-US" altLang="zh-CN" sz="2400" dirty="0">
                <a:solidFill>
                  <a:schemeClr val="bg1"/>
                </a:solidFill>
              </a:rPr>
              <a:t>ucible </a:t>
            </a:r>
            <a:r>
              <a:rPr lang="en-US" altLang="zh-CN" sz="2400" u="sng" dirty="0">
                <a:solidFill>
                  <a:schemeClr val="bg1"/>
                </a:solidFill>
              </a:rPr>
              <a:t>ex</a:t>
            </a:r>
            <a:r>
              <a:rPr lang="en-US" altLang="zh-CN" sz="2400" dirty="0">
                <a:solidFill>
                  <a:schemeClr val="bg1"/>
                </a:solidFill>
              </a:rPr>
              <a:t>pression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15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Why learn </a:t>
            </a:r>
            <a:r>
              <a:rPr lang="en-US" altLang="zh-CN" dirty="0">
                <a:sym typeface="Symbol" panose="05050102010706020507" pitchFamily="18" charset="2"/>
              </a:rPr>
              <a:t>-calculus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Foundations of functional programming</a:t>
            </a:r>
          </a:p>
          <a:p>
            <a:pPr lvl="1"/>
            <a:r>
              <a:rPr lang="en-US" altLang="zh-CN" dirty="0"/>
              <a:t>Lisp, ML, Haskell, …</a:t>
            </a:r>
          </a:p>
          <a:p>
            <a:r>
              <a:rPr lang="en-US" altLang="zh-CN" dirty="0"/>
              <a:t>Often used as a core language to study language theories</a:t>
            </a:r>
          </a:p>
          <a:p>
            <a:pPr lvl="1"/>
            <a:r>
              <a:rPr lang="en-US" altLang="zh-CN" dirty="0"/>
              <a:t>Type system</a:t>
            </a:r>
          </a:p>
          <a:p>
            <a:pPr lvl="1"/>
            <a:r>
              <a:rPr lang="en-US" altLang="zh-CN" dirty="0"/>
              <a:t>Scope and binding</a:t>
            </a:r>
          </a:p>
          <a:p>
            <a:pPr lvl="1"/>
            <a:r>
              <a:rPr lang="en-US" altLang="zh-CN" dirty="0"/>
              <a:t>Higher-order functions</a:t>
            </a:r>
          </a:p>
          <a:p>
            <a:pPr lvl="1"/>
            <a:r>
              <a:rPr lang="en-US" altLang="zh-CN" dirty="0"/>
              <a:t>Denotational semantics</a:t>
            </a:r>
          </a:p>
          <a:p>
            <a:pPr lvl="1"/>
            <a:r>
              <a:rPr lang="en-US" altLang="zh-CN" dirty="0"/>
              <a:t>Program equivalence</a:t>
            </a:r>
          </a:p>
          <a:p>
            <a:pPr lvl="1"/>
            <a:r>
              <a:rPr lang="en-US" altLang="zh-CN" dirty="0"/>
              <a:t>…</a:t>
            </a:r>
          </a:p>
          <a:p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4787411" y="3668584"/>
            <a:ext cx="3547697" cy="15542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x = 0;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for (</a:t>
            </a:r>
            <a:r>
              <a:rPr lang="en-US" altLang="zh-CN" sz="2000" dirty="0" err="1"/>
              <a:t>int</a:t>
            </a:r>
            <a:r>
              <a:rPr lang="en-US" altLang="zh-CN" sz="2000" dirty="0"/>
              <a:t> </a:t>
            </a:r>
            <a:r>
              <a:rPr lang="en-US" altLang="zh-CN" sz="2000" dirty="0" err="1"/>
              <a:t>i</a:t>
            </a:r>
            <a:r>
              <a:rPr lang="en-US" altLang="zh-CN" sz="2000" dirty="0"/>
              <a:t> = 0; </a:t>
            </a:r>
            <a:r>
              <a:rPr lang="en-US" altLang="zh-CN" sz="2000" dirty="0" err="1"/>
              <a:t>i</a:t>
            </a:r>
            <a:r>
              <a:rPr lang="en-US" altLang="zh-CN" sz="2000" dirty="0"/>
              <a:t> &lt; 10; </a:t>
            </a:r>
            <a:r>
              <a:rPr lang="en-US" altLang="zh-CN" sz="2000" dirty="0" err="1"/>
              <a:t>i</a:t>
            </a:r>
            <a:r>
              <a:rPr lang="en-US" altLang="zh-CN" sz="2000" dirty="0"/>
              <a:t>++)  {  x++;  }</a:t>
            </a: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srgbClr val="FF0000"/>
                </a:solidFill>
              </a:rPr>
              <a:t>x = “</a:t>
            </a:r>
            <a:r>
              <a:rPr lang="en-US" altLang="zh-CN" sz="2000" dirty="0" err="1">
                <a:solidFill>
                  <a:srgbClr val="FF0000"/>
                </a:solidFill>
              </a:rPr>
              <a:t>abcd</a:t>
            </a:r>
            <a:r>
              <a:rPr lang="en-US" altLang="zh-CN" sz="2000" dirty="0">
                <a:solidFill>
                  <a:srgbClr val="FF0000"/>
                </a:solidFill>
              </a:rPr>
              <a:t>”; // bug (mistype)</a:t>
            </a:r>
          </a:p>
          <a:p>
            <a:pPr>
              <a:spcBef>
                <a:spcPts val="600"/>
              </a:spcBef>
            </a:pPr>
            <a:r>
              <a:rPr lang="en-US" altLang="zh-CN" sz="2000" dirty="0" err="1">
                <a:solidFill>
                  <a:srgbClr val="FF0000"/>
                </a:solidFill>
              </a:rPr>
              <a:t>i</a:t>
            </a:r>
            <a:r>
              <a:rPr lang="en-US" altLang="zh-CN" sz="2000" dirty="0">
                <a:solidFill>
                  <a:srgbClr val="FF0000"/>
                </a:solidFill>
              </a:rPr>
              <a:t>++;  // bug (out of scope)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98705" y="5498122"/>
            <a:ext cx="43067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/>
              <a:t>How to formally define and rule out these bugs?</a:t>
            </a:r>
            <a:endParaRPr lang="zh-CN" alt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926540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E024F1-020F-4B79-99D2-8EE42CD9B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Normal form – examples 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C86BF1-38AA-4F65-AE73-79D7D774F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ym typeface="Symbol" panose="05050102010706020507" pitchFamily="18" charset="2"/>
              </a:rPr>
              <a:t>x. y. x</a:t>
            </a:r>
          </a:p>
          <a:p>
            <a:pPr lvl="1"/>
            <a:r>
              <a:rPr lang="en-US" altLang="zh-CN" dirty="0">
                <a:sym typeface="Symbol" panose="05050102010706020507" pitchFamily="18" charset="2"/>
              </a:rPr>
              <a:t>Yes</a:t>
            </a:r>
          </a:p>
          <a:p>
            <a:pPr lvl="1"/>
            <a:endParaRPr lang="en-US" altLang="zh-CN" dirty="0">
              <a:sym typeface="Symbol" panose="05050102010706020507" pitchFamily="18" charset="2"/>
            </a:endParaRPr>
          </a:p>
          <a:p>
            <a:r>
              <a:rPr lang="en-US" altLang="zh-CN" dirty="0">
                <a:sym typeface="Symbol" panose="05050102010706020507" pitchFamily="18" charset="2"/>
              </a:rPr>
              <a:t>(x. y. x) (z. z)</a:t>
            </a:r>
          </a:p>
          <a:p>
            <a:pPr lvl="1"/>
            <a:r>
              <a:rPr lang="en-US" altLang="zh-CN" dirty="0">
                <a:sym typeface="Symbol" panose="05050102010706020507" pitchFamily="18" charset="2"/>
              </a:rPr>
              <a:t>No</a:t>
            </a:r>
          </a:p>
          <a:p>
            <a:pPr lvl="1"/>
            <a:endParaRPr lang="en-US" altLang="zh-CN" dirty="0">
              <a:sym typeface="Symbol" panose="05050102010706020507" pitchFamily="18" charset="2"/>
            </a:endParaRPr>
          </a:p>
          <a:p>
            <a:r>
              <a:rPr lang="en-US" altLang="zh-CN" dirty="0">
                <a:sym typeface="Symbol" panose="05050102010706020507" pitchFamily="18" charset="2"/>
              </a:rPr>
              <a:t>x. (y. x) (z. z)</a:t>
            </a:r>
          </a:p>
          <a:p>
            <a:pPr lvl="1"/>
            <a:r>
              <a:rPr lang="en-US" altLang="zh-CN" dirty="0">
                <a:sym typeface="Symbol" panose="05050102010706020507" pitchFamily="18" charset="2"/>
              </a:rPr>
              <a:t>No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890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4649" y="365126"/>
            <a:ext cx="8431129" cy="1325563"/>
          </a:xfrm>
        </p:spPr>
        <p:txBody>
          <a:bodyPr/>
          <a:lstStyle/>
          <a:p>
            <a:r>
              <a:rPr lang="en-US" altLang="zh-CN" dirty="0"/>
              <a:t>Confluence (Church-Rosser Property)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457200" y="3304835"/>
            <a:ext cx="4145237" cy="2267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(f. x. f (f x)) (y. y+1)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2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( x. (y. y+1)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((y. y+1) x)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) 2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ym typeface="Symbol" panose="05050102010706020507" pitchFamily="18" charset="2"/>
              </a:rPr>
              <a:t>( x.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 (y. y+1) (x+1) </a:t>
            </a:r>
            <a:r>
              <a:rPr lang="en-US" altLang="zh-CN" sz="2400" dirty="0">
                <a:sym typeface="Symbol" panose="05050102010706020507" pitchFamily="18" charset="2"/>
              </a:rPr>
              <a:t>)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2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 x. x+1+1 ) 2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2+1+1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804324" y="3304836"/>
            <a:ext cx="4145237" cy="2267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(f. x. f (f x)) (y. y+1)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2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( x. (y. y+1)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((y. y+1) x)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) 2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 x. (y. y+1) (x+1) ) 2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(y. y+1) (2+1)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 2+1+1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90689"/>
            <a:ext cx="1074513" cy="111261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528646" y="2293921"/>
            <a:ext cx="653251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Final result (if there is one) is uniquely determined.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31713" y="1741341"/>
            <a:ext cx="4737515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Terms can be evaluated in any order.</a:t>
            </a:r>
          </a:p>
        </p:txBody>
      </p:sp>
    </p:spTree>
    <p:extLst>
      <p:ext uri="{BB962C8B-B14F-4D97-AF65-F5344CB8AC3E}">
        <p14:creationId xmlns:p14="http://schemas.microsoft.com/office/powerpoint/2010/main" val="4368426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Formalizing Confluence Theorem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763182"/>
          </a:xfrm>
        </p:spPr>
        <p:txBody>
          <a:bodyPr>
            <a:normAutofit/>
          </a:bodyPr>
          <a:lstStyle/>
          <a:p>
            <a:r>
              <a:rPr lang="en-US" altLang="zh-CN" dirty="0"/>
              <a:t>M </a:t>
            </a:r>
            <a:r>
              <a:rPr lang="en-US" altLang="zh-CN" dirty="0">
                <a:sym typeface="Symbol" panose="05050102010706020507" pitchFamily="18" charset="2"/>
              </a:rPr>
              <a:t>* M’ :  zero-or-more steps of </a:t>
            </a:r>
          </a:p>
          <a:p>
            <a:pPr marL="457200" lvl="1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M </a:t>
            </a:r>
            <a:r>
              <a:rPr lang="en-US" altLang="zh-CN" baseline="30000" dirty="0">
                <a:sym typeface="Symbol" panose="05050102010706020507" pitchFamily="18" charset="2"/>
              </a:rPr>
              <a:t>0</a:t>
            </a:r>
            <a:r>
              <a:rPr lang="en-US" altLang="zh-CN" dirty="0">
                <a:sym typeface="Symbol" panose="05050102010706020507" pitchFamily="18" charset="2"/>
              </a:rPr>
              <a:t> M’</a:t>
            </a:r>
            <a:r>
              <a:rPr lang="zh-CN" altLang="en-US" dirty="0">
                <a:sym typeface="Symbol" panose="05050102010706020507" pitchFamily="18" charset="2"/>
              </a:rPr>
              <a:t>     </a:t>
            </a:r>
            <a:r>
              <a:rPr lang="en-US" altLang="zh-CN" dirty="0" err="1">
                <a:sym typeface="Symbol" panose="05050102010706020507" pitchFamily="18" charset="2"/>
              </a:rPr>
              <a:t>iff</a:t>
            </a:r>
            <a:r>
              <a:rPr lang="en-US" altLang="zh-CN" dirty="0">
                <a:sym typeface="Symbol" panose="05050102010706020507" pitchFamily="18" charset="2"/>
              </a:rPr>
              <a:t>  M = M’</a:t>
            </a:r>
          </a:p>
          <a:p>
            <a:pPr marL="457200" lvl="1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M </a:t>
            </a:r>
            <a:r>
              <a:rPr lang="en-US" altLang="zh-CN" baseline="30000" dirty="0">
                <a:sym typeface="Symbol" panose="05050102010706020507" pitchFamily="18" charset="2"/>
              </a:rPr>
              <a:t>k+1</a:t>
            </a:r>
            <a:r>
              <a:rPr lang="en-US" altLang="zh-CN" dirty="0">
                <a:sym typeface="Symbol" panose="05050102010706020507" pitchFamily="18" charset="2"/>
              </a:rPr>
              <a:t> M’  </a:t>
            </a:r>
            <a:r>
              <a:rPr lang="en-US" altLang="zh-CN" dirty="0" err="1">
                <a:sym typeface="Symbol" panose="05050102010706020507" pitchFamily="18" charset="2"/>
              </a:rPr>
              <a:t>iff</a:t>
            </a:r>
            <a:r>
              <a:rPr lang="en-US" altLang="zh-CN" dirty="0">
                <a:sym typeface="Symbol" panose="05050102010706020507" pitchFamily="18" charset="2"/>
              </a:rPr>
              <a:t>  M’’. M  M’’  M’’ </a:t>
            </a:r>
            <a:r>
              <a:rPr lang="en-US" altLang="zh-CN" baseline="30000" dirty="0">
                <a:sym typeface="Symbol" panose="05050102010706020507" pitchFamily="18" charset="2"/>
              </a:rPr>
              <a:t>k</a:t>
            </a:r>
            <a:r>
              <a:rPr lang="en-US" altLang="zh-CN" dirty="0">
                <a:sym typeface="Symbol" panose="05050102010706020507" pitchFamily="18" charset="2"/>
              </a:rPr>
              <a:t> M’ </a:t>
            </a:r>
          </a:p>
          <a:p>
            <a:pPr marL="457200" lvl="1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M * M’    </a:t>
            </a:r>
            <a:r>
              <a:rPr lang="en-US" altLang="zh-CN" dirty="0" err="1">
                <a:sym typeface="Symbol" panose="05050102010706020507" pitchFamily="18" charset="2"/>
              </a:rPr>
              <a:t>iff</a:t>
            </a:r>
            <a:r>
              <a:rPr lang="en-US" altLang="zh-CN" dirty="0">
                <a:sym typeface="Symbol" panose="05050102010706020507" pitchFamily="18" charset="2"/>
              </a:rPr>
              <a:t>  k. </a:t>
            </a:r>
            <a:r>
              <a:rPr lang="en-US" altLang="zh-CN" dirty="0" err="1">
                <a:sym typeface="Symbol" panose="05050102010706020507" pitchFamily="18" charset="2"/>
              </a:rPr>
              <a:t>M</a:t>
            </a:r>
            <a:r>
              <a:rPr lang="en-US" altLang="zh-CN" baseline="30000" dirty="0" err="1">
                <a:sym typeface="Symbol" panose="05050102010706020507" pitchFamily="18" charset="2"/>
              </a:rPr>
              <a:t>k</a:t>
            </a:r>
            <a:r>
              <a:rPr lang="en-US" altLang="zh-CN" dirty="0">
                <a:sym typeface="Symbol" panose="05050102010706020507" pitchFamily="18" charset="2"/>
              </a:rPr>
              <a:t> M’ </a:t>
            </a:r>
          </a:p>
          <a:p>
            <a:pPr lvl="1"/>
            <a:endParaRPr lang="en-US" altLang="zh-CN" dirty="0">
              <a:sym typeface="Symbol" panose="05050102010706020507" pitchFamily="18" charset="2"/>
            </a:endParaRPr>
          </a:p>
          <a:p>
            <a:r>
              <a:rPr lang="en-US" altLang="zh-CN" dirty="0">
                <a:sym typeface="Symbol" panose="05050102010706020507" pitchFamily="18" charset="2"/>
              </a:rPr>
              <a:t>Confluence Theorem: 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For all M, M</a:t>
            </a:r>
            <a:r>
              <a:rPr lang="en-US" altLang="zh-CN" baseline="-25000" dirty="0">
                <a:sym typeface="Symbol" panose="05050102010706020507" pitchFamily="18" charset="2"/>
              </a:rPr>
              <a:t>1 </a:t>
            </a:r>
            <a:r>
              <a:rPr lang="en-US" altLang="zh-CN" dirty="0">
                <a:sym typeface="Symbol" panose="05050102010706020507" pitchFamily="18" charset="2"/>
              </a:rPr>
              <a:t>and M</a:t>
            </a:r>
            <a:r>
              <a:rPr lang="en-US" altLang="zh-CN" baseline="-25000" dirty="0">
                <a:sym typeface="Symbol" panose="05050102010706020507" pitchFamily="18" charset="2"/>
              </a:rPr>
              <a:t>2</a:t>
            </a:r>
            <a:r>
              <a:rPr lang="en-US" altLang="zh-CN" dirty="0">
                <a:sym typeface="Symbol" panose="05050102010706020507" pitchFamily="18" charset="2"/>
              </a:rPr>
              <a:t>,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if </a:t>
            </a:r>
            <a:r>
              <a:rPr lang="en-US" altLang="zh-CN" dirty="0"/>
              <a:t>M </a:t>
            </a:r>
            <a:r>
              <a:rPr lang="en-US" altLang="zh-CN" dirty="0">
                <a:sym typeface="Symbol" panose="05050102010706020507" pitchFamily="18" charset="2"/>
              </a:rPr>
              <a:t>* M</a:t>
            </a:r>
            <a:r>
              <a:rPr lang="en-US" altLang="zh-CN" baseline="-25000" dirty="0">
                <a:sym typeface="Symbol" panose="05050102010706020507" pitchFamily="18" charset="2"/>
              </a:rPr>
              <a:t>1</a:t>
            </a:r>
            <a:r>
              <a:rPr lang="en-US" altLang="zh-CN" dirty="0">
                <a:sym typeface="Symbol" panose="05050102010706020507" pitchFamily="18" charset="2"/>
              </a:rPr>
              <a:t> and </a:t>
            </a:r>
            <a:r>
              <a:rPr lang="en-US" altLang="zh-CN" dirty="0"/>
              <a:t>M </a:t>
            </a:r>
            <a:r>
              <a:rPr lang="en-US" altLang="zh-CN" dirty="0">
                <a:sym typeface="Symbol" panose="05050102010706020507" pitchFamily="18" charset="2"/>
              </a:rPr>
              <a:t>* M</a:t>
            </a:r>
            <a:r>
              <a:rPr lang="en-US" altLang="zh-CN" baseline="-25000" dirty="0">
                <a:sym typeface="Symbol" panose="05050102010706020507" pitchFamily="18" charset="2"/>
              </a:rPr>
              <a:t>2</a:t>
            </a:r>
            <a:r>
              <a:rPr lang="en-US" altLang="zh-CN" dirty="0">
                <a:sym typeface="Symbol" panose="05050102010706020507" pitchFamily="18" charset="2"/>
              </a:rPr>
              <a:t>, 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then there exists M’ such that 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M</a:t>
            </a:r>
            <a:r>
              <a:rPr lang="en-US" altLang="zh-CN" baseline="-25000" dirty="0">
                <a:sym typeface="Symbol" panose="05050102010706020507" pitchFamily="18" charset="2"/>
              </a:rPr>
              <a:t>1</a:t>
            </a:r>
            <a:r>
              <a:rPr lang="en-US" altLang="zh-CN" dirty="0"/>
              <a:t> </a:t>
            </a:r>
            <a:r>
              <a:rPr lang="en-US" altLang="zh-CN" dirty="0">
                <a:sym typeface="Symbol" panose="05050102010706020507" pitchFamily="18" charset="2"/>
              </a:rPr>
              <a:t>* M’ and M</a:t>
            </a:r>
            <a:r>
              <a:rPr lang="en-US" altLang="zh-CN" baseline="-25000" dirty="0">
                <a:sym typeface="Symbol" panose="05050102010706020507" pitchFamily="18" charset="2"/>
              </a:rPr>
              <a:t>2</a:t>
            </a:r>
            <a:r>
              <a:rPr lang="en-US" altLang="zh-CN" dirty="0"/>
              <a:t> </a:t>
            </a:r>
            <a:r>
              <a:rPr lang="en-US" altLang="zh-CN" dirty="0">
                <a:sym typeface="Symbol" panose="05050102010706020507" pitchFamily="18" charset="2"/>
              </a:rPr>
              <a:t>* M’.</a:t>
            </a:r>
            <a:endParaRPr lang="zh-CN" altLang="en-US" dirty="0"/>
          </a:p>
        </p:txBody>
      </p:sp>
      <p:grpSp>
        <p:nvGrpSpPr>
          <p:cNvPr id="43" name="组合 42"/>
          <p:cNvGrpSpPr/>
          <p:nvPr/>
        </p:nvGrpSpPr>
        <p:grpSpPr>
          <a:xfrm>
            <a:off x="5892346" y="3785126"/>
            <a:ext cx="2121025" cy="2200358"/>
            <a:chOff x="6169073" y="4122010"/>
            <a:chExt cx="2121025" cy="2200358"/>
          </a:xfrm>
        </p:grpSpPr>
        <p:cxnSp>
          <p:nvCxnSpPr>
            <p:cNvPr id="11" name="直接箭头连接符 10"/>
            <p:cNvCxnSpPr>
              <a:stCxn id="16" idx="2"/>
              <a:endCxn id="19" idx="0"/>
            </p:cNvCxnSpPr>
            <p:nvPr/>
          </p:nvCxnSpPr>
          <p:spPr>
            <a:xfrm flipH="1">
              <a:off x="6444950" y="4583675"/>
              <a:ext cx="798061" cy="316278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>
              <a:stCxn id="16" idx="2"/>
              <a:endCxn id="21" idx="0"/>
            </p:cNvCxnSpPr>
            <p:nvPr/>
          </p:nvCxnSpPr>
          <p:spPr>
            <a:xfrm>
              <a:off x="7243011" y="4583675"/>
              <a:ext cx="771210" cy="316277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7019232" y="4122010"/>
              <a:ext cx="4475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/>
                <a:t>M</a:t>
              </a:r>
              <a:endParaRPr lang="zh-CN" altLang="en-US" dirty="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6169073" y="4899953"/>
              <a:ext cx="5517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sym typeface="Symbol" panose="05050102010706020507" pitchFamily="18" charset="2"/>
                </a:rPr>
                <a:t>M</a:t>
              </a:r>
              <a:r>
                <a:rPr lang="en-US" altLang="zh-CN" sz="2400" baseline="-25000" dirty="0">
                  <a:sym typeface="Symbol" panose="05050102010706020507" pitchFamily="18" charset="2"/>
                </a:rPr>
                <a:t>1</a:t>
              </a:r>
              <a:endParaRPr lang="zh-CN" altLang="en-US" dirty="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7738344" y="4899952"/>
              <a:ext cx="5517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sym typeface="Symbol" panose="05050102010706020507" pitchFamily="18" charset="2"/>
                </a:rPr>
                <a:t>M</a:t>
              </a:r>
              <a:r>
                <a:rPr lang="en-US" altLang="zh-CN" sz="2400" baseline="-25000" dirty="0">
                  <a:sym typeface="Symbol" panose="05050102010706020507" pitchFamily="18" charset="2"/>
                </a:rPr>
                <a:t>2</a:t>
              </a:r>
              <a:endParaRPr lang="zh-CN" altLang="en-US" dirty="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7019232" y="5860703"/>
              <a:ext cx="5245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sym typeface="Symbol" panose="05050102010706020507" pitchFamily="18" charset="2"/>
                </a:rPr>
                <a:t>M’</a:t>
              </a:r>
              <a:endParaRPr lang="zh-CN" altLang="en-US" dirty="0"/>
            </a:p>
          </p:txBody>
        </p:sp>
        <p:cxnSp>
          <p:nvCxnSpPr>
            <p:cNvPr id="24" name="直接箭头连接符 23"/>
            <p:cNvCxnSpPr>
              <a:stCxn id="19" idx="2"/>
              <a:endCxn id="23" idx="0"/>
            </p:cNvCxnSpPr>
            <p:nvPr/>
          </p:nvCxnSpPr>
          <p:spPr>
            <a:xfrm>
              <a:off x="6444950" y="5361618"/>
              <a:ext cx="836534" cy="499085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/>
            <p:cNvCxnSpPr>
              <a:stCxn id="21" idx="2"/>
              <a:endCxn id="23" idx="0"/>
            </p:cNvCxnSpPr>
            <p:nvPr/>
          </p:nvCxnSpPr>
          <p:spPr>
            <a:xfrm flipH="1">
              <a:off x="7281484" y="5361617"/>
              <a:ext cx="732737" cy="499086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右大括号 2"/>
          <p:cNvSpPr/>
          <p:nvPr/>
        </p:nvSpPr>
        <p:spPr>
          <a:xfrm>
            <a:off x="6428890" y="2276441"/>
            <a:ext cx="276726" cy="818121"/>
          </a:xfrm>
          <a:prstGeom prst="rightBrace">
            <a:avLst>
              <a:gd name="adj1" fmla="val 5154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742505" y="2217397"/>
            <a:ext cx="1381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inductive definition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11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443529-B59B-4E4B-A5FB-DDB9BD210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Corollary of Confluence Theorem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63A77D-CB37-4040-9847-8724E83C7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With </a:t>
            </a:r>
            <a:r>
              <a:rPr lang="en-US" altLang="zh-CN" dirty="0">
                <a:sym typeface="Symbol" panose="05050102010706020507" pitchFamily="18" charset="2"/>
              </a:rPr>
              <a:t></a:t>
            </a:r>
            <a:r>
              <a:rPr lang="en-US" altLang="zh-CN" dirty="0"/>
              <a:t>-equivalence, every term has </a:t>
            </a:r>
            <a:r>
              <a:rPr lang="en-US" altLang="zh-CN" dirty="0">
                <a:solidFill>
                  <a:srgbClr val="FF0000"/>
                </a:solidFill>
              </a:rPr>
              <a:t>at most one</a:t>
            </a:r>
            <a:r>
              <a:rPr lang="en-US" altLang="zh-CN" dirty="0"/>
              <a:t> normal form.</a:t>
            </a:r>
          </a:p>
          <a:p>
            <a:pPr lvl="2"/>
            <a:endParaRPr lang="en-US" altLang="zh-CN" dirty="0"/>
          </a:p>
          <a:p>
            <a:pPr lvl="2"/>
            <a:endParaRPr lang="en-US" altLang="zh-CN" dirty="0"/>
          </a:p>
          <a:p>
            <a:r>
              <a:rPr lang="en-US" altLang="zh-CN" dirty="0"/>
              <a:t>Q: If a term has many </a:t>
            </a:r>
            <a:r>
              <a:rPr lang="zh-CN" altLang="en-US" dirty="0">
                <a:sym typeface="Symbol" panose="05050102010706020507" pitchFamily="18" charset="2"/>
              </a:rPr>
              <a:t></a:t>
            </a:r>
            <a:r>
              <a:rPr lang="en-US" altLang="zh-CN" dirty="0">
                <a:sym typeface="Symbol" panose="05050102010706020507" pitchFamily="18" charset="2"/>
              </a:rPr>
              <a:t>-</a:t>
            </a:r>
            <a:r>
              <a:rPr lang="en-US" altLang="zh-CN" dirty="0" err="1">
                <a:sym typeface="Symbol" panose="05050102010706020507" pitchFamily="18" charset="2"/>
              </a:rPr>
              <a:t>redexes</a:t>
            </a:r>
            <a:r>
              <a:rPr lang="en-US" altLang="zh-CN" dirty="0">
                <a:sym typeface="Symbol" panose="05050102010706020507" pitchFamily="18" charset="2"/>
              </a:rPr>
              <a:t>, which </a:t>
            </a:r>
            <a:r>
              <a:rPr lang="zh-CN" altLang="en-US" dirty="0">
                <a:sym typeface="Symbol" panose="05050102010706020507" pitchFamily="18" charset="2"/>
              </a:rPr>
              <a:t></a:t>
            </a:r>
            <a:r>
              <a:rPr lang="en-US" altLang="zh-CN" dirty="0">
                <a:sym typeface="Symbol" panose="05050102010706020507" pitchFamily="18" charset="2"/>
              </a:rPr>
              <a:t>-</a:t>
            </a:r>
            <a:r>
              <a:rPr lang="en-US" altLang="zh-CN" dirty="0" err="1">
                <a:sym typeface="Symbol" panose="05050102010706020507" pitchFamily="18" charset="2"/>
              </a:rPr>
              <a:t>redex</a:t>
            </a:r>
            <a:r>
              <a:rPr lang="en-US" altLang="zh-CN" dirty="0">
                <a:sym typeface="Symbol" panose="05050102010706020507" pitchFamily="18" charset="2"/>
              </a:rPr>
              <a:t> should be picked? </a:t>
            </a:r>
            <a:r>
              <a:rPr lang="en-US" altLang="zh-CN" dirty="0"/>
              <a:t> </a:t>
            </a:r>
          </a:p>
          <a:p>
            <a:r>
              <a:rPr lang="en-US" altLang="zh-CN" dirty="0"/>
              <a:t>Good news: no matter which is picked, there is at most one normal form.</a:t>
            </a:r>
          </a:p>
          <a:p>
            <a:r>
              <a:rPr lang="en-US" altLang="zh-CN" dirty="0"/>
              <a:t>Bad news: some reduction strategies may fail to find a normal form.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3052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Non-terminating reduction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93484" y="2056095"/>
            <a:ext cx="3057247" cy="1512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(x. x x) (x. x x)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 (x. x x) (x. x x)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 …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93484" y="3933711"/>
            <a:ext cx="3788217" cy="1512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(x. x </a:t>
            </a:r>
            <a:r>
              <a:rPr lang="en-US" altLang="zh-CN" sz="2800" dirty="0" err="1">
                <a:sym typeface="Symbol" panose="05050102010706020507" pitchFamily="18" charset="2"/>
              </a:rPr>
              <a:t>x</a:t>
            </a:r>
            <a:r>
              <a:rPr lang="en-US" altLang="zh-CN" sz="2800" dirty="0">
                <a:sym typeface="Symbol" panose="05050102010706020507" pitchFamily="18" charset="2"/>
              </a:rPr>
              <a:t> y) (x. x </a:t>
            </a:r>
            <a:r>
              <a:rPr lang="en-US" altLang="zh-CN" sz="2800" dirty="0" err="1">
                <a:sym typeface="Symbol" panose="05050102010706020507" pitchFamily="18" charset="2"/>
              </a:rPr>
              <a:t>x</a:t>
            </a:r>
            <a:r>
              <a:rPr lang="en-US" altLang="zh-CN" sz="2800" dirty="0">
                <a:sym typeface="Symbol" panose="05050102010706020507" pitchFamily="18" charset="2"/>
              </a:rPr>
              <a:t> y)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 (x. x </a:t>
            </a:r>
            <a:r>
              <a:rPr lang="en-US" altLang="zh-CN" sz="2800" dirty="0" err="1">
                <a:sym typeface="Symbol" panose="05050102010706020507" pitchFamily="18" charset="2"/>
              </a:rPr>
              <a:t>x</a:t>
            </a:r>
            <a:r>
              <a:rPr lang="en-US" altLang="zh-CN" sz="2800" dirty="0">
                <a:sym typeface="Symbol" panose="05050102010706020507" pitchFamily="18" charset="2"/>
              </a:rPr>
              <a:t> y) (x. x </a:t>
            </a:r>
            <a:r>
              <a:rPr lang="en-US" altLang="zh-CN" sz="2800" dirty="0" err="1">
                <a:sym typeface="Symbol" panose="05050102010706020507" pitchFamily="18" charset="2"/>
              </a:rPr>
              <a:t>x</a:t>
            </a:r>
            <a:r>
              <a:rPr lang="en-US" altLang="zh-CN" sz="2800" dirty="0">
                <a:sym typeface="Symbol" panose="05050102010706020507" pitchFamily="18" charset="2"/>
              </a:rPr>
              <a:t> y) y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 …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500834" y="2421502"/>
            <a:ext cx="4314001" cy="16230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(x. f (x x)) (x. f (x x))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 f </a:t>
            </a:r>
            <a:r>
              <a:rPr lang="en-US" altLang="zh-CN" sz="3600" dirty="0">
                <a:sym typeface="Symbol" panose="05050102010706020507" pitchFamily="18" charset="2"/>
              </a:rPr>
              <a:t>(</a:t>
            </a:r>
            <a:r>
              <a:rPr lang="en-US" altLang="zh-CN" sz="2800" dirty="0">
                <a:sym typeface="Symbol" panose="05050102010706020507" pitchFamily="18" charset="2"/>
              </a:rPr>
              <a:t>(x. f (x x)) (x. f (x x))</a:t>
            </a:r>
            <a:r>
              <a:rPr lang="en-US" altLang="zh-CN" sz="3600" dirty="0">
                <a:sym typeface="Symbol" panose="05050102010706020507" pitchFamily="18" charset="2"/>
              </a:rPr>
              <a:t>)</a:t>
            </a:r>
            <a:r>
              <a:rPr lang="en-US" altLang="zh-CN" sz="2800" dirty="0">
                <a:sym typeface="Symbol" panose="05050102010706020507" pitchFamily="18" charset="2"/>
              </a:rPr>
              <a:t>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 …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5903FA4-D16F-4857-897D-FB727E65A87A}"/>
              </a:ext>
            </a:extLst>
          </p:cNvPr>
          <p:cNvSpPr txBox="1"/>
          <p:nvPr/>
        </p:nvSpPr>
        <p:spPr>
          <a:xfrm>
            <a:off x="1433318" y="5811326"/>
            <a:ext cx="52972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</a:rPr>
              <a:t>Some terms have no normal forms</a:t>
            </a:r>
            <a:endParaRPr lang="zh-CN" altLang="en-US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17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Term may have both terminating and non-terminating reduction sequences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97092" y="2310963"/>
            <a:ext cx="4281365" cy="996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(u. v. v) ((x. x x)(x. x x))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 v. v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97092" y="3927407"/>
            <a:ext cx="4717382" cy="1512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(u. v. v) ((x. x x)(x. x x))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 (u. v. v) ((x. x x)(x. x x))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 …</a:t>
            </a:r>
            <a:endParaRPr lang="zh-CN" altLang="en-US" sz="28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AAA3995-D61A-4BEC-90E8-F7EADFEC6B83}"/>
              </a:ext>
            </a:extLst>
          </p:cNvPr>
          <p:cNvSpPr txBox="1"/>
          <p:nvPr/>
        </p:nvSpPr>
        <p:spPr>
          <a:xfrm>
            <a:off x="382185" y="5798280"/>
            <a:ext cx="8620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</a:rPr>
              <a:t>Some reduction strategies may fail to find a normal form</a:t>
            </a:r>
            <a:endParaRPr lang="zh-CN" altLang="en-US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18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Reduction strategies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Normal-order</a:t>
            </a:r>
            <a:r>
              <a:rPr lang="en-US" altLang="zh-CN" dirty="0"/>
              <a:t> reduction: choose the left-most,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b="1" dirty="0"/>
              <a:t>outer-most</a:t>
            </a:r>
            <a:r>
              <a:rPr lang="en-US" altLang="zh-CN" dirty="0"/>
              <a:t> </a:t>
            </a:r>
            <a:r>
              <a:rPr lang="en-US" altLang="zh-CN" dirty="0" err="1"/>
              <a:t>redex</a:t>
            </a:r>
            <a:r>
              <a:rPr lang="en-US" altLang="zh-CN" dirty="0"/>
              <a:t> first</a:t>
            </a:r>
          </a:p>
          <a:p>
            <a:endParaRPr lang="en-US" altLang="zh-CN" dirty="0"/>
          </a:p>
          <a:p>
            <a:endParaRPr lang="en-US" altLang="zh-CN" dirty="0"/>
          </a:p>
          <a:p>
            <a:pPr>
              <a:spcBef>
                <a:spcPts val="1800"/>
              </a:spcBef>
            </a:pPr>
            <a:r>
              <a:rPr lang="en-US" altLang="zh-CN" dirty="0">
                <a:solidFill>
                  <a:srgbClr val="FF0000"/>
                </a:solidFill>
              </a:rPr>
              <a:t>Applicative-order</a:t>
            </a:r>
            <a:r>
              <a:rPr lang="en-US" altLang="zh-CN" dirty="0"/>
              <a:t> reduction: choose the left-most,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b="1" dirty="0"/>
              <a:t>inner-most</a:t>
            </a:r>
            <a:r>
              <a:rPr lang="en-US" altLang="zh-CN" dirty="0"/>
              <a:t> </a:t>
            </a:r>
            <a:r>
              <a:rPr lang="en-US" altLang="zh-CN" dirty="0" err="1"/>
              <a:t>redex</a:t>
            </a:r>
            <a:r>
              <a:rPr lang="en-US" altLang="zh-CN" dirty="0"/>
              <a:t> first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091866" y="2752097"/>
            <a:ext cx="3674789" cy="8853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(u. v. v) ((x. x x)(x. x x))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 v. v</a:t>
            </a:r>
            <a:endParaRPr lang="zh-CN" altLang="en-US" sz="1600" dirty="0"/>
          </a:p>
        </p:txBody>
      </p:sp>
      <p:sp>
        <p:nvSpPr>
          <p:cNvPr id="5" name="文本框 4"/>
          <p:cNvSpPr txBox="1"/>
          <p:nvPr/>
        </p:nvSpPr>
        <p:spPr>
          <a:xfrm>
            <a:off x="1091866" y="4799621"/>
            <a:ext cx="4046685" cy="1346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(u. v. v) ((x. x x)(x. x x))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 (u. v. v) ((x. x x)(x. x x))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 …</a:t>
            </a:r>
            <a:endParaRPr lang="zh-CN" altLang="en-US" sz="2400" dirty="0"/>
          </a:p>
        </p:txBody>
      </p:sp>
      <p:sp>
        <p:nvSpPr>
          <p:cNvPr id="9" name="文本框 8"/>
          <p:cNvSpPr txBox="1"/>
          <p:nvPr/>
        </p:nvSpPr>
        <p:spPr>
          <a:xfrm>
            <a:off x="4990812" y="2529907"/>
            <a:ext cx="3877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</a:rPr>
              <a:t>Theorem: </a:t>
            </a:r>
          </a:p>
          <a:p>
            <a:r>
              <a:rPr lang="en-US" altLang="zh-CN" sz="2400" b="1" i="1" dirty="0">
                <a:solidFill>
                  <a:srgbClr val="FF0000"/>
                </a:solidFill>
              </a:rPr>
              <a:t>Normal-order reduction will find normal form if exists</a:t>
            </a:r>
            <a:endParaRPr lang="zh-CN" altLang="en-US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21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Reduction strategies – examples 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28650" y="2619034"/>
            <a:ext cx="4140429" cy="2267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(x. x x) ((y. y) (z. z))</a:t>
            </a:r>
            <a:endParaRPr lang="en-US" altLang="zh-CN" sz="2400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((y. y) (z. z))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sym typeface="Symbol" panose="05050102010706020507" pitchFamily="18" charset="2"/>
              </a:rPr>
              <a:t>((y. y) (z. z))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(z. z) ((y. y) (z. z))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(y. y) (z. z)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ym typeface="Symbol" panose="05050102010706020507" pitchFamily="18" charset="2"/>
              </a:rPr>
              <a:t>z. z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363239" y="2619034"/>
            <a:ext cx="2979277" cy="180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(x. x x)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((y. y) (z. z))</a:t>
            </a:r>
            <a:endParaRPr lang="en-US" altLang="zh-CN" sz="2400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(x. x x) (z. z)</a:t>
            </a:r>
            <a:endParaRPr lang="en-US" altLang="zh-CN" sz="2400" dirty="0"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(z. z) (z. z)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ym typeface="Symbol" panose="05050102010706020507" pitchFamily="18" charset="2"/>
              </a:rPr>
              <a:t>z. z</a:t>
            </a:r>
            <a:endParaRPr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>
            <a:off x="1094874" y="1811278"/>
            <a:ext cx="1928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/>
              <a:t>Normal-order</a:t>
            </a:r>
            <a:endParaRPr lang="zh-CN" altLang="en-US" sz="2400" b="1" i="1" dirty="0"/>
          </a:p>
        </p:txBody>
      </p:sp>
      <p:sp>
        <p:nvSpPr>
          <p:cNvPr id="9" name="文本框 8"/>
          <p:cNvSpPr txBox="1"/>
          <p:nvPr/>
        </p:nvSpPr>
        <p:spPr>
          <a:xfrm>
            <a:off x="5654890" y="1811279"/>
            <a:ext cx="2395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/>
              <a:t>Applicative-order</a:t>
            </a:r>
            <a:endParaRPr lang="zh-CN" alt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18657851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Reduction strategies – examples 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354317" y="3429000"/>
            <a:ext cx="6130589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800" dirty="0">
                <a:sym typeface="Symbol" panose="05050102010706020507" pitchFamily="18" charset="2"/>
              </a:rPr>
              <a:t>(e. f. e) ((a. b. a) x y) ((c. d. c) u v)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94874" y="1811278"/>
            <a:ext cx="1928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/>
              <a:t>Normal-order</a:t>
            </a:r>
            <a:endParaRPr lang="zh-CN" altLang="en-US" sz="2400" b="1" i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5C1CDB3-8370-4424-98B2-A4B1CF07E848}"/>
              </a:ext>
            </a:extLst>
          </p:cNvPr>
          <p:cNvSpPr txBox="1"/>
          <p:nvPr/>
        </p:nvSpPr>
        <p:spPr>
          <a:xfrm>
            <a:off x="5654890" y="1811279"/>
            <a:ext cx="2395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/>
              <a:t>Applicative-order</a:t>
            </a:r>
            <a:endParaRPr lang="zh-CN" altLang="en-US" sz="2400" b="1" i="1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5DB3008-DCE3-4505-A34D-C54FC543C924}"/>
              </a:ext>
            </a:extLst>
          </p:cNvPr>
          <p:cNvSpPr/>
          <p:nvPr/>
        </p:nvSpPr>
        <p:spPr>
          <a:xfrm>
            <a:off x="3023607" y="3349951"/>
            <a:ext cx="1727855" cy="632390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DE5226D-46FC-4B84-A174-BC6E1EDA78DA}"/>
              </a:ext>
            </a:extLst>
          </p:cNvPr>
          <p:cNvSpPr/>
          <p:nvPr/>
        </p:nvSpPr>
        <p:spPr>
          <a:xfrm>
            <a:off x="1354317" y="3179036"/>
            <a:ext cx="3764614" cy="999857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682366F-A441-4718-910F-F44A44BCECF8}"/>
              </a:ext>
            </a:extLst>
          </p:cNvPr>
          <p:cNvSpPr/>
          <p:nvPr/>
        </p:nvSpPr>
        <p:spPr>
          <a:xfrm>
            <a:off x="5261180" y="3341406"/>
            <a:ext cx="1727855" cy="6323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4CAA440-4355-4617-94B2-54CF72F7AA7B}"/>
              </a:ext>
            </a:extLst>
          </p:cNvPr>
          <p:cNvSpPr/>
          <p:nvPr/>
        </p:nvSpPr>
        <p:spPr>
          <a:xfrm>
            <a:off x="8043007" y="1725915"/>
            <a:ext cx="666221" cy="632390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F55B1E9-0433-42D7-BD4B-07DDB9DC5191}"/>
              </a:ext>
            </a:extLst>
          </p:cNvPr>
          <p:cNvSpPr/>
          <p:nvPr/>
        </p:nvSpPr>
        <p:spPr>
          <a:xfrm>
            <a:off x="3129615" y="1713969"/>
            <a:ext cx="757919" cy="685916"/>
          </a:xfrm>
          <a:prstGeom prst="rect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906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Reduction strategies – examples 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28650" y="3787737"/>
            <a:ext cx="2806153" cy="8853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(x. p) ((y. y) (z. z))</a:t>
            </a:r>
            <a:endParaRPr lang="en-US" altLang="zh-CN" sz="2400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ym typeface="Symbol" panose="05050102010706020507" pitchFamily="18" charset="2"/>
              </a:rPr>
              <a:t>p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363239" y="3787737"/>
            <a:ext cx="2806153" cy="13460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(x. p)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((y. y) (z. z))</a:t>
            </a:r>
            <a:endParaRPr lang="en-US" altLang="zh-CN" sz="2400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(x. p) (z. z)</a:t>
            </a:r>
            <a:endParaRPr lang="en-US" altLang="zh-CN" sz="2400" dirty="0"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ym typeface="Symbol" panose="05050102010706020507" pitchFamily="18" charset="2"/>
              </a:rPr>
              <a:t>p</a:t>
            </a:r>
            <a:endParaRPr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>
            <a:off x="1094874" y="2979981"/>
            <a:ext cx="1928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/>
              <a:t>Normal-order</a:t>
            </a:r>
            <a:endParaRPr lang="zh-CN" altLang="en-US" sz="2400" b="1" i="1" dirty="0"/>
          </a:p>
        </p:txBody>
      </p:sp>
      <p:sp>
        <p:nvSpPr>
          <p:cNvPr id="9" name="文本框 8"/>
          <p:cNvSpPr txBox="1"/>
          <p:nvPr/>
        </p:nvSpPr>
        <p:spPr>
          <a:xfrm>
            <a:off x="5654890" y="2979982"/>
            <a:ext cx="2395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/>
              <a:t>Applicative-order</a:t>
            </a:r>
            <a:endParaRPr lang="zh-CN" altLang="en-US" sz="2400" b="1" i="1" dirty="0"/>
          </a:p>
        </p:txBody>
      </p:sp>
      <p:sp>
        <p:nvSpPr>
          <p:cNvPr id="3" name="文本框 2"/>
          <p:cNvSpPr txBox="1"/>
          <p:nvPr/>
        </p:nvSpPr>
        <p:spPr>
          <a:xfrm>
            <a:off x="628650" y="1761853"/>
            <a:ext cx="73380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Applicative-order may </a:t>
            </a:r>
            <a:r>
              <a:rPr lang="en-US" altLang="zh-CN" sz="2400" b="1" i="1" dirty="0"/>
              <a:t>not</a:t>
            </a:r>
            <a:r>
              <a:rPr lang="en-US" altLang="zh-CN" sz="2400" dirty="0"/>
              <a:t> be as efficient as normal-order</a:t>
            </a:r>
          </a:p>
          <a:p>
            <a:r>
              <a:rPr lang="en-US" altLang="zh-CN" sz="2400" dirty="0"/>
              <a:t>when the argument is not used.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50181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140212" cy="1325563"/>
          </a:xfrm>
        </p:spPr>
        <p:txBody>
          <a:bodyPr/>
          <a:lstStyle/>
          <a:p>
            <a:r>
              <a:rPr lang="en-US" altLang="zh-CN" dirty="0">
                <a:sym typeface="Symbol" panose="05050102010706020507" pitchFamily="18" charset="2"/>
              </a:rPr>
              <a:t>Overview: -calculus as</a:t>
            </a:r>
            <a:r>
              <a:rPr lang="en-US" altLang="zh-CN" dirty="0"/>
              <a:t> a language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715852"/>
          </a:xfrm>
        </p:spPr>
        <p:txBody>
          <a:bodyPr>
            <a:normAutofit lnSpcReduction="10000"/>
          </a:bodyPr>
          <a:lstStyle/>
          <a:p>
            <a:r>
              <a:rPr lang="en-US" altLang="zh-CN" dirty="0"/>
              <a:t>Syntax</a:t>
            </a:r>
          </a:p>
          <a:p>
            <a:pPr lvl="1"/>
            <a:r>
              <a:rPr lang="en-US" altLang="zh-CN" dirty="0"/>
              <a:t>How to write a program?</a:t>
            </a:r>
          </a:p>
          <a:p>
            <a:pPr lvl="1"/>
            <a:r>
              <a:rPr lang="en-US" altLang="zh-CN" dirty="0">
                <a:solidFill>
                  <a:srgbClr val="FF0000"/>
                </a:solidFill>
              </a:rPr>
              <a:t>Keyword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“”</a:t>
            </a:r>
            <a:r>
              <a:rPr lang="en-US" altLang="zh-CN" dirty="0">
                <a:sym typeface="Symbol" panose="05050102010706020507" pitchFamily="18" charset="2"/>
              </a:rPr>
              <a:t> for defining functions</a:t>
            </a:r>
            <a:endParaRPr lang="en-US" altLang="zh-CN" dirty="0"/>
          </a:p>
          <a:p>
            <a:pPr lvl="2"/>
            <a:endParaRPr lang="en-US" altLang="zh-CN" dirty="0"/>
          </a:p>
          <a:p>
            <a:r>
              <a:rPr lang="en-US" altLang="zh-CN" dirty="0"/>
              <a:t>Semantics</a:t>
            </a:r>
          </a:p>
          <a:p>
            <a:pPr lvl="1"/>
            <a:r>
              <a:rPr lang="en-US" altLang="zh-CN" dirty="0"/>
              <a:t>How to describe the executions of a program?</a:t>
            </a:r>
          </a:p>
          <a:p>
            <a:pPr lvl="1"/>
            <a:r>
              <a:rPr lang="en-US" altLang="zh-CN" dirty="0"/>
              <a:t>Calculation rules called </a:t>
            </a:r>
            <a:r>
              <a:rPr lang="en-US" altLang="zh-CN" dirty="0">
                <a:solidFill>
                  <a:srgbClr val="FF0000"/>
                </a:solidFill>
              </a:rPr>
              <a:t>reduction</a:t>
            </a:r>
          </a:p>
          <a:p>
            <a:pPr lvl="2"/>
            <a:endParaRPr lang="en-US" altLang="zh-CN" dirty="0">
              <a:solidFill>
                <a:srgbClr val="FF0000"/>
              </a:solidFill>
            </a:endParaRPr>
          </a:p>
          <a:p>
            <a:pPr lvl="0"/>
            <a:r>
              <a:rPr lang="en-US" altLang="zh-CN" dirty="0">
                <a:solidFill>
                  <a:prstClr val="black"/>
                </a:solidFill>
              </a:rPr>
              <a:t>Others</a:t>
            </a:r>
          </a:p>
          <a:p>
            <a:pPr lvl="1"/>
            <a:r>
              <a:rPr lang="en-US" altLang="zh-CN" dirty="0">
                <a:solidFill>
                  <a:prstClr val="black"/>
                </a:solidFill>
              </a:rPr>
              <a:t>Type system (next class)</a:t>
            </a:r>
          </a:p>
          <a:p>
            <a:pPr lvl="1"/>
            <a:r>
              <a:rPr lang="en-US" altLang="zh-CN" dirty="0">
                <a:solidFill>
                  <a:prstClr val="black"/>
                </a:solidFill>
              </a:rPr>
              <a:t>Model theory (not covered)</a:t>
            </a:r>
          </a:p>
          <a:p>
            <a:pPr lvl="1"/>
            <a:r>
              <a:rPr lang="en-US" altLang="zh-CN" dirty="0">
                <a:solidFill>
                  <a:prstClr val="black"/>
                </a:solidFill>
              </a:rPr>
              <a:t>…</a:t>
            </a:r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460056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Reduction strategies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59396"/>
          </a:xfrm>
        </p:spPr>
        <p:txBody>
          <a:bodyPr>
            <a:normAutofit/>
          </a:bodyPr>
          <a:lstStyle/>
          <a:p>
            <a:r>
              <a:rPr lang="en-US" altLang="zh-CN" dirty="0"/>
              <a:t>Similar to (</a:t>
            </a:r>
            <a:r>
              <a:rPr lang="en-US" altLang="zh-CN" dirty="0">
                <a:solidFill>
                  <a:srgbClr val="FF0000"/>
                </a:solidFill>
              </a:rPr>
              <a:t>but subtly different from</a:t>
            </a:r>
            <a:r>
              <a:rPr lang="en-US" altLang="zh-CN" dirty="0"/>
              <a:t>) </a:t>
            </a:r>
            <a:r>
              <a:rPr lang="en-US" altLang="zh-CN" b="1" i="1" dirty="0"/>
              <a:t>evaluation strategies</a:t>
            </a:r>
            <a:r>
              <a:rPr lang="en-US" altLang="zh-CN" b="1" dirty="0"/>
              <a:t> </a:t>
            </a:r>
            <a:r>
              <a:rPr lang="en-US" altLang="zh-CN" dirty="0"/>
              <a:t>in language theories</a:t>
            </a:r>
          </a:p>
          <a:p>
            <a:pPr lvl="1">
              <a:spcBef>
                <a:spcPts val="1800"/>
              </a:spcBef>
            </a:pPr>
            <a:r>
              <a:rPr lang="en-US" altLang="zh-CN" b="1" dirty="0"/>
              <a:t>Call-by-name</a:t>
            </a:r>
            <a:r>
              <a:rPr lang="en-US" altLang="zh-CN" dirty="0"/>
              <a:t> (like normal-order)</a:t>
            </a:r>
          </a:p>
          <a:p>
            <a:pPr lvl="2">
              <a:spcBef>
                <a:spcPts val="1200"/>
              </a:spcBef>
            </a:pPr>
            <a:r>
              <a:rPr lang="en-US" altLang="zh-CN" dirty="0"/>
              <a:t>ALGOL 60</a:t>
            </a:r>
          </a:p>
          <a:p>
            <a:pPr lvl="1">
              <a:spcBef>
                <a:spcPts val="1800"/>
              </a:spcBef>
            </a:pPr>
            <a:r>
              <a:rPr lang="en-US" altLang="zh-CN" b="1" dirty="0"/>
              <a:t>Call-by-need</a:t>
            </a:r>
            <a:r>
              <a:rPr lang="en-US" altLang="zh-CN" dirty="0"/>
              <a:t> (“</a:t>
            </a:r>
            <a:r>
              <a:rPr lang="en-US" altLang="zh-CN" dirty="0" err="1"/>
              <a:t>memoized</a:t>
            </a:r>
            <a:r>
              <a:rPr lang="en-US" altLang="zh-CN" dirty="0"/>
              <a:t> version” of call-by-name)</a:t>
            </a:r>
          </a:p>
          <a:p>
            <a:pPr lvl="2">
              <a:spcBef>
                <a:spcPts val="1200"/>
              </a:spcBef>
            </a:pPr>
            <a:r>
              <a:rPr lang="en-US" altLang="zh-CN" dirty="0"/>
              <a:t>Haskell, R, …</a:t>
            </a:r>
          </a:p>
          <a:p>
            <a:pPr lvl="1">
              <a:spcBef>
                <a:spcPts val="1800"/>
              </a:spcBef>
            </a:pPr>
            <a:r>
              <a:rPr lang="en-US" altLang="zh-CN" b="1" dirty="0"/>
              <a:t>Call-by-value</a:t>
            </a:r>
            <a:r>
              <a:rPr lang="en-US" altLang="zh-CN" dirty="0"/>
              <a:t> (like applicative-order)</a:t>
            </a:r>
          </a:p>
          <a:p>
            <a:pPr lvl="2">
              <a:spcBef>
                <a:spcPts val="1200"/>
              </a:spcBef>
            </a:pPr>
            <a:r>
              <a:rPr lang="en-US" altLang="zh-CN" dirty="0"/>
              <a:t>C, …</a:t>
            </a:r>
          </a:p>
          <a:p>
            <a:pPr lvl="1">
              <a:spcBef>
                <a:spcPts val="1800"/>
              </a:spcBef>
            </a:pPr>
            <a:r>
              <a:rPr lang="en-US" altLang="zh-CN" dirty="0"/>
              <a:t>…</a:t>
            </a:r>
            <a:endParaRPr lang="zh-CN" altLang="en-US" dirty="0"/>
          </a:p>
        </p:txBody>
      </p:sp>
      <p:sp>
        <p:nvSpPr>
          <p:cNvPr id="4" name="圆角矩形标注 3"/>
          <p:cNvSpPr/>
          <p:nvPr/>
        </p:nvSpPr>
        <p:spPr>
          <a:xfrm>
            <a:off x="6063915" y="2416133"/>
            <a:ext cx="2451433" cy="1323475"/>
          </a:xfrm>
          <a:prstGeom prst="wedgeRoundRectCallout">
            <a:avLst>
              <a:gd name="adj1" fmla="val -71302"/>
              <a:gd name="adj2" fmla="val -29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000" b="1" dirty="0"/>
              <a:t>arguments are not evaluated, but directly substituted into function body</a:t>
            </a:r>
            <a:endParaRPr lang="zh-CN" altLang="en-US" sz="2000" b="1" dirty="0"/>
          </a:p>
        </p:txBody>
      </p:sp>
      <p:sp>
        <p:nvSpPr>
          <p:cNvPr id="5" name="圆角矩形标注 4"/>
          <p:cNvSpPr/>
          <p:nvPr/>
        </p:nvSpPr>
        <p:spPr>
          <a:xfrm>
            <a:off x="3449553" y="4275075"/>
            <a:ext cx="2723146" cy="478088"/>
          </a:xfrm>
          <a:prstGeom prst="wedgeRoundRectCallout">
            <a:avLst>
              <a:gd name="adj1" fmla="val -67154"/>
              <a:gd name="adj2" fmla="val -644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000" b="1" i="1" dirty="0"/>
              <a:t>called “lazy evaluation”</a:t>
            </a:r>
            <a:endParaRPr lang="zh-CN" altLang="en-US" sz="2000" b="1" i="1" dirty="0"/>
          </a:p>
        </p:txBody>
      </p:sp>
      <p:sp>
        <p:nvSpPr>
          <p:cNvPr id="6" name="圆角矩形标注 5"/>
          <p:cNvSpPr/>
          <p:nvPr/>
        </p:nvSpPr>
        <p:spPr>
          <a:xfrm>
            <a:off x="3180848" y="5288630"/>
            <a:ext cx="2991851" cy="478088"/>
          </a:xfrm>
          <a:prstGeom prst="wedgeRoundRectCallout">
            <a:avLst>
              <a:gd name="adj1" fmla="val -67154"/>
              <a:gd name="adj2" fmla="val -644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000" b="1" i="1" dirty="0"/>
              <a:t>called “eager evaluation”</a:t>
            </a:r>
            <a:endParaRPr lang="zh-CN" alt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11698303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9F89F7-1542-4DA8-AE3C-D0231DAA1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Subtle difference between reduction strategies and evaluation strategies</a:t>
            </a:r>
            <a:endParaRPr lang="zh-CN" altLang="en-US" sz="40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DBA53E6-A036-4119-A773-C49DCC814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Normal-order (or applicative-order) </a:t>
            </a:r>
            <a:r>
              <a:rPr lang="en-US" altLang="zh-CN" dirty="0">
                <a:solidFill>
                  <a:srgbClr val="0000FF"/>
                </a:solidFill>
              </a:rPr>
              <a:t>reduces under lambda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altLang="zh-CN" dirty="0">
                <a:sym typeface="Symbol" panose="05050102010706020507" pitchFamily="18" charset="2"/>
              </a:rPr>
              <a:t>Allow optimizations inside a function body</a:t>
            </a:r>
            <a:endParaRPr lang="zh-CN" altLang="en-US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altLang="zh-CN" dirty="0">
                <a:sym typeface="Symbol" panose="05050102010706020507" pitchFamily="18" charset="2"/>
              </a:rPr>
              <a:t>Not always desired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altLang="zh-CN" dirty="0">
                <a:sym typeface="Symbol" panose="05050102010706020507" pitchFamily="18" charset="2"/>
              </a:rPr>
              <a:t>x. ((y. y y) (y. y y))  x. ((y. y y) (y. y y))  …</a:t>
            </a:r>
          </a:p>
          <a:p>
            <a:endParaRPr lang="en-US" altLang="zh-CN" dirty="0">
              <a:sym typeface="Symbol" panose="05050102010706020507" pitchFamily="18" charset="2"/>
            </a:endParaRPr>
          </a:p>
          <a:p>
            <a:r>
              <a:rPr lang="en-US" altLang="zh-CN" dirty="0">
                <a:sym typeface="Symbol" panose="05050102010706020507" pitchFamily="18" charset="2"/>
              </a:rPr>
              <a:t>Evaluation strategies: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Don’t</a:t>
            </a:r>
            <a:r>
              <a:rPr lang="en-US" altLang="zh-CN" dirty="0">
                <a:sym typeface="Symbol" panose="05050102010706020507" pitchFamily="18" charset="2"/>
              </a:rPr>
              <a:t> reduce under lambda</a:t>
            </a:r>
          </a:p>
        </p:txBody>
      </p:sp>
    </p:spTree>
    <p:extLst>
      <p:ext uri="{BB962C8B-B14F-4D97-AF65-F5344CB8AC3E}">
        <p14:creationId xmlns:p14="http://schemas.microsoft.com/office/powerpoint/2010/main" val="170794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Only evaluate </a:t>
            </a:r>
            <a:r>
              <a:rPr lang="en-US" altLang="zh-CN" dirty="0">
                <a:solidFill>
                  <a:srgbClr val="FF0000"/>
                </a:solidFill>
              </a:rPr>
              <a:t>closed terms </a:t>
            </a:r>
            <a:r>
              <a:rPr lang="en-US" altLang="zh-CN" dirty="0"/>
              <a:t>(i.e. no free variables)</a:t>
            </a:r>
          </a:p>
          <a:p>
            <a:r>
              <a:rPr lang="en-US" altLang="zh-CN" dirty="0"/>
              <a:t>May not reduce all the way to a normal form</a:t>
            </a:r>
          </a:p>
          <a:p>
            <a:pPr lvl="1"/>
            <a:r>
              <a:rPr lang="en-US" altLang="zh-CN" dirty="0"/>
              <a:t>Terminate as soon as </a:t>
            </a:r>
            <a:r>
              <a:rPr lang="en-US" altLang="zh-CN" dirty="0">
                <a:solidFill>
                  <a:srgbClr val="FF0000"/>
                </a:solidFill>
              </a:rPr>
              <a:t>a </a:t>
            </a:r>
            <a:r>
              <a:rPr lang="en-US" altLang="zh-CN" i="1" dirty="0">
                <a:solidFill>
                  <a:srgbClr val="FF0000"/>
                </a:solidFill>
              </a:rPr>
              <a:t>canonical form</a:t>
            </a:r>
            <a:r>
              <a:rPr lang="en-US" altLang="zh-CN" dirty="0">
                <a:solidFill>
                  <a:srgbClr val="FF0000"/>
                </a:solidFill>
              </a:rPr>
              <a:t> (i.e. a lambda abstraction) </a:t>
            </a:r>
            <a:r>
              <a:rPr lang="en-US" altLang="zh-CN" dirty="0"/>
              <a:t>is obtained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989" y="3882826"/>
            <a:ext cx="8350021" cy="2110249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6685071" y="4884821"/>
            <a:ext cx="1946109" cy="1292142"/>
          </a:xfrm>
          <a:prstGeom prst="wedgeRoundRectCallout">
            <a:avLst>
              <a:gd name="adj1" fmla="val -81421"/>
              <a:gd name="adj2" fmla="val -4247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Evaluation terminates here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671836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A closed normal form must be a canonical form</a:t>
            </a:r>
          </a:p>
          <a:p>
            <a:r>
              <a:rPr lang="en-US" altLang="zh-CN" dirty="0"/>
              <a:t>Not every closed canonical form is a normal form</a:t>
            </a:r>
          </a:p>
          <a:p>
            <a:endParaRPr lang="en-US" altLang="zh-CN" dirty="0"/>
          </a:p>
          <a:p>
            <a:r>
              <a:rPr lang="en-US" altLang="zh-CN" dirty="0"/>
              <a:t>Recall that normal-order reduction will find the normal form if it exists</a:t>
            </a:r>
          </a:p>
          <a:p>
            <a:pPr lvl="1"/>
            <a:r>
              <a:rPr lang="en-US" altLang="zh-CN" dirty="0"/>
              <a:t>If normal-order reduction terminates, the reduction sequence must contain a first canonical form</a:t>
            </a:r>
          </a:p>
          <a:p>
            <a:pPr lvl="1"/>
            <a:r>
              <a:rPr lang="en-US" altLang="zh-CN" dirty="0"/>
              <a:t>Normal-order evaluation</a:t>
            </a:r>
            <a:endParaRPr lang="zh-CN" altLang="en-US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432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46994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Normal-order reduction &amp; evaluation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512793"/>
            <a:ext cx="7886700" cy="4351338"/>
          </a:xfrm>
        </p:spPr>
        <p:txBody>
          <a:bodyPr/>
          <a:lstStyle/>
          <a:p>
            <a:r>
              <a:rPr lang="en-US" altLang="zh-CN"/>
              <a:t>Normal-order reduction terminates</a:t>
            </a:r>
          </a:p>
          <a:p>
            <a:pPr lvl="1"/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Normal-order reduction does not terminate</a:t>
            </a:r>
          </a:p>
          <a:p>
            <a:pPr lvl="1"/>
            <a:endParaRPr lang="en-US" altLang="zh-CN"/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235" y="2066992"/>
            <a:ext cx="4832353" cy="373968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3653114" y="2696174"/>
            <a:ext cx="3974908" cy="487714"/>
          </a:xfrm>
          <a:prstGeom prst="wedgeRoundRectCallout">
            <a:avLst>
              <a:gd name="adj1" fmla="val -33596"/>
              <a:gd name="adj2" fmla="val -1046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Evaluation terminates here</a:t>
            </a:r>
            <a:endParaRPr lang="zh-CN" altLang="en-US" sz="24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755" y="4057963"/>
            <a:ext cx="8314489" cy="427392"/>
          </a:xfrm>
          <a:prstGeom prst="rect">
            <a:avLst/>
          </a:prstGeom>
        </p:spPr>
      </p:pic>
      <p:sp>
        <p:nvSpPr>
          <p:cNvPr id="7" name="圆角矩形标注 6"/>
          <p:cNvSpPr/>
          <p:nvPr/>
        </p:nvSpPr>
        <p:spPr>
          <a:xfrm>
            <a:off x="2830931" y="4734131"/>
            <a:ext cx="3974908" cy="487714"/>
          </a:xfrm>
          <a:prstGeom prst="wedgeRoundRectCallout">
            <a:avLst>
              <a:gd name="adj1" fmla="val -33596"/>
              <a:gd name="adj2" fmla="val -1046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Evaluation terminates here</a:t>
            </a:r>
            <a:endParaRPr lang="zh-CN" altLang="en-US" sz="2400" b="1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55" y="5470621"/>
            <a:ext cx="4832353" cy="356160"/>
          </a:xfrm>
          <a:prstGeom prst="rect">
            <a:avLst/>
          </a:prstGeom>
        </p:spPr>
      </p:pic>
      <p:sp>
        <p:nvSpPr>
          <p:cNvPr id="9" name="圆角矩形标注 8"/>
          <p:cNvSpPr/>
          <p:nvPr/>
        </p:nvSpPr>
        <p:spPr>
          <a:xfrm>
            <a:off x="4754336" y="5875488"/>
            <a:ext cx="3974908" cy="487714"/>
          </a:xfrm>
          <a:prstGeom prst="wedgeRoundRectCallout">
            <a:avLst>
              <a:gd name="adj1" fmla="val -36320"/>
              <a:gd name="adj2" fmla="val -7754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Evaluation diverges too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176632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Normal-order evaluation rules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1745974" y="3845932"/>
                <a:ext cx="4847224" cy="8318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 </m:t>
                          </m:r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974" y="3845932"/>
                <a:ext cx="4847224" cy="8318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2730514" y="2069704"/>
                <a:ext cx="2242089" cy="5841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14" y="2069704"/>
                <a:ext cx="2242089" cy="5841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/>
          <p:cNvSpPr txBox="1"/>
          <p:nvPr/>
        </p:nvSpPr>
        <p:spPr>
          <a:xfrm>
            <a:off x="6560831" y="4028725"/>
            <a:ext cx="599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ym typeface="Symbol" panose="05050102010706020507" pitchFamily="18" charset="2"/>
              </a:rPr>
              <a:t>(</a:t>
            </a:r>
            <a:r>
              <a:rPr lang="zh-CN" altLang="en-US" sz="2800" dirty="0">
                <a:sym typeface="Symbol" panose="05050102010706020507" pitchFamily="18" charset="2"/>
              </a:rPr>
              <a:t></a:t>
            </a:r>
            <a:r>
              <a:rPr lang="en-US" altLang="zh-CN" sz="2800" dirty="0">
                <a:sym typeface="Symbol" panose="05050102010706020507" pitchFamily="18" charset="2"/>
              </a:rPr>
              <a:t>)</a:t>
            </a:r>
            <a:endParaRPr lang="zh-CN" altLang="en-US" sz="2800" dirty="0"/>
          </a:p>
        </p:txBody>
      </p:sp>
      <p:sp>
        <p:nvSpPr>
          <p:cNvPr id="11" name="文本框 10"/>
          <p:cNvSpPr txBox="1"/>
          <p:nvPr/>
        </p:nvSpPr>
        <p:spPr>
          <a:xfrm>
            <a:off x="4998339" y="1989860"/>
            <a:ext cx="1135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ym typeface="Symbol" panose="05050102010706020507" pitchFamily="18" charset="2"/>
              </a:rPr>
              <a:t>(Term)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403276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Normal-order evaluation – example </a:t>
            </a:r>
            <a:endParaRPr lang="zh-CN" altLang="en-US" sz="40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594433"/>
            <a:ext cx="7956632" cy="460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3730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Recall the reduction strategies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28650" y="2378399"/>
            <a:ext cx="4140429" cy="2267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(x. x x) ((y. y) (z. z))</a:t>
            </a:r>
            <a:endParaRPr lang="en-US" altLang="zh-CN" sz="2400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((y. y) (z. z))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sym typeface="Symbol" panose="05050102010706020507" pitchFamily="18" charset="2"/>
              </a:rPr>
              <a:t>((y. y) (z. z))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(z. z) ((y. y) (z. z))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(y. y) (z. z)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ym typeface="Symbol" panose="05050102010706020507" pitchFamily="18" charset="2"/>
              </a:rPr>
              <a:t>z. z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363239" y="2378399"/>
            <a:ext cx="2979277" cy="180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ym typeface="Symbol" panose="05050102010706020507" pitchFamily="18" charset="2"/>
              </a:rPr>
              <a:t>(x. x x)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((y. y) (z. z))</a:t>
            </a:r>
            <a:endParaRPr lang="en-US" altLang="zh-CN" sz="2400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(x. x x) (z. z)</a:t>
            </a:r>
            <a:endParaRPr lang="en-US" altLang="zh-CN" sz="2400" dirty="0">
              <a:sym typeface="Symbol" panose="05050102010706020507" pitchFamily="18" charset="2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srgbClr val="FF0000"/>
                </a:solidFill>
                <a:sym typeface="Symbol" panose="05050102010706020507" pitchFamily="18" charset="2"/>
              </a:rPr>
              <a:t>(z. z) (z. z)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ym typeface="Symbol" panose="05050102010706020507" pitchFamily="18" charset="2"/>
              </a:rPr>
              <a:t>z. z</a:t>
            </a:r>
            <a:endParaRPr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>
            <a:off x="1094874" y="1811278"/>
            <a:ext cx="1928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/>
              <a:t>Normal-order</a:t>
            </a:r>
            <a:endParaRPr lang="zh-CN" altLang="en-US" sz="2400" b="1" i="1" dirty="0"/>
          </a:p>
        </p:txBody>
      </p:sp>
      <p:sp>
        <p:nvSpPr>
          <p:cNvPr id="9" name="文本框 8"/>
          <p:cNvSpPr txBox="1"/>
          <p:nvPr/>
        </p:nvSpPr>
        <p:spPr>
          <a:xfrm>
            <a:off x="5654890" y="1811279"/>
            <a:ext cx="2395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/>
              <a:t>Applicative-order</a:t>
            </a:r>
            <a:endParaRPr lang="zh-CN" altLang="en-US" sz="2400" b="1" i="1" dirty="0"/>
          </a:p>
        </p:txBody>
      </p:sp>
      <p:sp>
        <p:nvSpPr>
          <p:cNvPr id="4" name="文本框 3"/>
          <p:cNvSpPr txBox="1"/>
          <p:nvPr/>
        </p:nvSpPr>
        <p:spPr>
          <a:xfrm>
            <a:off x="4323128" y="4363900"/>
            <a:ext cx="43636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/>
              <a:t>Eager evaluation: </a:t>
            </a:r>
          </a:p>
          <a:p>
            <a:r>
              <a:rPr lang="en-US" altLang="zh-CN" sz="2400" dirty="0"/>
              <a:t>Postpone the substitution until the argument is a canonical form. No need to reduce many copies of the argument separately.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946435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Eager evaluation rules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889593" y="3942184"/>
                <a:ext cx="7076937" cy="9127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</m:t>
                          </m:r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593" y="3942184"/>
                <a:ext cx="7076937" cy="91275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2826766" y="2334398"/>
                <a:ext cx="2497415" cy="65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sSub>
                            <m:sSubPr>
                              <m:ctrlPr>
                                <a:rPr lang="en-US" altLang="zh-C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⇒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6766" y="2334398"/>
                <a:ext cx="2497415" cy="65466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/>
          <p:cNvSpPr txBox="1"/>
          <p:nvPr/>
        </p:nvSpPr>
        <p:spPr>
          <a:xfrm>
            <a:off x="7974797" y="4136949"/>
            <a:ext cx="599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ym typeface="Symbol" panose="05050102010706020507" pitchFamily="18" charset="2"/>
              </a:rPr>
              <a:t>(</a:t>
            </a:r>
            <a:r>
              <a:rPr lang="zh-CN" altLang="en-US" sz="2800" dirty="0">
                <a:sym typeface="Symbol" panose="05050102010706020507" pitchFamily="18" charset="2"/>
              </a:rPr>
              <a:t></a:t>
            </a:r>
            <a:r>
              <a:rPr lang="en-US" altLang="zh-CN" sz="2800" dirty="0">
                <a:sym typeface="Symbol" panose="05050102010706020507" pitchFamily="18" charset="2"/>
              </a:rPr>
              <a:t>)</a:t>
            </a:r>
            <a:endParaRPr lang="zh-CN" altLang="en-US" sz="2800" dirty="0"/>
          </a:p>
        </p:txBody>
      </p:sp>
      <p:sp>
        <p:nvSpPr>
          <p:cNvPr id="6" name="文本框 5"/>
          <p:cNvSpPr txBox="1"/>
          <p:nvPr/>
        </p:nvSpPr>
        <p:spPr>
          <a:xfrm>
            <a:off x="5324181" y="2259070"/>
            <a:ext cx="1135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ym typeface="Symbol" panose="05050102010706020507" pitchFamily="18" charset="2"/>
              </a:rPr>
              <a:t>(Term)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255812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Eager evaluation </a:t>
            </a:r>
            <a:br>
              <a:rPr lang="en-US" altLang="zh-CN" sz="4000" dirty="0"/>
            </a:br>
            <a:r>
              <a:rPr lang="en-US" altLang="zh-CN" sz="4000" dirty="0"/>
              <a:t>– example </a:t>
            </a:r>
            <a:endParaRPr lang="zh-CN" altLang="en-US" sz="40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876" y="495763"/>
            <a:ext cx="3350161" cy="593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6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Syntax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258652"/>
          </a:xfrm>
        </p:spPr>
        <p:txBody>
          <a:bodyPr>
            <a:normAutofit/>
          </a:bodyPr>
          <a:lstStyle/>
          <a:p>
            <a:r>
              <a:rPr lang="en-US" altLang="zh-CN" dirty="0">
                <a:sym typeface="Symbol" panose="05050102010706020507" pitchFamily="18" charset="2"/>
              </a:rPr>
              <a:t> terms or  expressions: 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           (Terms)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</a:t>
            </a:r>
            <a:r>
              <a:rPr lang="en-US" altLang="zh-CN" dirty="0">
                <a:sym typeface="Symbol" panose="05050102010706020507" pitchFamily="18" charset="2"/>
              </a:rPr>
              <a:t>,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N</a:t>
            </a:r>
            <a:r>
              <a:rPr lang="en-US" altLang="zh-CN" dirty="0">
                <a:sym typeface="Symbol" panose="05050102010706020507" pitchFamily="18" charset="2"/>
              </a:rPr>
              <a:t>  ::=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x</a:t>
            </a:r>
            <a:r>
              <a:rPr lang="en-US" altLang="zh-CN" dirty="0">
                <a:sym typeface="Symbol" panose="05050102010706020507" pitchFamily="18" charset="2"/>
              </a:rPr>
              <a:t>  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x. M  </a:t>
            </a:r>
            <a:r>
              <a:rPr lang="en-US" altLang="zh-CN" dirty="0">
                <a:sym typeface="Symbol" panose="05050102010706020507" pitchFamily="18" charset="2"/>
              </a:rPr>
              <a:t>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 N</a:t>
            </a:r>
          </a:p>
          <a:p>
            <a:pPr lvl="1">
              <a:spcBef>
                <a:spcPts val="1800"/>
              </a:spcBef>
            </a:pP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Lambda abstraction </a:t>
            </a:r>
            <a:r>
              <a:rPr lang="en-US" altLang="zh-CN" dirty="0">
                <a:sym typeface="Symbol" panose="05050102010706020507" pitchFamily="18" charset="2"/>
              </a:rPr>
              <a:t>(</a:t>
            </a:r>
            <a:r>
              <a:rPr lang="en-US" altLang="zh-CN" dirty="0" err="1">
                <a:sym typeface="Symbol" panose="05050102010706020507" pitchFamily="18" charset="2"/>
              </a:rPr>
              <a:t>x.M</a:t>
            </a:r>
            <a:r>
              <a:rPr lang="en-US" altLang="zh-CN" dirty="0">
                <a:sym typeface="Symbol" panose="05050102010706020507" pitchFamily="18" charset="2"/>
              </a:rPr>
              <a:t>): “anonymous” functions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en-US" altLang="zh-CN" dirty="0" err="1">
                <a:sym typeface="Symbol" panose="05050102010706020507" pitchFamily="18" charset="2"/>
              </a:rPr>
              <a:t>int</a:t>
            </a:r>
            <a:r>
              <a:rPr lang="en-US" altLang="zh-CN" dirty="0">
                <a:sym typeface="Symbol" panose="05050102010706020507" pitchFamily="18" charset="2"/>
              </a:rPr>
              <a:t> f (</a:t>
            </a:r>
            <a:r>
              <a:rPr lang="en-US" altLang="zh-CN" dirty="0" err="1">
                <a:sym typeface="Symbol" panose="05050102010706020507" pitchFamily="18" charset="2"/>
              </a:rPr>
              <a:t>int</a:t>
            </a:r>
            <a:r>
              <a:rPr lang="en-US" altLang="zh-CN" dirty="0">
                <a:sym typeface="Symbol" panose="05050102010706020507" pitchFamily="18" charset="2"/>
              </a:rPr>
              <a:t> x) {   return x;   }    </a:t>
            </a:r>
            <a:r>
              <a:rPr lang="en-US" altLang="zh-CN" dirty="0">
                <a:solidFill>
                  <a:prstClr val="black"/>
                </a:solidFill>
                <a:sym typeface="Wingdings" panose="05000000000000000000" pitchFamily="2" charset="2"/>
              </a:rPr>
              <a:t>    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x. x</a:t>
            </a:r>
            <a:endParaRPr lang="en-US" altLang="zh-CN" sz="2400" dirty="0">
              <a:sym typeface="Symbol" panose="05050102010706020507" pitchFamily="18" charset="2"/>
            </a:endParaRPr>
          </a:p>
          <a:p>
            <a:pPr lvl="1">
              <a:spcBef>
                <a:spcPts val="1800"/>
              </a:spcBef>
            </a:pPr>
            <a:r>
              <a:rPr lang="en-US" altLang="zh-CN" dirty="0">
                <a:solidFill>
                  <a:srgbClr val="FF0000"/>
                </a:solidFill>
              </a:rPr>
              <a:t>Lambda application </a:t>
            </a:r>
            <a:r>
              <a:rPr lang="en-US" altLang="zh-CN" dirty="0"/>
              <a:t>(M N): </a:t>
            </a:r>
          </a:p>
          <a:p>
            <a:pPr lvl="1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567961" y="4562745"/>
            <a:ext cx="28164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CN" sz="2000" dirty="0" err="1"/>
              <a:t>int</a:t>
            </a:r>
            <a:r>
              <a:rPr lang="en-US" altLang="zh-CN" sz="2000" dirty="0"/>
              <a:t> f (</a:t>
            </a:r>
            <a:r>
              <a:rPr lang="en-US" altLang="zh-CN" sz="2000" dirty="0" err="1"/>
              <a:t>int</a:t>
            </a:r>
            <a:r>
              <a:rPr lang="en-US" altLang="zh-CN" sz="2000" dirty="0"/>
              <a:t> x) {   return x;   }</a:t>
            </a:r>
          </a:p>
          <a:p>
            <a:pPr>
              <a:spcBef>
                <a:spcPts val="600"/>
              </a:spcBef>
            </a:pPr>
            <a:r>
              <a:rPr lang="en-US" altLang="zh-CN" sz="2000" dirty="0"/>
              <a:t>f(3);</a:t>
            </a:r>
            <a:endParaRPr lang="zh-CN" altLang="en-US" sz="2000" dirty="0"/>
          </a:p>
        </p:txBody>
      </p:sp>
      <p:sp>
        <p:nvSpPr>
          <p:cNvPr id="6" name="文本框 5"/>
          <p:cNvSpPr txBox="1"/>
          <p:nvPr/>
        </p:nvSpPr>
        <p:spPr>
          <a:xfrm>
            <a:off x="4257920" y="4820550"/>
            <a:ext cx="219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prstClr val="black"/>
                </a:solidFill>
                <a:sym typeface="Wingdings" panose="05000000000000000000" pitchFamily="2" charset="2"/>
              </a:rPr>
              <a:t>    (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x. x) 3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9313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Normal-order evaluation rules (small-step)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/>
              <p:cNvSpPr txBox="1"/>
              <p:nvPr/>
            </p:nvSpPr>
            <p:spPr>
              <a:xfrm>
                <a:off x="2575180" y="2749662"/>
                <a:ext cx="3751989" cy="6616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sub>
                          </m:sSub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180" y="2749662"/>
                <a:ext cx="3751989" cy="6616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3264388" y="4470291"/>
                <a:ext cx="2423677" cy="9078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4388" y="4470291"/>
                <a:ext cx="2423677" cy="9078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/>
          <p:cNvSpPr txBox="1"/>
          <p:nvPr/>
        </p:nvSpPr>
        <p:spPr>
          <a:xfrm>
            <a:off x="6327169" y="2671140"/>
            <a:ext cx="599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ym typeface="Symbol" panose="05050102010706020507" pitchFamily="18" charset="2"/>
              </a:rPr>
              <a:t>(</a:t>
            </a:r>
            <a:r>
              <a:rPr lang="zh-CN" altLang="en-US" sz="2800" dirty="0">
                <a:sym typeface="Symbol" panose="05050102010706020507" pitchFamily="18" charset="2"/>
              </a:rPr>
              <a:t></a:t>
            </a:r>
            <a:r>
              <a:rPr lang="en-US" altLang="zh-CN" sz="2800" dirty="0">
                <a:sym typeface="Symbol" panose="05050102010706020507" pitchFamily="18" charset="2"/>
              </a:rPr>
              <a:t>)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90744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Eager evaluation rules (small-step)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3176159" y="3453435"/>
                <a:ext cx="2214261" cy="9049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159" y="3453435"/>
                <a:ext cx="2214261" cy="904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组合 2"/>
          <p:cNvGrpSpPr/>
          <p:nvPr/>
        </p:nvGrpSpPr>
        <p:grpSpPr>
          <a:xfrm>
            <a:off x="1803029" y="2069523"/>
            <a:ext cx="5586493" cy="740178"/>
            <a:chOff x="2575180" y="2671140"/>
            <a:chExt cx="5586493" cy="7401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本框 5"/>
                <p:cNvSpPr txBox="1"/>
                <p:nvPr/>
              </p:nvSpPr>
              <p:spPr>
                <a:xfrm>
                  <a:off x="2575180" y="2749662"/>
                  <a:ext cx="5065489" cy="66165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altLang="zh-CN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8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λ</m:t>
                                </m:r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d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zh-CN" altLang="en-US" sz="2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λ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y</m:t>
                            </m:r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  <m:sSub>
                              <m:sSubPr>
                                <m:ctrlPr>
                                  <a:rPr lang="en-US" altLang="zh-C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</m:t>
                                </m:r>
                              </m:e>
                              <m:sub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sub>
                            </m:s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[(</m:t>
                            </m:r>
                            <m:r>
                              <m:rPr>
                                <m:sty m:val="p"/>
                              </m:rPr>
                              <a:rPr lang="zh-CN" altLang="en-US" sz="2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λ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y</m:t>
                            </m:r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)/</m:t>
                            </m:r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]</m:t>
                            </m:r>
                          </m:den>
                        </m:f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6" name="文本框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75180" y="2749662"/>
                  <a:ext cx="5065489" cy="66165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文本框 9"/>
            <p:cNvSpPr txBox="1"/>
            <p:nvPr/>
          </p:nvSpPr>
          <p:spPr>
            <a:xfrm>
              <a:off x="7561829" y="2671140"/>
              <a:ext cx="5998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ym typeface="Symbol" panose="05050102010706020507" pitchFamily="18" charset="2"/>
                </a:rPr>
                <a:t>(</a:t>
              </a:r>
              <a:r>
                <a:rPr lang="zh-CN" altLang="en-US" sz="2800" dirty="0">
                  <a:sym typeface="Symbol" panose="05050102010706020507" pitchFamily="18" charset="2"/>
                </a:rPr>
                <a:t></a:t>
              </a:r>
              <a:r>
                <a:rPr lang="en-US" altLang="zh-CN" sz="2800" dirty="0">
                  <a:sym typeface="Symbol" panose="05050102010706020507" pitchFamily="18" charset="2"/>
                </a:rPr>
                <a:t>)</a:t>
              </a:r>
              <a:endParaRPr lang="zh-CN" altLang="en-US" sz="28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2419222" y="4929064"/>
                <a:ext cx="3806683" cy="910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8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e>
                            <m:sub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zh-CN" alt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 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den>
                      </m:f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9222" y="4929064"/>
                <a:ext cx="3806683" cy="9109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96802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Main points till now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Syntax: notation for defining functions</a:t>
            </a:r>
          </a:p>
          <a:p>
            <a:pPr marL="0" lvl="1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                       (Terms)  M, N  ::=  x  |  x. M  |  M N</a:t>
            </a:r>
            <a:endParaRPr lang="en-US" altLang="zh-CN" dirty="0"/>
          </a:p>
          <a:p>
            <a:pPr>
              <a:spcBef>
                <a:spcPts val="1800"/>
              </a:spcBef>
            </a:pPr>
            <a:r>
              <a:rPr lang="en-US" altLang="zh-CN" dirty="0"/>
              <a:t>Semantics (reduction rules)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                (x. M) N        M[N/x]      ()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Next: programming in </a:t>
            </a:r>
            <a:r>
              <a:rPr lang="en-US" altLang="zh-CN" dirty="0">
                <a:sym typeface="Symbol" panose="05050102010706020507" pitchFamily="18" charset="2"/>
              </a:rPr>
              <a:t>-calculus</a:t>
            </a:r>
          </a:p>
          <a:p>
            <a:pPr lvl="1"/>
            <a:r>
              <a:rPr lang="en-US" altLang="zh-CN" dirty="0">
                <a:sym typeface="Symbol" panose="05050102010706020507" pitchFamily="18" charset="2"/>
              </a:rPr>
              <a:t>Encoding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data </a:t>
            </a:r>
            <a:r>
              <a:rPr lang="en-US" altLang="zh-CN" dirty="0">
                <a:sym typeface="Symbol" panose="05050102010706020507" pitchFamily="18" charset="2"/>
              </a:rPr>
              <a:t>and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 operators </a:t>
            </a:r>
            <a:r>
              <a:rPr lang="en-US" altLang="zh-CN" dirty="0">
                <a:sym typeface="Symbol" panose="05050102010706020507" pitchFamily="18" charset="2"/>
              </a:rPr>
              <a:t>in “pure” -calculus (without adding any additional syntax)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915231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35430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endParaRPr lang="en-US" altLang="zh-CN" dirty="0"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endParaRPr lang="en-US" altLang="zh-CN" dirty="0">
                  <a:sym typeface="Symbol" panose="05050102010706020507" pitchFamily="18" charset="2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4229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b False True</a:t>
                </a:r>
              </a:p>
              <a:p>
                <a:pPr lvl="1">
                  <a:spcBef>
                    <a:spcPts val="1200"/>
                  </a:spcBef>
                </a:pPr>
                <a:endParaRPr lang="en-US" altLang="zh-CN" dirty="0">
                  <a:sym typeface="Symbol" panose="05050102010706020507" pitchFamily="18" charset="2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圆角矩形标注 5"/>
          <p:cNvSpPr/>
          <p:nvPr/>
        </p:nvSpPr>
        <p:spPr>
          <a:xfrm>
            <a:off x="5173577" y="2486109"/>
            <a:ext cx="2827422" cy="3030370"/>
          </a:xfrm>
          <a:prstGeom prst="wedgeRoundRectCallout">
            <a:avLst>
              <a:gd name="adj1" fmla="val -81959"/>
              <a:gd name="adj2" fmla="val -14894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</a:rPr>
              <a:t>not True 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True False True</a:t>
            </a:r>
            <a:endParaRPr lang="en-US" altLang="zh-CN" sz="2400" dirty="0">
              <a:solidFill>
                <a:schemeClr val="tx1"/>
              </a:solidFill>
            </a:endParaRP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False</a:t>
            </a:r>
            <a:endParaRPr lang="zh-CN" altLang="en-US" sz="2400" dirty="0">
              <a:solidFill>
                <a:schemeClr val="tx1"/>
              </a:solidFill>
            </a:endParaRPr>
          </a:p>
          <a:p>
            <a:endParaRPr lang="en-US" altLang="zh-CN" sz="24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not False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False </a:t>
            </a:r>
            <a:r>
              <a:rPr lang="en-US" altLang="zh-CN" sz="2400" dirty="0" err="1">
                <a:solidFill>
                  <a:schemeClr val="tx1"/>
                </a:solidFill>
                <a:sym typeface="Symbol" panose="05050102010706020507" pitchFamily="18" charset="2"/>
              </a:rPr>
              <a:t>False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 True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True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34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b False True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endParaRPr lang="en-US" altLang="zh-CN" dirty="0"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endParaRPr lang="en-US" altLang="zh-CN" dirty="0">
                  <a:sym typeface="Symbol" panose="05050102010706020507" pitchFamily="18" charset="2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91195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b False True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b’ False</a:t>
                </a:r>
              </a:p>
              <a:p>
                <a:pPr lvl="1">
                  <a:spcBef>
                    <a:spcPts val="1200"/>
                  </a:spcBef>
                </a:pPr>
                <a:endParaRPr lang="en-US" altLang="zh-CN" dirty="0">
                  <a:sym typeface="Symbol" panose="05050102010706020507" pitchFamily="18" charset="2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圆角矩形标注 3"/>
          <p:cNvSpPr/>
          <p:nvPr/>
        </p:nvSpPr>
        <p:spPr>
          <a:xfrm>
            <a:off x="5257800" y="2991435"/>
            <a:ext cx="2490537" cy="3030370"/>
          </a:xfrm>
          <a:prstGeom prst="wedgeRoundRectCallout">
            <a:avLst>
              <a:gd name="adj1" fmla="val -78913"/>
              <a:gd name="adj2" fmla="val -16086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</a:rPr>
              <a:t>and True b 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* True b False</a:t>
            </a:r>
            <a:endParaRPr lang="en-US" altLang="zh-CN" sz="2400" dirty="0">
              <a:solidFill>
                <a:schemeClr val="tx1"/>
              </a:solidFill>
            </a:endParaRP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b</a:t>
            </a:r>
            <a:endParaRPr lang="zh-CN" altLang="en-US" sz="2400" dirty="0">
              <a:solidFill>
                <a:schemeClr val="tx1"/>
              </a:solidFill>
            </a:endParaRPr>
          </a:p>
          <a:p>
            <a:endParaRPr lang="en-US" altLang="zh-CN" sz="24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and False b 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* False b False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False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76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b False True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b</a:t>
                </a:r>
                <a:r>
                  <a:rPr lang="en-US" altLang="zh-CN" dirty="0">
                    <a:sym typeface="Symbol" panose="05050102010706020507" pitchFamily="18" charset="2"/>
                  </a:rPr>
                  <a:t>’ False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or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endParaRPr lang="en-US" altLang="zh-CN" dirty="0">
                  <a:sym typeface="Symbol" panose="05050102010706020507" pitchFamily="18" charset="2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02368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b False True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b</a:t>
                </a:r>
                <a:r>
                  <a:rPr lang="en-US" altLang="zh-CN" dirty="0">
                    <a:sym typeface="Symbol" panose="05050102010706020507" pitchFamily="18" charset="2"/>
                  </a:rPr>
                  <a:t>’ False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or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True b’</a:t>
                </a:r>
              </a:p>
              <a:p>
                <a:pPr lvl="1">
                  <a:spcBef>
                    <a:spcPts val="1200"/>
                  </a:spcBef>
                </a:pPr>
                <a:endParaRPr lang="en-US" altLang="zh-CN" dirty="0">
                  <a:sym typeface="Symbol" panose="05050102010706020507" pitchFamily="18" charset="2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圆角矩形标注 4"/>
          <p:cNvSpPr/>
          <p:nvPr/>
        </p:nvSpPr>
        <p:spPr>
          <a:xfrm>
            <a:off x="5132136" y="3299577"/>
            <a:ext cx="2490537" cy="2877386"/>
          </a:xfrm>
          <a:prstGeom prst="wedgeRoundRectCallout">
            <a:avLst>
              <a:gd name="adj1" fmla="val -83744"/>
              <a:gd name="adj2" fmla="val -8437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</a:rPr>
              <a:t>or True b 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* True </a:t>
            </a:r>
            <a:r>
              <a:rPr lang="en-US" altLang="zh-CN" sz="2400" dirty="0" err="1">
                <a:solidFill>
                  <a:schemeClr val="tx1"/>
                </a:solidFill>
                <a:sym typeface="Symbol" panose="05050102010706020507" pitchFamily="18" charset="2"/>
              </a:rPr>
              <a:t>True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 b</a:t>
            </a:r>
            <a:endParaRPr lang="en-US" altLang="zh-CN" sz="2400" dirty="0">
              <a:solidFill>
                <a:schemeClr val="tx1"/>
              </a:solidFill>
            </a:endParaRP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True</a:t>
            </a:r>
            <a:endParaRPr lang="zh-CN" altLang="en-US" sz="2400" dirty="0">
              <a:solidFill>
                <a:schemeClr val="tx1"/>
              </a:solidFill>
            </a:endParaRPr>
          </a:p>
          <a:p>
            <a:endParaRPr lang="en-US" altLang="zh-CN" sz="24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or False b 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* False True b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b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577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Syntax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821360"/>
          </a:xfrm>
        </p:spPr>
        <p:txBody>
          <a:bodyPr>
            <a:normAutofit/>
          </a:bodyPr>
          <a:lstStyle/>
          <a:p>
            <a:r>
              <a:rPr lang="en-US" altLang="zh-CN" dirty="0">
                <a:sym typeface="Symbol" panose="05050102010706020507" pitchFamily="18" charset="2"/>
              </a:rPr>
              <a:t> terms or  expressions: </a:t>
            </a:r>
          </a:p>
          <a:p>
            <a:pPr marL="0" indent="0">
              <a:buNone/>
            </a:pPr>
            <a:r>
              <a:rPr lang="en-US" altLang="zh-CN" dirty="0">
                <a:sym typeface="Symbol" panose="05050102010706020507" pitchFamily="18" charset="2"/>
              </a:rPr>
              <a:t>           (Terms)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</a:t>
            </a:r>
            <a:r>
              <a:rPr lang="en-US" altLang="zh-CN" dirty="0">
                <a:sym typeface="Symbol" panose="05050102010706020507" pitchFamily="18" charset="2"/>
              </a:rPr>
              <a:t>,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N</a:t>
            </a:r>
            <a:r>
              <a:rPr lang="en-US" altLang="zh-CN" dirty="0">
                <a:sym typeface="Symbol" panose="05050102010706020507" pitchFamily="18" charset="2"/>
              </a:rPr>
              <a:t>  ::=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x</a:t>
            </a:r>
            <a:r>
              <a:rPr lang="en-US" altLang="zh-CN" dirty="0">
                <a:sym typeface="Symbol" panose="05050102010706020507" pitchFamily="18" charset="2"/>
              </a:rPr>
              <a:t>  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x. M  </a:t>
            </a:r>
            <a:r>
              <a:rPr lang="en-US" altLang="zh-CN" dirty="0">
                <a:sym typeface="Symbol" panose="05050102010706020507" pitchFamily="18" charset="2"/>
              </a:rPr>
              <a:t>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 N</a:t>
            </a:r>
            <a:endParaRPr lang="en-US" altLang="zh-CN" dirty="0">
              <a:sym typeface="Symbol" panose="05050102010706020507" pitchFamily="18" charset="2"/>
            </a:endParaRPr>
          </a:p>
          <a:p>
            <a:pPr lvl="1">
              <a:spcBef>
                <a:spcPts val="1200"/>
              </a:spcBef>
            </a:pPr>
            <a:r>
              <a:rPr lang="en-US" altLang="zh-CN" dirty="0"/>
              <a:t>pure </a:t>
            </a:r>
            <a:r>
              <a:rPr lang="en-US" altLang="zh-CN" dirty="0">
                <a:sym typeface="Symbol" panose="05050102010706020507" pitchFamily="18" charset="2"/>
              </a:rPr>
              <a:t>-calculus</a:t>
            </a:r>
          </a:p>
          <a:p>
            <a:pPr>
              <a:spcBef>
                <a:spcPts val="2400"/>
              </a:spcBef>
            </a:pPr>
            <a:r>
              <a:rPr lang="en-US" altLang="zh-CN" dirty="0">
                <a:sym typeface="Symbol" panose="05050102010706020507" pitchFamily="18" charset="2"/>
              </a:rPr>
              <a:t>Add extra operations and data types</a:t>
            </a:r>
          </a:p>
          <a:p>
            <a:pPr marL="0" lvl="0" indent="0">
              <a:buNone/>
            </a:pP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           (Terms)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,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N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  ::=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x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  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x. M  </a:t>
            </a:r>
            <a:r>
              <a:rPr lang="en-US" altLang="zh-CN" dirty="0">
                <a:solidFill>
                  <a:prstClr val="black"/>
                </a:solidFill>
                <a:sym typeface="Symbol" panose="05050102010706020507" pitchFamily="18" charset="2"/>
              </a:rPr>
              <a:t>|  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M N</a:t>
            </a:r>
          </a:p>
          <a:p>
            <a:pPr marL="0" lvl="0" indent="0">
              <a:buNone/>
            </a:pP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                                         </a:t>
            </a:r>
            <a:r>
              <a:rPr lang="en-US" altLang="zh-CN" dirty="0">
                <a:sym typeface="Symbol" panose="05050102010706020507" pitchFamily="18" charset="2"/>
              </a:rPr>
              <a:t>|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 c  </a:t>
            </a:r>
            <a:r>
              <a:rPr lang="en-US" altLang="zh-CN" dirty="0">
                <a:sym typeface="Symbol" panose="05050102010706020507" pitchFamily="18" charset="2"/>
              </a:rPr>
              <a:t>|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 M + N </a:t>
            </a:r>
            <a:r>
              <a:rPr lang="en-US" altLang="zh-CN" dirty="0">
                <a:sym typeface="Symbol" panose="05050102010706020507" pitchFamily="18" charset="2"/>
              </a:rPr>
              <a:t>|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 M – N </a:t>
            </a:r>
            <a:r>
              <a:rPr lang="en-US" altLang="zh-CN" dirty="0">
                <a:sym typeface="Symbol" panose="05050102010706020507" pitchFamily="18" charset="2"/>
              </a:rPr>
              <a:t>|</a:t>
            </a:r>
            <a:r>
              <a:rPr lang="en-US" altLang="zh-CN" dirty="0">
                <a:solidFill>
                  <a:srgbClr val="C00000"/>
                </a:solidFill>
                <a:sym typeface="Symbol" panose="05050102010706020507" pitchFamily="18" charset="2"/>
              </a:rPr>
              <a:t> …</a:t>
            </a:r>
            <a:endParaRPr lang="en-US" altLang="zh-CN" dirty="0">
              <a:solidFill>
                <a:prstClr val="black"/>
              </a:solidFill>
              <a:sym typeface="Symbol" panose="05050102010706020507" pitchFamily="18" charset="2"/>
            </a:endParaRPr>
          </a:p>
          <a:p>
            <a:pPr marL="457200" lvl="1" indent="0">
              <a:spcBef>
                <a:spcPts val="1200"/>
              </a:spcBef>
              <a:buNone/>
            </a:pPr>
            <a:r>
              <a:rPr lang="en-US" altLang="zh-CN" dirty="0"/>
              <a:t>where c </a:t>
            </a:r>
            <a:r>
              <a:rPr lang="en-US" altLang="zh-CN" dirty="0">
                <a:sym typeface="Symbol" panose="05050102010706020507" pitchFamily="18" charset="2"/>
              </a:rPr>
              <a:t> Int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(This is not necessary!)</a:t>
            </a:r>
          </a:p>
        </p:txBody>
      </p:sp>
    </p:spTree>
    <p:extLst>
      <p:ext uri="{BB962C8B-B14F-4D97-AF65-F5344CB8AC3E}">
        <p14:creationId xmlns:p14="http://schemas.microsoft.com/office/powerpoint/2010/main" val="25386092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b False True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b</a:t>
                </a:r>
                <a:r>
                  <a:rPr lang="en-US" altLang="zh-CN" dirty="0">
                    <a:sym typeface="Symbol" panose="05050102010706020507" pitchFamily="18" charset="2"/>
                  </a:rPr>
                  <a:t>’ False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or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True b’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if b then M else 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82521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b False True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b</a:t>
                </a:r>
                <a:r>
                  <a:rPr lang="en-US" altLang="zh-CN" dirty="0">
                    <a:sym typeface="Symbol" panose="05050102010706020507" pitchFamily="18" charset="2"/>
                  </a:rPr>
                  <a:t>’ False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or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True b’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if b then M else 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b M N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56552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Encoding Boolean values and operators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True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False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x. y. y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b False True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b</a:t>
                </a:r>
                <a:r>
                  <a:rPr lang="en-US" altLang="zh-CN" dirty="0">
                    <a:sym typeface="Symbol" panose="05050102010706020507" pitchFamily="18" charset="2"/>
                  </a:rPr>
                  <a:t>’ False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or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b’. b True b’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if b then M else 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b M N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not’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b. x. y. b y x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圆角矩形标注 5"/>
          <p:cNvSpPr/>
          <p:nvPr/>
        </p:nvSpPr>
        <p:spPr>
          <a:xfrm>
            <a:off x="5329988" y="3146593"/>
            <a:ext cx="2827422" cy="3030370"/>
          </a:xfrm>
          <a:prstGeom prst="wedgeRoundRectCallout">
            <a:avLst>
              <a:gd name="adj1" fmla="val -83661"/>
              <a:gd name="adj2" fmla="val 28382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</a:rPr>
              <a:t>not’ True 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x. y.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True y x</a:t>
            </a:r>
            <a:endParaRPr lang="en-US" altLang="zh-CN" sz="2400" dirty="0">
              <a:solidFill>
                <a:schemeClr val="tx1"/>
              </a:solidFill>
            </a:endParaRP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x. y. y =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False</a:t>
            </a:r>
            <a:endParaRPr lang="zh-CN" altLang="en-US" sz="2400" dirty="0">
              <a:solidFill>
                <a:schemeClr val="tx1"/>
              </a:solidFill>
            </a:endParaRPr>
          </a:p>
          <a:p>
            <a:endParaRPr lang="en-US" altLang="zh-CN" sz="24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not’ False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x. y.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False y x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</a:t>
            </a:r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x. y. x =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True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3188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Church numerals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/>
                  <a:t>0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x   </a:t>
                </a:r>
                <a:endParaRPr lang="en-US" altLang="zh-CN" i="1" dirty="0">
                  <a:solidFill>
                    <a:srgbClr val="FF0000"/>
                  </a:solidFill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2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(f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f</a:t>
                </a:r>
                <a:r>
                  <a:rPr lang="en-US" altLang="zh-CN" baseline="30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zh-CN" baseline="30000" dirty="0">
                    <a:sym typeface="Symbol" panose="05050102010706020507" pitchFamily="18" charset="2"/>
                  </a:rPr>
                  <a:t> </a:t>
                </a:r>
                <a:r>
                  <a:rPr lang="en-US" altLang="zh-CN" dirty="0">
                    <a:sym typeface="Symbol" panose="05050102010706020507" pitchFamily="18" charset="2"/>
                  </a:rPr>
                  <a:t>x</a:t>
                </a: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圆角矩形标注 3">
            <a:extLst>
              <a:ext uri="{FF2B5EF4-FFF2-40B4-BE49-F238E27FC236}">
                <a16:creationId xmlns:a16="http://schemas.microsoft.com/office/drawing/2014/main" id="{9D678910-1D2D-4BAC-8A0F-6E268C5A3482}"/>
              </a:ext>
            </a:extLst>
          </p:cNvPr>
          <p:cNvSpPr/>
          <p:nvPr/>
        </p:nvSpPr>
        <p:spPr>
          <a:xfrm>
            <a:off x="3876935" y="3328314"/>
            <a:ext cx="4743611" cy="941307"/>
          </a:xfrm>
          <a:prstGeom prst="wedgeRoundRectCallout">
            <a:avLst>
              <a:gd name="adj1" fmla="val -61106"/>
              <a:gd name="adj2" fmla="val 21850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this denotes  f. x. f ( f ( …. ( f x) …))</a:t>
            </a:r>
          </a:p>
          <a:p>
            <a:endParaRPr lang="en-US" altLang="zh-CN" sz="2400" dirty="0">
              <a:solidFill>
                <a:schemeClr val="tx1"/>
              </a:solidFill>
              <a:sym typeface="Symbol" panose="05050102010706020507" pitchFamily="18" charset="2"/>
            </a:endParaRPr>
          </a:p>
        </p:txBody>
      </p:sp>
      <p:sp>
        <p:nvSpPr>
          <p:cNvPr id="5" name="左大括号 4">
            <a:extLst>
              <a:ext uri="{FF2B5EF4-FFF2-40B4-BE49-F238E27FC236}">
                <a16:creationId xmlns:a16="http://schemas.microsoft.com/office/drawing/2014/main" id="{9C5BA5A1-086E-4CA7-A38E-3CF0487F51E7}"/>
              </a:ext>
            </a:extLst>
          </p:cNvPr>
          <p:cNvSpPr/>
          <p:nvPr/>
        </p:nvSpPr>
        <p:spPr>
          <a:xfrm rot="16200000">
            <a:off x="7036291" y="3242862"/>
            <a:ext cx="183002" cy="1248761"/>
          </a:xfrm>
          <a:prstGeom prst="leftBrace">
            <a:avLst>
              <a:gd name="adj1" fmla="val 28205"/>
              <a:gd name="adj2" fmla="val 4772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2E4CD22-7D7B-4832-8739-ED13FAC8E151}"/>
              </a:ext>
            </a:extLst>
          </p:cNvPr>
          <p:cNvSpPr txBox="1"/>
          <p:nvPr/>
        </p:nvSpPr>
        <p:spPr>
          <a:xfrm>
            <a:off x="6744589" y="3958744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 times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44245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Church numerals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/>
                  <a:t>0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x</a:t>
                </a:r>
                <a:endParaRPr lang="en-US" altLang="zh-CN" i="1" dirty="0">
                  <a:solidFill>
                    <a:srgbClr val="FF0000"/>
                  </a:solidFill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2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(f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f</a:t>
                </a:r>
                <a:r>
                  <a:rPr lang="en-US" altLang="zh-CN" baseline="30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zh-CN" baseline="30000" dirty="0">
                    <a:sym typeface="Symbol" panose="05050102010706020507" pitchFamily="18" charset="2"/>
                  </a:rPr>
                  <a:t> </a:t>
                </a:r>
                <a:r>
                  <a:rPr lang="en-US" altLang="zh-CN" dirty="0">
                    <a:sym typeface="Symbol" panose="05050102010706020507" pitchFamily="18" charset="2"/>
                  </a:rPr>
                  <a:t>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succ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38052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Church numerals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/>
                  <a:t>0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x</a:t>
                </a:r>
                <a:endParaRPr lang="en-US" altLang="zh-CN" i="1" dirty="0">
                  <a:solidFill>
                    <a:srgbClr val="FF0000"/>
                  </a:solidFill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2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(f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f</a:t>
                </a:r>
                <a:r>
                  <a:rPr lang="en-US" altLang="zh-CN" baseline="30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zh-CN" baseline="30000" dirty="0">
                    <a:sym typeface="Symbol" panose="05050102010706020507" pitchFamily="18" charset="2"/>
                  </a:rPr>
                  <a:t> </a:t>
                </a:r>
                <a:r>
                  <a:rPr lang="en-US" altLang="zh-CN" dirty="0">
                    <a:sym typeface="Symbol" panose="05050102010706020507" pitchFamily="18" charset="2"/>
                  </a:rPr>
                  <a:t>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succ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f. x. f (n f x)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圆角矩形标注 3"/>
          <p:cNvSpPr/>
          <p:nvPr/>
        </p:nvSpPr>
        <p:spPr>
          <a:xfrm>
            <a:off x="5053263" y="3224463"/>
            <a:ext cx="3573379" cy="2646948"/>
          </a:xfrm>
          <a:prstGeom prst="wedgeRoundRectCallout">
            <a:avLst>
              <a:gd name="adj1" fmla="val -61838"/>
              <a:gd name="adj2" fmla="val -1855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 err="1">
                <a:solidFill>
                  <a:schemeClr val="tx1"/>
                </a:solidFill>
              </a:rPr>
              <a:t>succ</a:t>
            </a:r>
            <a:r>
              <a:rPr lang="en-US" altLang="zh-CN" sz="2400" dirty="0">
                <a:solidFill>
                  <a:schemeClr val="tx1"/>
                </a:solidFill>
              </a:rPr>
              <a:t> </a:t>
            </a:r>
            <a:r>
              <a:rPr lang="en-US" altLang="zh-CN" sz="2400" u="sng" dirty="0">
                <a:solidFill>
                  <a:schemeClr val="tx1"/>
                </a:solidFill>
              </a:rPr>
              <a:t>n</a:t>
            </a:r>
          </a:p>
          <a:p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f. x. f (</a:t>
            </a:r>
            <a:r>
              <a:rPr lang="en-US" altLang="zh-CN" sz="2400" u="sng" dirty="0">
                <a:solidFill>
                  <a:schemeClr val="tx1"/>
                </a:solidFill>
                <a:sym typeface="Symbol" panose="05050102010706020507" pitchFamily="18" charset="2"/>
              </a:rPr>
              <a:t>n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 f x) </a:t>
            </a:r>
          </a:p>
          <a:p>
            <a:pPr marL="0" lvl="1"/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= f. x. f ((f. x. </a:t>
            </a:r>
            <a:r>
              <a:rPr lang="en-US" altLang="zh-CN" sz="2400" dirty="0" err="1">
                <a:solidFill>
                  <a:schemeClr val="tx1"/>
                </a:solidFill>
                <a:sym typeface="Symbol" panose="05050102010706020507" pitchFamily="18" charset="2"/>
              </a:rPr>
              <a:t>f</a:t>
            </a:r>
            <a:r>
              <a:rPr lang="en-US" altLang="zh-CN" sz="2400" baseline="30000" dirty="0" err="1">
                <a:solidFill>
                  <a:schemeClr val="tx1"/>
                </a:solidFill>
                <a:sym typeface="Symbol" panose="05050102010706020507" pitchFamily="18" charset="2"/>
              </a:rPr>
              <a:t>n</a:t>
            </a:r>
            <a:r>
              <a:rPr lang="en-US" altLang="zh-CN" sz="2400" baseline="300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x) f x)</a:t>
            </a:r>
          </a:p>
          <a:p>
            <a:pPr marL="0" lvl="1"/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 f. x. f (</a:t>
            </a:r>
            <a:r>
              <a:rPr lang="en-US" altLang="zh-CN" sz="2400" dirty="0" err="1">
                <a:solidFill>
                  <a:schemeClr val="tx1"/>
                </a:solidFill>
                <a:sym typeface="Symbol" panose="05050102010706020507" pitchFamily="18" charset="2"/>
              </a:rPr>
              <a:t>f</a:t>
            </a:r>
            <a:r>
              <a:rPr lang="en-US" altLang="zh-CN" sz="2400" baseline="30000" dirty="0" err="1">
                <a:solidFill>
                  <a:schemeClr val="tx1"/>
                </a:solidFill>
                <a:sym typeface="Symbol" panose="05050102010706020507" pitchFamily="18" charset="2"/>
              </a:rPr>
              <a:t>n</a:t>
            </a:r>
            <a:r>
              <a:rPr lang="en-US" altLang="zh-CN" sz="2400" baseline="300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x)</a:t>
            </a:r>
          </a:p>
          <a:p>
            <a:pPr marL="0" lvl="1"/>
            <a:r>
              <a:rPr lang="en-US" altLang="zh-CN" sz="2400" dirty="0">
                <a:solidFill>
                  <a:schemeClr val="tx1"/>
                </a:solidFill>
              </a:rPr>
              <a:t>=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f. x. f</a:t>
            </a:r>
            <a:r>
              <a:rPr lang="en-US" altLang="zh-CN" sz="2400" baseline="30000" dirty="0">
                <a:solidFill>
                  <a:schemeClr val="tx1"/>
                </a:solidFill>
                <a:sym typeface="Symbol" panose="05050102010706020507" pitchFamily="18" charset="2"/>
              </a:rPr>
              <a:t>n+1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x</a:t>
            </a:r>
          </a:p>
          <a:p>
            <a:pPr marL="0" lvl="1"/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= </a:t>
            </a:r>
            <a:r>
              <a:rPr lang="en-US" altLang="zh-CN" sz="2400" u="sng" dirty="0">
                <a:solidFill>
                  <a:schemeClr val="tx1"/>
                </a:solidFill>
                <a:sym typeface="Symbol" panose="05050102010706020507" pitchFamily="18" charset="2"/>
              </a:rPr>
              <a:t>n+1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66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Church numerals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/>
                  <a:t>0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x</a:t>
                </a:r>
                <a:endParaRPr lang="en-US" altLang="zh-CN" i="1" dirty="0">
                  <a:solidFill>
                    <a:srgbClr val="FF0000"/>
                  </a:solidFill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2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(f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f</a:t>
                </a:r>
                <a:r>
                  <a:rPr lang="en-US" altLang="zh-CN" baseline="30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zh-CN" baseline="30000" dirty="0">
                    <a:sym typeface="Symbol" panose="05050102010706020507" pitchFamily="18" charset="2"/>
                  </a:rPr>
                  <a:t> </a:t>
                </a:r>
                <a:r>
                  <a:rPr lang="en-US" altLang="zh-CN" dirty="0">
                    <a:sym typeface="Symbol" panose="05050102010706020507" pitchFamily="18" charset="2"/>
                  </a:rPr>
                  <a:t>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succ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f. x. f (n f x)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succ</a:t>
                </a:r>
                <a:r>
                  <a:rPr lang="en-US" altLang="zh-CN" dirty="0">
                    <a:sym typeface="Symbol" panose="05050102010706020507" pitchFamily="18" charset="2"/>
                  </a:rPr>
                  <a:t>’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f. x. n f (f x)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圆角矩形标注 4"/>
          <p:cNvSpPr/>
          <p:nvPr/>
        </p:nvSpPr>
        <p:spPr>
          <a:xfrm>
            <a:off x="5245768" y="4535905"/>
            <a:ext cx="2286001" cy="721895"/>
          </a:xfrm>
          <a:prstGeom prst="wedgeRoundRectCallout">
            <a:avLst>
              <a:gd name="adj1" fmla="val -73522"/>
              <a:gd name="adj2" fmla="val 16541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 err="1">
                <a:solidFill>
                  <a:schemeClr val="tx1"/>
                </a:solidFill>
              </a:rPr>
              <a:t>succ</a:t>
            </a:r>
            <a:r>
              <a:rPr lang="en-US" altLang="zh-CN" sz="2400" dirty="0">
                <a:solidFill>
                  <a:schemeClr val="tx1"/>
                </a:solidFill>
              </a:rPr>
              <a:t>’ </a:t>
            </a:r>
            <a:r>
              <a:rPr lang="en-US" altLang="zh-CN" sz="2400" u="sng" dirty="0">
                <a:solidFill>
                  <a:schemeClr val="tx1"/>
                </a:solidFill>
              </a:rPr>
              <a:t>n</a:t>
            </a:r>
            <a:r>
              <a:rPr lang="en-US" altLang="zh-CN" sz="2400" dirty="0">
                <a:solidFill>
                  <a:schemeClr val="tx1"/>
                </a:solidFill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* </a:t>
            </a:r>
            <a:r>
              <a:rPr lang="en-US" altLang="zh-CN" sz="2400" u="sng" dirty="0">
                <a:solidFill>
                  <a:schemeClr val="tx1"/>
                </a:solidFill>
                <a:sym typeface="Symbol" panose="05050102010706020507" pitchFamily="18" charset="2"/>
              </a:rPr>
              <a:t>n+1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1448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5624"/>
                <a:ext cx="7886700" cy="4351338"/>
              </a:xfrm>
            </p:spPr>
            <p:txBody>
              <a:bodyPr/>
              <a:lstStyle/>
              <a:p>
                <a:r>
                  <a:rPr lang="en-US" altLang="zh-CN" dirty="0"/>
                  <a:t>Church numerals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/>
                  <a:t>0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x</a:t>
                </a:r>
                <a:endParaRPr lang="en-US" altLang="zh-CN" i="1" dirty="0">
                  <a:solidFill>
                    <a:srgbClr val="FF0000"/>
                  </a:solidFill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2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(f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f</a:t>
                </a:r>
                <a:r>
                  <a:rPr lang="en-US" altLang="zh-CN" baseline="30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zh-CN" baseline="30000" dirty="0">
                    <a:sym typeface="Symbol" panose="05050102010706020507" pitchFamily="18" charset="2"/>
                  </a:rPr>
                  <a:t> </a:t>
                </a:r>
                <a:r>
                  <a:rPr lang="en-US" altLang="zh-CN" dirty="0">
                    <a:sym typeface="Symbol" panose="05050102010706020507" pitchFamily="18" charset="2"/>
                  </a:rPr>
                  <a:t>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succ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f. x. f (n f x)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iszero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5624"/>
                <a:ext cx="7886700" cy="4351338"/>
              </a:xfrm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93000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5624"/>
                <a:ext cx="7886700" cy="4351338"/>
              </a:xfrm>
            </p:spPr>
            <p:txBody>
              <a:bodyPr/>
              <a:lstStyle/>
              <a:p>
                <a:r>
                  <a:rPr lang="en-US" altLang="zh-CN" dirty="0"/>
                  <a:t>Church numerals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/>
                  <a:t>0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x</a:t>
                </a:r>
                <a:endParaRPr lang="en-US" altLang="zh-CN" i="1" dirty="0">
                  <a:solidFill>
                    <a:srgbClr val="FF0000"/>
                  </a:solidFill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2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(f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f</a:t>
                </a:r>
                <a:r>
                  <a:rPr lang="en-US" altLang="zh-CN" baseline="30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zh-CN" baseline="30000" dirty="0">
                    <a:sym typeface="Symbol" panose="05050102010706020507" pitchFamily="18" charset="2"/>
                  </a:rPr>
                  <a:t> </a:t>
                </a:r>
                <a:r>
                  <a:rPr lang="en-US" altLang="zh-CN" dirty="0">
                    <a:sym typeface="Symbol" panose="05050102010706020507" pitchFamily="18" charset="2"/>
                  </a:rPr>
                  <a:t>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succ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f. x. f (n f x)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iszero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x. y. n (z. y) x</a:t>
                </a:r>
              </a:p>
              <a:p>
                <a:pPr lvl="1">
                  <a:spcBef>
                    <a:spcPts val="1200"/>
                  </a:spcBef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5624"/>
                <a:ext cx="7886700" cy="4351338"/>
              </a:xfrm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圆角矩形标注 3"/>
          <p:cNvSpPr/>
          <p:nvPr/>
        </p:nvSpPr>
        <p:spPr>
          <a:xfrm>
            <a:off x="5437937" y="1629484"/>
            <a:ext cx="3380874" cy="4743617"/>
          </a:xfrm>
          <a:prstGeom prst="wedgeRoundRectCallout">
            <a:avLst>
              <a:gd name="adj1" fmla="val -59126"/>
              <a:gd name="adj2" fmla="val 21850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000" dirty="0" err="1">
                <a:solidFill>
                  <a:schemeClr val="tx1"/>
                </a:solidFill>
              </a:rPr>
              <a:t>iszero</a:t>
            </a:r>
            <a:r>
              <a:rPr lang="en-US" altLang="zh-CN" sz="2000" dirty="0">
                <a:solidFill>
                  <a:schemeClr val="tx1"/>
                </a:solidFill>
              </a:rPr>
              <a:t> </a:t>
            </a:r>
            <a:r>
              <a:rPr lang="en-US" altLang="zh-CN" sz="2000" u="sng" dirty="0">
                <a:solidFill>
                  <a:schemeClr val="tx1"/>
                </a:solidFill>
              </a:rPr>
              <a:t>0</a:t>
            </a:r>
          </a:p>
          <a:p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 x. y. </a:t>
            </a:r>
            <a:r>
              <a:rPr lang="en-US" altLang="zh-CN" sz="2000" u="sng" dirty="0">
                <a:solidFill>
                  <a:schemeClr val="tx1"/>
                </a:solidFill>
              </a:rPr>
              <a:t>0</a:t>
            </a:r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 (z. y) x </a:t>
            </a:r>
          </a:p>
          <a:p>
            <a:pPr marL="0" lvl="1"/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= x. y. (f. x. x) (z. y) x</a:t>
            </a:r>
          </a:p>
          <a:p>
            <a:pPr marL="0" lvl="1"/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 x. y. (x. x) x</a:t>
            </a:r>
          </a:p>
          <a:p>
            <a:pPr marL="0" lvl="1"/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 x. y. x = True</a:t>
            </a:r>
          </a:p>
          <a:p>
            <a:pPr marL="0" lvl="1"/>
            <a:endParaRPr lang="en-US" altLang="zh-CN" sz="20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r>
              <a:rPr lang="en-US" altLang="zh-CN" sz="2000" dirty="0" err="1">
                <a:solidFill>
                  <a:schemeClr val="tx1"/>
                </a:solidFill>
              </a:rPr>
              <a:t>iszero</a:t>
            </a:r>
            <a:r>
              <a:rPr lang="en-US" altLang="zh-CN" sz="2000" dirty="0">
                <a:solidFill>
                  <a:schemeClr val="tx1"/>
                </a:solidFill>
              </a:rPr>
              <a:t> </a:t>
            </a:r>
            <a:r>
              <a:rPr lang="en-US" altLang="zh-CN" sz="2000" u="sng" dirty="0">
                <a:solidFill>
                  <a:schemeClr val="tx1"/>
                </a:solidFill>
              </a:rPr>
              <a:t>1</a:t>
            </a:r>
          </a:p>
          <a:p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 x. y. </a:t>
            </a:r>
            <a:r>
              <a:rPr lang="en-US" altLang="zh-CN" sz="2000" u="sng" dirty="0">
                <a:solidFill>
                  <a:schemeClr val="tx1"/>
                </a:solidFill>
              </a:rPr>
              <a:t>1</a:t>
            </a:r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 (z. y) x </a:t>
            </a:r>
          </a:p>
          <a:p>
            <a:pPr marL="0" lvl="1"/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= x. y. (f. x. f x) (z. y) x</a:t>
            </a:r>
          </a:p>
          <a:p>
            <a:pPr marL="0" lvl="1"/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 x. y. (x. (z. y) x) x</a:t>
            </a:r>
          </a:p>
          <a:p>
            <a:pPr marL="0" lvl="1"/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 x. y. ((z. y) x)</a:t>
            </a:r>
          </a:p>
          <a:p>
            <a:pPr marL="0" lvl="1"/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 x. y. y  = False</a:t>
            </a:r>
          </a:p>
          <a:p>
            <a:pPr marL="0" lvl="1"/>
            <a:endParaRPr lang="en-US" altLang="zh-CN" sz="20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pPr marL="0" lvl="1"/>
            <a:r>
              <a:rPr lang="en-US" altLang="zh-CN" sz="2000" dirty="0" err="1">
                <a:solidFill>
                  <a:schemeClr val="tx1"/>
                </a:solidFill>
                <a:sym typeface="Symbol" panose="05050102010706020507" pitchFamily="18" charset="2"/>
              </a:rPr>
              <a:t>iszero</a:t>
            </a:r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 (</a:t>
            </a:r>
            <a:r>
              <a:rPr lang="en-US" altLang="zh-CN" sz="2000" dirty="0" err="1">
                <a:solidFill>
                  <a:schemeClr val="tx1"/>
                </a:solidFill>
                <a:sym typeface="Symbol" panose="05050102010706020507" pitchFamily="18" charset="2"/>
              </a:rPr>
              <a:t>succ</a:t>
            </a:r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zh-CN" sz="2000" u="sng" dirty="0">
                <a:solidFill>
                  <a:schemeClr val="tx1"/>
                </a:solidFill>
                <a:sym typeface="Symbol" panose="05050102010706020507" pitchFamily="18" charset="2"/>
              </a:rPr>
              <a:t>n</a:t>
            </a:r>
            <a:r>
              <a:rPr lang="en-US" altLang="zh-CN" sz="2000" dirty="0">
                <a:solidFill>
                  <a:schemeClr val="tx1"/>
                </a:solidFill>
                <a:sym typeface="Symbol" panose="05050102010706020507" pitchFamily="18" charset="2"/>
              </a:rPr>
              <a:t>) * False</a:t>
            </a:r>
          </a:p>
        </p:txBody>
      </p:sp>
    </p:spTree>
    <p:extLst>
      <p:ext uri="{BB962C8B-B14F-4D97-AF65-F5344CB8AC3E}">
        <p14:creationId xmlns:p14="http://schemas.microsoft.com/office/powerpoint/2010/main" val="1474845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825623"/>
                <a:ext cx="7886700" cy="4887997"/>
              </a:xfrm>
            </p:spPr>
            <p:txBody>
              <a:bodyPr/>
              <a:lstStyle/>
              <a:p>
                <a:r>
                  <a:rPr lang="en-US" altLang="zh-CN" dirty="0"/>
                  <a:t>Church numerals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/>
                  <a:t>0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x</a:t>
                </a:r>
                <a:endParaRPr lang="en-US" altLang="zh-CN" i="1" dirty="0">
                  <a:solidFill>
                    <a:srgbClr val="FF0000"/>
                  </a:solidFill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2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f (f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u="sng" dirty="0"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x.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f</a:t>
                </a:r>
                <a:r>
                  <a:rPr lang="en-US" altLang="zh-CN" baseline="30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zh-CN" baseline="30000" dirty="0">
                    <a:sym typeface="Symbol" panose="05050102010706020507" pitchFamily="18" charset="2"/>
                  </a:rPr>
                  <a:t> </a:t>
                </a:r>
                <a:r>
                  <a:rPr lang="en-US" altLang="zh-CN" dirty="0">
                    <a:sym typeface="Symbol" panose="05050102010706020507" pitchFamily="18" charset="2"/>
                  </a:rPr>
                  <a:t>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succ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f. x. f (n f x) 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iszero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x. y. n (z. y) x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add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m. f. x. n f (m f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 err="1">
                    <a:sym typeface="Symbol" panose="05050102010706020507" pitchFamily="18" charset="2"/>
                  </a:rPr>
                  <a:t>mult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n. m. f. n (m f) </a:t>
                </a:r>
              </a:p>
              <a:p>
                <a:pPr lvl="1">
                  <a:spcBef>
                    <a:spcPts val="1200"/>
                  </a:spcBef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825623"/>
                <a:ext cx="7886700" cy="4887997"/>
              </a:xfrm>
              <a:blipFill>
                <a:blip r:embed="rId2"/>
                <a:stretch>
                  <a:fillRect l="-1391" t="-19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237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Conventions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92406"/>
          </a:xfrm>
        </p:spPr>
        <p:txBody>
          <a:bodyPr/>
          <a:lstStyle/>
          <a:p>
            <a:r>
              <a:rPr lang="en-US" altLang="zh-CN" dirty="0"/>
              <a:t>Body of </a:t>
            </a:r>
            <a:r>
              <a:rPr lang="en-US" altLang="zh-CN" dirty="0">
                <a:sym typeface="Symbol" panose="05050102010706020507" pitchFamily="18" charset="2"/>
              </a:rPr>
              <a:t> </a:t>
            </a:r>
            <a:r>
              <a:rPr lang="en-US" altLang="zh-CN" dirty="0"/>
              <a:t>extends as far to the right as possible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>
                <a:sym typeface="Symbol" panose="05050102010706020507" pitchFamily="18" charset="2"/>
              </a:rPr>
              <a:t>   </a:t>
            </a:r>
            <a:r>
              <a:rPr lang="en-US" altLang="zh-CN" dirty="0">
                <a:solidFill>
                  <a:srgbClr val="A00000"/>
                </a:solidFill>
                <a:sym typeface="Symbol" panose="05050102010706020507" pitchFamily="18" charset="2"/>
              </a:rPr>
              <a:t>x. M N </a:t>
            </a:r>
            <a:r>
              <a:rPr lang="en-US" altLang="zh-CN" dirty="0">
                <a:sym typeface="Symbol" panose="05050102010706020507" pitchFamily="18" charset="2"/>
              </a:rPr>
              <a:t>means </a:t>
            </a:r>
            <a:r>
              <a:rPr lang="en-US" altLang="zh-CN" dirty="0">
                <a:solidFill>
                  <a:srgbClr val="A00000"/>
                </a:solidFill>
                <a:sym typeface="Symbol" panose="05050102010706020507" pitchFamily="18" charset="2"/>
              </a:rPr>
              <a:t>x. (M N)</a:t>
            </a:r>
            <a:r>
              <a:rPr lang="en-US" altLang="zh-CN" dirty="0">
                <a:sym typeface="Symbol" panose="05050102010706020507" pitchFamily="18" charset="2"/>
              </a:rPr>
              <a:t>,  </a:t>
            </a:r>
            <a:r>
              <a:rPr lang="en-US" altLang="zh-CN" b="1" dirty="0">
                <a:solidFill>
                  <a:srgbClr val="FF0000"/>
                </a:solidFill>
                <a:sym typeface="Symbol" panose="05050102010706020507" pitchFamily="18" charset="2"/>
              </a:rPr>
              <a:t>not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altLang="zh-CN" dirty="0">
                <a:solidFill>
                  <a:srgbClr val="A00000"/>
                </a:solidFill>
                <a:sym typeface="Symbol" panose="05050102010706020507" pitchFamily="18" charset="2"/>
              </a:rPr>
              <a:t>(x. M) N</a:t>
            </a:r>
          </a:p>
          <a:p>
            <a:pPr lvl="1">
              <a:spcBef>
                <a:spcPts val="1200"/>
              </a:spcBef>
            </a:pPr>
            <a:r>
              <a:rPr lang="en-US" altLang="zh-CN" dirty="0">
                <a:sym typeface="Symbol" panose="05050102010706020507" pitchFamily="18" charset="2"/>
              </a:rPr>
              <a:t>x. f x    = x.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(</a:t>
            </a:r>
            <a:r>
              <a:rPr lang="en-US" altLang="zh-CN" dirty="0">
                <a:sym typeface="Symbol" panose="05050102010706020507" pitchFamily="18" charset="2"/>
              </a:rPr>
              <a:t> f x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>
                <a:sym typeface="Symbol" panose="05050102010706020507" pitchFamily="18" charset="2"/>
              </a:rPr>
              <a:t> </a:t>
            </a:r>
            <a:endParaRPr lang="zh-CN" altLang="en-US" dirty="0"/>
          </a:p>
          <a:p>
            <a:pPr lvl="1">
              <a:spcBef>
                <a:spcPts val="1200"/>
              </a:spcBef>
            </a:pPr>
            <a:r>
              <a:rPr lang="en-US" altLang="zh-CN" dirty="0">
                <a:sym typeface="Symbol" panose="05050102010706020507" pitchFamily="18" charset="2"/>
              </a:rPr>
              <a:t>x. f. f x    = x.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(</a:t>
            </a:r>
            <a:r>
              <a:rPr lang="en-US" altLang="zh-CN" dirty="0">
                <a:sym typeface="Symbol" panose="05050102010706020507" pitchFamily="18" charset="2"/>
              </a:rPr>
              <a:t> f. f x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>
                <a:sym typeface="Symbol" panose="05050102010706020507" pitchFamily="18" charset="2"/>
              </a:rPr>
              <a:t> </a:t>
            </a:r>
            <a:endParaRPr lang="zh-CN" altLang="en-US" dirty="0"/>
          </a:p>
          <a:p>
            <a:pPr>
              <a:spcBef>
                <a:spcPts val="2400"/>
              </a:spcBef>
            </a:pPr>
            <a:r>
              <a:rPr lang="en-US" altLang="zh-CN" dirty="0"/>
              <a:t>Function applications are left-associative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altLang="zh-CN" dirty="0"/>
              <a:t>   </a:t>
            </a:r>
            <a:r>
              <a:rPr lang="en-US" altLang="zh-CN" dirty="0">
                <a:solidFill>
                  <a:srgbClr val="A00000"/>
                </a:solidFill>
              </a:rPr>
              <a:t>M N P </a:t>
            </a:r>
            <a:r>
              <a:rPr lang="en-US" altLang="zh-CN" dirty="0"/>
              <a:t>means </a:t>
            </a:r>
            <a:r>
              <a:rPr lang="en-US" altLang="zh-CN" dirty="0">
                <a:solidFill>
                  <a:srgbClr val="A00000"/>
                </a:solidFill>
              </a:rPr>
              <a:t>(M N) P</a:t>
            </a:r>
            <a:r>
              <a:rPr lang="en-US" altLang="zh-CN" dirty="0"/>
              <a:t>,  </a:t>
            </a:r>
            <a:r>
              <a:rPr lang="en-US" altLang="zh-CN" b="1" dirty="0">
                <a:solidFill>
                  <a:srgbClr val="FF0000"/>
                </a:solidFill>
              </a:rPr>
              <a:t>not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A00000"/>
                </a:solidFill>
              </a:rPr>
              <a:t>M (N P)</a:t>
            </a:r>
            <a:endParaRPr lang="en-US" altLang="zh-CN" dirty="0">
              <a:solidFill>
                <a:srgbClr val="A00000"/>
              </a:solidFill>
              <a:sym typeface="Symbol" panose="05050102010706020507" pitchFamily="18" charset="2"/>
            </a:endParaRPr>
          </a:p>
          <a:p>
            <a:pPr lvl="1">
              <a:spcBef>
                <a:spcPts val="1200"/>
              </a:spcBef>
            </a:pPr>
            <a:r>
              <a:rPr lang="en-US" altLang="zh-CN" dirty="0"/>
              <a:t>(</a:t>
            </a:r>
            <a:r>
              <a:rPr lang="en-US" altLang="zh-CN" dirty="0">
                <a:sym typeface="Symbol" panose="05050102010706020507" pitchFamily="18" charset="2"/>
              </a:rPr>
              <a:t>x. y. x - y) 5 3    =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(</a:t>
            </a:r>
            <a:r>
              <a:rPr lang="en-US" altLang="zh-CN" dirty="0">
                <a:sym typeface="Symbol" panose="05050102010706020507" pitchFamily="18" charset="2"/>
              </a:rPr>
              <a:t> </a:t>
            </a:r>
            <a:r>
              <a:rPr lang="en-US" altLang="zh-CN" dirty="0"/>
              <a:t>(</a:t>
            </a:r>
            <a:r>
              <a:rPr lang="en-US" altLang="zh-CN" dirty="0">
                <a:sym typeface="Symbol" panose="05050102010706020507" pitchFamily="18" charset="2"/>
              </a:rPr>
              <a:t>x. y. x - y) 5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>
                <a:sym typeface="Symbol" panose="05050102010706020507" pitchFamily="18" charset="2"/>
              </a:rPr>
              <a:t> 3</a:t>
            </a:r>
          </a:p>
          <a:p>
            <a:pPr lvl="1">
              <a:spcBef>
                <a:spcPts val="1200"/>
              </a:spcBef>
            </a:pPr>
            <a:r>
              <a:rPr lang="en-US" altLang="zh-CN" dirty="0"/>
              <a:t>(</a:t>
            </a:r>
            <a:r>
              <a:rPr lang="en-US" altLang="zh-CN" dirty="0">
                <a:sym typeface="Symbol" panose="05050102010706020507" pitchFamily="18" charset="2"/>
              </a:rPr>
              <a:t>f. x. f x) (x. x + 1) 2    =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(</a:t>
            </a:r>
            <a:r>
              <a:rPr lang="en-US" altLang="zh-CN" dirty="0">
                <a:sym typeface="Symbol" panose="05050102010706020507" pitchFamily="18" charset="2"/>
              </a:rPr>
              <a:t> </a:t>
            </a:r>
            <a:r>
              <a:rPr lang="en-US" altLang="zh-CN" dirty="0"/>
              <a:t>(</a:t>
            </a:r>
            <a:r>
              <a:rPr lang="en-US" altLang="zh-CN" dirty="0">
                <a:sym typeface="Symbol" panose="05050102010706020507" pitchFamily="18" charset="2"/>
              </a:rPr>
              <a:t>f. x. f x) (x. x + 1)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)</a:t>
            </a:r>
            <a:r>
              <a:rPr lang="en-US" altLang="zh-CN" dirty="0">
                <a:sym typeface="Symbol" panose="05050102010706020507" pitchFamily="18" charset="2"/>
              </a:rPr>
              <a:t> 2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1226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Pairs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(M, N)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f M N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</a:t>
                </a:r>
                <a:r>
                  <a:rPr lang="en-US" altLang="zh-CN" baseline="-25000" dirty="0">
                    <a:sym typeface="Symbol" panose="05050102010706020507" pitchFamily="18" charset="2"/>
                  </a:rPr>
                  <a:t>0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p. p (x. y.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</a:t>
                </a:r>
                <a:r>
                  <a:rPr lang="en-US" altLang="zh-CN" baseline="-25000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p. p (x. y. y)</a:t>
                </a:r>
              </a:p>
              <a:p>
                <a:pPr lvl="1"/>
                <a:endParaRPr lang="en-US" altLang="zh-CN" dirty="0">
                  <a:sym typeface="Symbol" panose="05050102010706020507" pitchFamily="18" charset="2"/>
                </a:endParaRPr>
              </a:p>
              <a:p>
                <a:pPr lvl="1"/>
                <a:endParaRPr lang="en-US" altLang="zh-CN" dirty="0">
                  <a:sym typeface="Symbol" panose="05050102010706020507" pitchFamily="18" charset="2"/>
                </a:endParaRPr>
              </a:p>
              <a:p>
                <a:pPr lvl="1"/>
                <a:endParaRPr lang="en-US" altLang="zh-CN" dirty="0">
                  <a:sym typeface="Symbol" panose="05050102010706020507" pitchFamily="18" charset="2"/>
                </a:endParaRPr>
              </a:p>
              <a:p>
                <a:pPr lvl="1"/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圆角矩形标注 3"/>
          <p:cNvSpPr/>
          <p:nvPr/>
        </p:nvSpPr>
        <p:spPr>
          <a:xfrm>
            <a:off x="5390147" y="2334127"/>
            <a:ext cx="2430380" cy="1452185"/>
          </a:xfrm>
          <a:prstGeom prst="wedgeRoundRectCallout">
            <a:avLst>
              <a:gd name="adj1" fmla="val -61106"/>
              <a:gd name="adj2" fmla="val 21850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</a:t>
            </a:r>
            <a:r>
              <a:rPr lang="en-US" altLang="zh-CN" sz="2400" baseline="-25000" dirty="0">
                <a:solidFill>
                  <a:prstClr val="black"/>
                </a:solidFill>
                <a:sym typeface="Symbol" panose="05050102010706020507" pitchFamily="18" charset="2"/>
              </a:rPr>
              <a:t>0</a:t>
            </a:r>
            <a:r>
              <a:rPr lang="en-US" altLang="zh-CN" sz="2400" dirty="0">
                <a:solidFill>
                  <a:schemeClr val="tx1"/>
                </a:solidFill>
              </a:rPr>
              <a:t>(M, N)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* M</a:t>
            </a:r>
          </a:p>
          <a:p>
            <a:endParaRPr lang="en-US" altLang="zh-CN" sz="24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r>
              <a:rPr lang="en-US" altLang="zh-CN" sz="2400" dirty="0">
                <a:solidFill>
                  <a:prstClr val="black"/>
                </a:solidFill>
                <a:sym typeface="Symbol" panose="05050102010706020507" pitchFamily="18" charset="2"/>
              </a:rPr>
              <a:t></a:t>
            </a:r>
            <a:r>
              <a:rPr lang="en-US" altLang="zh-CN" sz="2400" baseline="-25000" dirty="0">
                <a:solidFill>
                  <a:prstClr val="black"/>
                </a:solidFill>
                <a:sym typeface="Symbol" panose="05050102010706020507" pitchFamily="18" charset="2"/>
              </a:rPr>
              <a:t>1</a:t>
            </a:r>
            <a:r>
              <a:rPr lang="en-US" altLang="zh-CN" sz="2400" dirty="0">
                <a:solidFill>
                  <a:schemeClr val="tx1"/>
                </a:solidFill>
              </a:rPr>
              <a:t>(M, N) </a:t>
            </a:r>
            <a:r>
              <a:rPr lang="en-US" altLang="zh-CN" sz="2400" dirty="0">
                <a:solidFill>
                  <a:schemeClr val="tx1"/>
                </a:solidFill>
                <a:sym typeface="Symbol" panose="05050102010706020507" pitchFamily="18" charset="2"/>
              </a:rPr>
              <a:t>* N</a:t>
            </a:r>
          </a:p>
        </p:txBody>
      </p:sp>
    </p:spTree>
    <p:extLst>
      <p:ext uri="{BB962C8B-B14F-4D97-AF65-F5344CB8AC3E}">
        <p14:creationId xmlns:p14="http://schemas.microsoft.com/office/powerpoint/2010/main" val="120356706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Pairs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/>
                  <a:t>(M, N)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f. f M N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</a:t>
                </a:r>
                <a:r>
                  <a:rPr lang="en-US" altLang="zh-CN" baseline="-25000" dirty="0">
                    <a:sym typeface="Symbol" panose="05050102010706020507" pitchFamily="18" charset="2"/>
                  </a:rPr>
                  <a:t>0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p. p (x. y. x)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</a:t>
                </a:r>
                <a:r>
                  <a:rPr lang="en-US" altLang="zh-CN" baseline="-25000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p. p (x. y. y)</a:t>
                </a:r>
              </a:p>
              <a:p>
                <a:pPr>
                  <a:spcBef>
                    <a:spcPts val="24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Tuples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(M</a:t>
                </a:r>
                <a:r>
                  <a:rPr lang="en-US" altLang="zh-CN" baseline="-25000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, …,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M</a:t>
                </a:r>
                <a:r>
                  <a:rPr lang="en-US" altLang="zh-CN" baseline="-25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 f. f M</a:t>
                </a:r>
                <a:r>
                  <a:rPr lang="en-US" altLang="zh-CN" baseline="-25000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 …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M</a:t>
                </a:r>
                <a:r>
                  <a:rPr lang="en-US" altLang="zh-CN" baseline="-25000" dirty="0" err="1">
                    <a:sym typeface="Symbol" panose="05050102010706020507" pitchFamily="18" charset="2"/>
                  </a:rPr>
                  <a:t>n</a:t>
                </a:r>
                <a:endParaRPr lang="en-US" altLang="zh-CN" baseline="-25000" dirty="0">
                  <a:sym typeface="Symbol" panose="05050102010706020507" pitchFamily="18" charset="2"/>
                </a:endParaRPr>
              </a:p>
              <a:p>
                <a:pPr lvl="1">
                  <a:spcBef>
                    <a:spcPts val="1200"/>
                  </a:spcBef>
                </a:pPr>
                <a:r>
                  <a:rPr lang="en-US" altLang="zh-CN" dirty="0">
                    <a:sym typeface="Symbol" panose="05050102010706020507" pitchFamily="18" charset="2"/>
                  </a:rPr>
                  <a:t></a:t>
                </a:r>
                <a:r>
                  <a:rPr lang="en-US" altLang="zh-CN" baseline="-25000" dirty="0" err="1">
                    <a:sym typeface="Symbol" panose="05050102010706020507" pitchFamily="18" charset="2"/>
                  </a:rPr>
                  <a:t>i</a:t>
                </a:r>
                <a:r>
                  <a:rPr lang="en-US" altLang="zh-CN" dirty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>
                    <a:sym typeface="Symbol" panose="05050102010706020507" pitchFamily="18" charset="2"/>
                  </a:rPr>
                  <a:t>  p. p (x</a:t>
                </a:r>
                <a:r>
                  <a:rPr lang="en-US" altLang="zh-CN" baseline="-25000" dirty="0"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sym typeface="Symbol" panose="05050102010706020507" pitchFamily="18" charset="2"/>
                  </a:rPr>
                  <a:t>. … 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x</a:t>
                </a:r>
                <a:r>
                  <a:rPr lang="en-US" altLang="zh-CN" baseline="-25000" dirty="0" err="1">
                    <a:sym typeface="Symbol" panose="05050102010706020507" pitchFamily="18" charset="2"/>
                  </a:rPr>
                  <a:t>n</a:t>
                </a:r>
                <a:r>
                  <a:rPr lang="en-US" altLang="zh-CN" dirty="0">
                    <a:sym typeface="Symbol" panose="05050102010706020507" pitchFamily="18" charset="2"/>
                  </a:rPr>
                  <a:t>. x</a:t>
                </a:r>
                <a:r>
                  <a:rPr lang="en-US" altLang="zh-CN" baseline="-25000" dirty="0">
                    <a:sym typeface="Symbol" panose="05050102010706020507" pitchFamily="18" charset="2"/>
                  </a:rPr>
                  <a:t>i</a:t>
                </a:r>
                <a:r>
                  <a:rPr lang="en-US" altLang="zh-CN" dirty="0">
                    <a:sym typeface="Symbol" panose="05050102010706020507" pitchFamily="18" charset="2"/>
                  </a:rPr>
                  <a:t>)</a:t>
                </a:r>
              </a:p>
              <a:p>
                <a:pPr lvl="1"/>
                <a:endParaRPr lang="en-US" altLang="zh-CN" dirty="0">
                  <a:sym typeface="Symbol" panose="05050102010706020507" pitchFamily="18" charset="2"/>
                </a:endParaRPr>
              </a:p>
              <a:p>
                <a:pPr lvl="1"/>
                <a:endParaRPr lang="en-US" altLang="zh-CN" dirty="0">
                  <a:sym typeface="Symbol" panose="05050102010706020507" pitchFamily="18" charset="2"/>
                </a:endParaRPr>
              </a:p>
              <a:p>
                <a:pPr lvl="1"/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5050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Recursive functions</a:t>
            </a:r>
          </a:p>
          <a:p>
            <a:pPr lvl="1">
              <a:spcBef>
                <a:spcPts val="1200"/>
              </a:spcBef>
            </a:pPr>
            <a:r>
              <a:rPr lang="en-US" altLang="zh-CN" dirty="0"/>
              <a:t>fact(n)  =    if  (n == 0)  then  1  else  n * fact(n-1)</a:t>
            </a:r>
          </a:p>
          <a:p>
            <a:pPr lvl="1">
              <a:spcBef>
                <a:spcPts val="1200"/>
              </a:spcBef>
            </a:pPr>
            <a:r>
              <a:rPr lang="en-US" altLang="zh-CN" dirty="0"/>
              <a:t>To find fact, we need to solve an equation!</a:t>
            </a:r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516310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Fixpoint</a:t>
            </a:r>
            <a:r>
              <a:rPr lang="en-US" altLang="zh-CN" dirty="0"/>
              <a:t> in arithmetic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x is a </a:t>
            </a:r>
            <a:r>
              <a:rPr lang="en-US" altLang="zh-CN" dirty="0" err="1"/>
              <a:t>fixpoint</a:t>
            </a:r>
            <a:r>
              <a:rPr lang="en-US" altLang="zh-CN" dirty="0"/>
              <a:t> of f   if   f(x) = x</a:t>
            </a:r>
          </a:p>
          <a:p>
            <a:endParaRPr lang="en-US" altLang="zh-CN" dirty="0"/>
          </a:p>
          <a:p>
            <a:r>
              <a:rPr lang="en-US" altLang="zh-CN" dirty="0"/>
              <a:t>Some functions has </a:t>
            </a:r>
            <a:r>
              <a:rPr lang="en-US" altLang="zh-CN" dirty="0" err="1"/>
              <a:t>fixpoints</a:t>
            </a:r>
            <a:r>
              <a:rPr lang="en-US" altLang="zh-CN" dirty="0"/>
              <a:t>, while others don’t</a:t>
            </a:r>
          </a:p>
          <a:p>
            <a:pPr lvl="1">
              <a:spcBef>
                <a:spcPts val="1200"/>
              </a:spcBef>
            </a:pPr>
            <a:r>
              <a:rPr lang="en-US" altLang="zh-CN" dirty="0"/>
              <a:t>f(x) = x * x.  Two </a:t>
            </a:r>
            <a:r>
              <a:rPr lang="en-US" altLang="zh-CN" dirty="0" err="1"/>
              <a:t>fixpoints</a:t>
            </a:r>
            <a:r>
              <a:rPr lang="en-US" altLang="zh-CN" dirty="0"/>
              <a:t> 0 and 1.</a:t>
            </a:r>
            <a:endParaRPr lang="zh-CN" altLang="en-US" dirty="0"/>
          </a:p>
          <a:p>
            <a:pPr lvl="1">
              <a:spcBef>
                <a:spcPts val="1200"/>
              </a:spcBef>
            </a:pPr>
            <a:r>
              <a:rPr lang="en-US" altLang="zh-CN" dirty="0"/>
              <a:t>f(x) = x + 1.  No </a:t>
            </a:r>
            <a:r>
              <a:rPr lang="en-US" altLang="zh-CN" dirty="0" err="1"/>
              <a:t>fixpoint</a:t>
            </a:r>
            <a:r>
              <a:rPr lang="en-US" altLang="zh-CN" dirty="0"/>
              <a:t>. </a:t>
            </a:r>
          </a:p>
          <a:p>
            <a:pPr lvl="1">
              <a:spcBef>
                <a:spcPts val="1200"/>
              </a:spcBef>
            </a:pPr>
            <a:r>
              <a:rPr lang="en-US" altLang="zh-CN" dirty="0"/>
              <a:t>f(x) = x.  Infinitely many </a:t>
            </a:r>
            <a:r>
              <a:rPr lang="en-US" altLang="zh-CN" dirty="0" err="1"/>
              <a:t>fixpoints</a:t>
            </a:r>
            <a:r>
              <a:rPr lang="en-US" altLang="zh-CN" dirty="0"/>
              <a:t>. </a:t>
            </a:r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331476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fact is a </a:t>
            </a:r>
            <a:r>
              <a:rPr lang="en-US" altLang="zh-CN" dirty="0" err="1"/>
              <a:t>fixpoint</a:t>
            </a:r>
            <a:r>
              <a:rPr lang="en-US" altLang="zh-CN" dirty="0"/>
              <a:t> of a function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x is a </a:t>
            </a:r>
            <a:r>
              <a:rPr lang="en-US" altLang="zh-CN" dirty="0" err="1"/>
              <a:t>fixpoint</a:t>
            </a:r>
            <a:r>
              <a:rPr lang="en-US" altLang="zh-CN" dirty="0"/>
              <a:t> of f   if   f(x) = x</a:t>
            </a:r>
            <a:endParaRPr lang="zh-CN" altLang="en-US" dirty="0"/>
          </a:p>
          <a:p>
            <a:pPr lvl="1"/>
            <a:endParaRPr lang="en-US" altLang="zh-CN" dirty="0"/>
          </a:p>
          <a:p>
            <a:pPr marL="457200" lvl="1" indent="0">
              <a:buNone/>
            </a:pPr>
            <a:r>
              <a:rPr lang="en-US" altLang="zh-CN" dirty="0"/>
              <a:t>fact(n)  =    if  (n == 0)  then  1  else  n * fact(n-1)</a:t>
            </a:r>
          </a:p>
          <a:p>
            <a:pPr marL="457200" lvl="1" indent="0">
              <a:buNone/>
            </a:pPr>
            <a:endParaRPr lang="en-US" altLang="zh-CN" dirty="0"/>
          </a:p>
          <a:p>
            <a:pPr marL="457200" lvl="1" indent="0">
              <a:buNone/>
            </a:pPr>
            <a:r>
              <a:rPr lang="en-US" altLang="zh-CN" dirty="0"/>
              <a:t>fact  =  </a:t>
            </a:r>
            <a:r>
              <a:rPr lang="en-US" altLang="zh-CN" dirty="0">
                <a:sym typeface="Symbol" panose="05050102010706020507" pitchFamily="18" charset="2"/>
              </a:rPr>
              <a:t>n.  </a:t>
            </a:r>
            <a:r>
              <a:rPr lang="en-US" altLang="zh-CN" dirty="0"/>
              <a:t>if  (n == 0)  then  1  else  n * fact(n-1)</a:t>
            </a:r>
          </a:p>
          <a:p>
            <a:pPr marL="457200" lvl="1" indent="0">
              <a:buNone/>
            </a:pPr>
            <a:endParaRPr lang="en-US" altLang="zh-CN" dirty="0"/>
          </a:p>
          <a:p>
            <a:pPr marL="457200" lvl="1" indent="0">
              <a:buNone/>
            </a:pPr>
            <a:r>
              <a:rPr lang="en-US" altLang="zh-CN" dirty="0"/>
              <a:t>fact  =  </a:t>
            </a:r>
            <a:r>
              <a:rPr lang="en-US" altLang="zh-CN" sz="3200" dirty="0"/>
              <a:t>(</a:t>
            </a:r>
            <a:r>
              <a:rPr lang="en-US" altLang="zh-CN" dirty="0">
                <a:sym typeface="Symbol" panose="05050102010706020507" pitchFamily="18" charset="2"/>
              </a:rPr>
              <a:t>f.  n.  </a:t>
            </a:r>
            <a:r>
              <a:rPr lang="en-US" altLang="zh-CN" dirty="0"/>
              <a:t>if  (n == 0)  then  1  else  n * f(n-1)</a:t>
            </a:r>
            <a:r>
              <a:rPr lang="en-US" altLang="zh-CN" sz="3200" dirty="0"/>
              <a:t>)</a:t>
            </a:r>
            <a:r>
              <a:rPr lang="en-US" altLang="zh-CN" dirty="0"/>
              <a:t> fact</a:t>
            </a:r>
          </a:p>
          <a:p>
            <a:pPr marL="457200" lvl="1" indent="0">
              <a:buNone/>
            </a:pPr>
            <a:endParaRPr lang="en-US" altLang="zh-CN" dirty="0"/>
          </a:p>
          <a:p>
            <a:pPr marL="457200" lvl="1" indent="0">
              <a:buNone/>
            </a:pPr>
            <a:r>
              <a:rPr lang="en-US" altLang="zh-CN" dirty="0"/>
              <a:t>Let  F = </a:t>
            </a:r>
            <a:r>
              <a:rPr lang="en-US" altLang="zh-CN" dirty="0">
                <a:sym typeface="Symbol" panose="05050102010706020507" pitchFamily="18" charset="2"/>
              </a:rPr>
              <a:t>f.  n.  </a:t>
            </a:r>
            <a:r>
              <a:rPr lang="en-US" altLang="zh-CN" dirty="0"/>
              <a:t>if  (n == 0)  then  1  else  n * f(n-1).</a:t>
            </a:r>
          </a:p>
          <a:p>
            <a:pPr marL="457200" lvl="1" indent="0">
              <a:buNone/>
            </a:pPr>
            <a:r>
              <a:rPr lang="en-US" altLang="zh-CN" dirty="0"/>
              <a:t>Then   fact = F fact.   So fact is a </a:t>
            </a:r>
            <a:r>
              <a:rPr lang="en-US" altLang="zh-CN" dirty="0" err="1"/>
              <a:t>fixpoint</a:t>
            </a:r>
            <a:r>
              <a:rPr lang="en-US" altLang="zh-CN" dirty="0"/>
              <a:t> of F. </a:t>
            </a:r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668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alculus, every term has a </a:t>
            </a:r>
            <a:r>
              <a:rPr lang="en-US" altLang="zh-CN" dirty="0" err="1"/>
              <a:t>fixpoint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2021305"/>
            <a:ext cx="7886700" cy="4247148"/>
          </a:xfrm>
        </p:spPr>
        <p:txBody>
          <a:bodyPr>
            <a:norm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Fixpoint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dirty="0" err="1">
                <a:solidFill>
                  <a:srgbClr val="FF0000"/>
                </a:solidFill>
              </a:rPr>
              <a:t>combinator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dirty="0"/>
              <a:t>is a higher-order function h satisfying</a:t>
            </a:r>
          </a:p>
          <a:p>
            <a:pPr marL="0" indent="0">
              <a:buNone/>
            </a:pPr>
            <a:r>
              <a:rPr lang="en-US" altLang="zh-CN" dirty="0"/>
              <a:t>              for all f,    (h f) gives a </a:t>
            </a:r>
            <a:r>
              <a:rPr lang="en-US" altLang="zh-CN" dirty="0" err="1"/>
              <a:t>fixpoint</a:t>
            </a:r>
            <a:r>
              <a:rPr lang="en-US" altLang="zh-CN" dirty="0"/>
              <a:t> of f</a:t>
            </a:r>
          </a:p>
          <a:p>
            <a:pPr marL="0" indent="0">
              <a:buNone/>
            </a:pPr>
            <a:r>
              <a:rPr lang="en-US" altLang="zh-CN" dirty="0"/>
              <a:t>                        i.e.   h f = f (h f)</a:t>
            </a:r>
          </a:p>
          <a:p>
            <a:pPr>
              <a:spcBef>
                <a:spcPts val="2400"/>
              </a:spcBef>
            </a:pPr>
            <a:r>
              <a:rPr lang="en-US" altLang="zh-CN" dirty="0"/>
              <a:t>We'll see some terms that are fixpoint combinators</a:t>
            </a:r>
          </a:p>
          <a:p>
            <a:pPr>
              <a:spcBef>
                <a:spcPts val="2400"/>
              </a:spcBef>
            </a:pPr>
            <a:r>
              <a:rPr lang="en-US" altLang="zh-CN" dirty="0"/>
              <a:t>Wait, what is "=" ?</a:t>
            </a:r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0449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alculus, every term has a </a:t>
            </a:r>
            <a:r>
              <a:rPr lang="en-US" altLang="zh-CN" dirty="0" err="1"/>
              <a:t>fixpoint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2021305"/>
                <a:ext cx="7886700" cy="4247148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 err="1">
                    <a:solidFill>
                      <a:srgbClr val="FF0000"/>
                    </a:solidFill>
                  </a:rPr>
                  <a:t>Fixpoint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 err="1">
                    <a:solidFill>
                      <a:srgbClr val="FF0000"/>
                    </a:solidFill>
                  </a:rPr>
                  <a:t>combinator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/>
                  <a:t>is a higher-order function h satisfying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              for all f,    (h f) gives a </a:t>
                </a:r>
                <a:r>
                  <a:rPr lang="en-US" altLang="zh-CN" dirty="0" err="1"/>
                  <a:t>fixpoint</a:t>
                </a:r>
                <a:r>
                  <a:rPr lang="en-US" altLang="zh-CN" dirty="0"/>
                  <a:t> of f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                        i.e.   h 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  <m:sub>
                        <m:r>
                          <a:rPr lang="zh-CN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US" altLang="zh-CN" dirty="0"/>
                  <a:t> f (h f)</a:t>
                </a:r>
              </a:p>
              <a:p>
                <a:pPr lvl="1">
                  <a:spcBef>
                    <a:spcPts val="2400"/>
                  </a:spcBef>
                </a:pPr>
                <a:r>
                  <a:rPr lang="en-US" altLang="zh-CN" dirty="0"/>
                  <a:t>Turing’s fixpoint combinator </a:t>
                </a:r>
                <a:r>
                  <a:rPr lang="en-US" altLang="zh-CN" dirty="0">
                    <a:sym typeface="Symbol" panose="05050102010706020507" pitchFamily="18" charset="2"/>
                  </a:rPr>
                  <a:t></a:t>
                </a:r>
                <a:endParaRPr lang="en-US" altLang="zh-CN" dirty="0"/>
              </a:p>
              <a:p>
                <a:pPr marL="457200" lvl="1" indent="0">
                  <a:buNone/>
                </a:pPr>
                <a:r>
                  <a:rPr lang="en-US" altLang="zh-CN" dirty="0"/>
                  <a:t>    Let  A  =  </a:t>
                </a:r>
                <a:r>
                  <a:rPr lang="en-US" altLang="zh-CN" dirty="0">
                    <a:sym typeface="Symbol" panose="05050102010706020507" pitchFamily="18" charset="2"/>
                  </a:rPr>
                  <a:t>x. y. y (x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x</a:t>
                </a:r>
                <a:r>
                  <a:rPr lang="en-US" altLang="zh-CN" dirty="0">
                    <a:sym typeface="Symbol" panose="05050102010706020507" pitchFamily="18" charset="2"/>
                  </a:rPr>
                  <a:t> y)  and   = A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A</a:t>
                </a:r>
                <a:endParaRPr lang="en-US" altLang="zh-CN" dirty="0"/>
              </a:p>
              <a:p>
                <a:pPr lvl="1">
                  <a:spcBef>
                    <a:spcPts val="1800"/>
                  </a:spcBef>
                </a:pPr>
                <a:r>
                  <a:rPr lang="en-US" altLang="zh-CN" dirty="0"/>
                  <a:t>Curry’s fixpoint combinator </a:t>
                </a:r>
                <a:r>
                  <a:rPr lang="en-US" altLang="zh-CN" b="1" dirty="0"/>
                  <a:t>Y</a:t>
                </a:r>
              </a:p>
              <a:p>
                <a:pPr marL="457200" lvl="1" indent="0">
                  <a:buNone/>
                </a:pPr>
                <a:r>
                  <a:rPr lang="en-US" altLang="zh-CN" dirty="0"/>
                  <a:t>    Let  </a:t>
                </a:r>
                <a:r>
                  <a:rPr lang="en-US" altLang="zh-CN" b="1" dirty="0"/>
                  <a:t>Y</a:t>
                </a:r>
                <a:r>
                  <a:rPr lang="en-US" altLang="zh-CN" dirty="0"/>
                  <a:t> =  </a:t>
                </a:r>
                <a:r>
                  <a:rPr lang="en-US" altLang="zh-CN" dirty="0">
                    <a:sym typeface="Symbol" panose="05050102010706020507" pitchFamily="18" charset="2"/>
                  </a:rPr>
                  <a:t>f. (x. f (x x)) (x. f (x x)) </a:t>
                </a:r>
                <a:endParaRPr lang="en-US" altLang="zh-CN" dirty="0"/>
              </a:p>
              <a:p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2021305"/>
                <a:ext cx="7886700" cy="4247148"/>
              </a:xfrm>
              <a:blipFill>
                <a:blip r:embed="rId3"/>
                <a:stretch>
                  <a:fillRect l="-1391" t="-24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43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Turing’s </a:t>
            </a:r>
            <a:r>
              <a:rPr lang="en-US" altLang="zh-CN" dirty="0" err="1"/>
              <a:t>fixpoint</a:t>
            </a:r>
            <a:r>
              <a:rPr lang="en-US" altLang="zh-CN" dirty="0"/>
              <a:t> </a:t>
            </a:r>
            <a:r>
              <a:rPr lang="en-US" altLang="zh-CN" dirty="0" err="1"/>
              <a:t>combinator</a:t>
            </a:r>
            <a:r>
              <a:rPr lang="en-US" altLang="zh-CN" dirty="0">
                <a:sym typeface="Symbol" panose="05050102010706020507" pitchFamily="18" charset="2"/>
              </a:rPr>
              <a:t> 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28600" lvl="1">
                  <a:spcBef>
                    <a:spcPts val="1000"/>
                  </a:spcBef>
                </a:pPr>
                <a:r>
                  <a:rPr lang="en-US" altLang="zh-CN" sz="2800" dirty="0"/>
                  <a:t>Let  A  =  </a:t>
                </a:r>
                <a:r>
                  <a:rPr lang="en-US" altLang="zh-CN" sz="2800" dirty="0">
                    <a:sym typeface="Symbol" panose="05050102010706020507" pitchFamily="18" charset="2"/>
                  </a:rPr>
                  <a:t>x. y. y (x </a:t>
                </a:r>
                <a:r>
                  <a:rPr lang="en-US" altLang="zh-CN" sz="2800" dirty="0" err="1">
                    <a:sym typeface="Symbol" panose="05050102010706020507" pitchFamily="18" charset="2"/>
                  </a:rPr>
                  <a:t>x</a:t>
                </a:r>
                <a:r>
                  <a:rPr lang="en-US" altLang="zh-CN" sz="2800" dirty="0">
                    <a:sym typeface="Symbol" panose="05050102010706020507" pitchFamily="18" charset="2"/>
                  </a:rPr>
                  <a:t> y)  and   = A </a:t>
                </a:r>
                <a:r>
                  <a:rPr lang="en-US" altLang="zh-CN" sz="2800" dirty="0" err="1">
                    <a:sym typeface="Symbol" panose="05050102010706020507" pitchFamily="18" charset="2"/>
                  </a:rPr>
                  <a:t>A</a:t>
                </a:r>
                <a:endParaRPr lang="en-US" altLang="zh-CN" sz="2800" dirty="0">
                  <a:sym typeface="Symbol" panose="05050102010706020507" pitchFamily="18" charset="2"/>
                </a:endParaRPr>
              </a:p>
              <a:p>
                <a:pPr marL="228600" lvl="1">
                  <a:spcBef>
                    <a:spcPts val="1000"/>
                  </a:spcBef>
                </a:pPr>
                <a:endParaRPr lang="en-US" altLang="zh-CN" sz="2800" dirty="0">
                  <a:sym typeface="Symbol" panose="05050102010706020507" pitchFamily="18" charset="2"/>
                </a:endParaRPr>
              </a:p>
              <a:p>
                <a:pPr marL="228600" lvl="1">
                  <a:spcBef>
                    <a:spcPts val="1000"/>
                  </a:spcBef>
                </a:pPr>
                <a:r>
                  <a:rPr lang="en-US" altLang="zh-CN" sz="2800" dirty="0">
                    <a:sym typeface="Symbol" panose="05050102010706020507" pitchFamily="18" charset="2"/>
                  </a:rPr>
                  <a:t>Let’s prove:    for all f,   </a:t>
                </a:r>
                <a:r>
                  <a:rPr lang="en-US" altLang="zh-CN" sz="2800" dirty="0"/>
                  <a:t> 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  <m:sub>
                        <m:r>
                          <a:rPr lang="zh-CN" altLang="en-US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US" altLang="zh-CN" sz="2800" dirty="0"/>
                  <a:t> f (</a:t>
                </a:r>
                <a:r>
                  <a:rPr lang="en-US" altLang="zh-CN" sz="2800" dirty="0">
                    <a:sym typeface="Symbol" panose="05050102010706020507" pitchFamily="18" charset="2"/>
                  </a:rPr>
                  <a:t></a:t>
                </a:r>
                <a:r>
                  <a:rPr lang="en-US" altLang="zh-CN" sz="2800" dirty="0"/>
                  <a:t> f)</a:t>
                </a:r>
              </a:p>
              <a:p>
                <a:pPr marL="228600" lvl="1">
                  <a:spcBef>
                    <a:spcPts val="1000"/>
                  </a:spcBef>
                </a:pPr>
                <a:endParaRPr lang="en-US" altLang="zh-CN" sz="2800" dirty="0"/>
              </a:p>
              <a:p>
                <a:pPr marL="228600" lvl="1">
                  <a:spcBef>
                    <a:spcPts val="1000"/>
                  </a:spcBef>
                </a:pPr>
                <a:endParaRPr lang="en-US" altLang="zh-CN" sz="2800" dirty="0"/>
              </a:p>
              <a:p>
                <a:pPr marL="228600" lvl="1">
                  <a:spcBef>
                    <a:spcPts val="1000"/>
                  </a:spcBef>
                </a:pPr>
                <a:endParaRPr lang="en-US" altLang="zh-CN" sz="2800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5" name="内容占位符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91" t="-2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94381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Solving fact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CN" dirty="0"/>
                  <a:t>Let  F = </a:t>
                </a:r>
                <a:r>
                  <a:rPr lang="en-US" altLang="zh-CN" dirty="0">
                    <a:sym typeface="Symbol" panose="05050102010706020507" pitchFamily="18" charset="2"/>
                  </a:rPr>
                  <a:t>f.  n.  </a:t>
                </a:r>
                <a:r>
                  <a:rPr lang="en-US" altLang="zh-CN" dirty="0"/>
                  <a:t>if  (n == 0)  then  1  else  n * f(n-1).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fact is a </a:t>
                </a:r>
                <a:r>
                  <a:rPr lang="en-US" altLang="zh-CN" dirty="0" err="1"/>
                  <a:t>fixpoint</a:t>
                </a:r>
                <a:r>
                  <a:rPr lang="en-US" altLang="zh-CN" dirty="0"/>
                  <a:t> of F. </a:t>
                </a:r>
              </a:p>
              <a:p>
                <a:pPr marL="0" indent="0">
                  <a:buNone/>
                </a:pPr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/>
                  <a:t>fact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≝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en-US" altLang="zh-CN" dirty="0">
                    <a:sym typeface="Symbol" panose="05050102010706020507" pitchFamily="18" charset="2"/>
                  </a:rPr>
                  <a:t> F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The right-hand side is a closed lambda term that represents the factorial function.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46" t="-2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9890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203BF7-2589-4827-8B49-8C6B34798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Curry’s fixpoint combinator </a:t>
            </a:r>
            <a:r>
              <a:rPr lang="en-US" altLang="zh-CN" b="1" dirty="0"/>
              <a:t>Y</a:t>
            </a:r>
            <a:endParaRPr lang="en-US" altLang="zh-C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70D54E0-0399-42FE-BEB0-F10056512E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1690689"/>
                <a:ext cx="7886700" cy="4871952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b="1" dirty="0"/>
                  <a:t>Y</a:t>
                </a:r>
                <a:r>
                  <a:rPr lang="en-US" altLang="zh-CN" dirty="0"/>
                  <a:t> =  </a:t>
                </a:r>
                <a:r>
                  <a:rPr lang="en-US" altLang="zh-CN" dirty="0">
                    <a:sym typeface="Symbol" panose="05050102010706020507" pitchFamily="18" charset="2"/>
                  </a:rPr>
                  <a:t>f. (x. f (x x)) (x. f (x x))</a:t>
                </a:r>
                <a:endParaRPr lang="en-US" altLang="zh-CN" b="1" dirty="0"/>
              </a:p>
              <a:p>
                <a:r>
                  <a:rPr lang="en-US" altLang="zh-CN" b="1" dirty="0"/>
                  <a:t>Y</a:t>
                </a:r>
                <a:r>
                  <a:rPr lang="en-US" altLang="zh-CN" dirty="0"/>
                  <a:t> works well with normal-order evaluation, but with eager evaluation, it produces divergent functions</a:t>
                </a:r>
              </a:p>
              <a:p>
                <a:r>
                  <a:rPr lang="en-US" altLang="zh-CN" b="1" dirty="0"/>
                  <a:t>Z</a:t>
                </a:r>
                <a:r>
                  <a:rPr lang="en-US" altLang="zh-CN" dirty="0"/>
                  <a:t> =  </a:t>
                </a:r>
                <a:r>
                  <a:rPr lang="en-US" altLang="zh-CN" dirty="0">
                    <a:sym typeface="Symbol" panose="05050102010706020507" pitchFamily="18" charset="2"/>
                  </a:rPr>
                  <a:t>f. (x. f (z. x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x</a:t>
                </a:r>
                <a:r>
                  <a:rPr lang="en-US" altLang="zh-CN" dirty="0">
                    <a:sym typeface="Symbol" panose="05050102010706020507" pitchFamily="18" charset="2"/>
                  </a:rPr>
                  <a:t> z)) (x. f (z. x </a:t>
                </a:r>
                <a:r>
                  <a:rPr lang="en-US" altLang="zh-CN" dirty="0" err="1">
                    <a:sym typeface="Symbol" panose="05050102010706020507" pitchFamily="18" charset="2"/>
                  </a:rPr>
                  <a:t>x</a:t>
                </a:r>
                <a:r>
                  <a:rPr lang="en-US" altLang="zh-CN" dirty="0">
                    <a:sym typeface="Symbol" panose="05050102010706020507" pitchFamily="18" charset="2"/>
                  </a:rPr>
                  <a:t> z))</a:t>
                </a:r>
              </a:p>
              <a:p>
                <a:r>
                  <a:rPr lang="en-US" altLang="zh-CN" dirty="0"/>
                  <a:t>Try to prove: </a:t>
                </a:r>
                <a:r>
                  <a:rPr lang="en-US" altLang="zh-CN" b="1" dirty="0"/>
                  <a:t>Z</a:t>
                </a:r>
                <a:r>
                  <a:rPr lang="en-US" altLang="zh-CN" dirty="0"/>
                  <a:t> 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  <m:sub>
                        <m:r>
                          <a:rPr lang="zh-CN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US" altLang="zh-CN" dirty="0"/>
                  <a:t> f (</a:t>
                </a:r>
                <a:r>
                  <a:rPr lang="en-US" altLang="zh-CN" b="1" dirty="0"/>
                  <a:t>Z</a:t>
                </a:r>
                <a:r>
                  <a:rPr lang="en-US" altLang="zh-CN" dirty="0"/>
                  <a:t> f)</a:t>
                </a:r>
              </a:p>
              <a:p>
                <a:r>
                  <a:rPr lang="en-US" altLang="zh-CN" b="1" dirty="0"/>
                  <a:t>Z</a:t>
                </a:r>
                <a:r>
                  <a:rPr lang="en-US" altLang="zh-CN" dirty="0"/>
                  <a:t> 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  <m:sub>
                        <m:r>
                          <a:rPr lang="zh-CN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𝛽𝜂</m:t>
                        </m:r>
                      </m:sub>
                    </m:sSub>
                    <m:r>
                      <a:rPr lang="zh-CN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f (</a:t>
                </a:r>
                <a:r>
                  <a:rPr lang="en-US" altLang="zh-CN" b="1" dirty="0"/>
                  <a:t>Z</a:t>
                </a:r>
                <a:r>
                  <a:rPr lang="en-US" altLang="zh-CN" dirty="0"/>
                  <a:t> f)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altLang="zh-CN" dirty="0"/>
                  <a:t>-law:    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  <m:sub>
                        <m:r>
                          <a:rPr lang="zh-CN" altLang="en-US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dirty="0">
                    <a:sym typeface="Symbol" panose="05050102010706020507" pitchFamily="18" charset="2"/>
                  </a:rPr>
                  <a:t>x. M x     where x  FV(M)</a:t>
                </a:r>
                <a:endParaRPr lang="en-US" altLang="zh-CN" dirty="0"/>
              </a:p>
              <a:p>
                <a:pPr lvl="1"/>
                <a:endParaRPr lang="en-US" altLang="zh-CN" dirty="0"/>
              </a:p>
              <a:p>
                <a:pPr lvl="1"/>
                <a:endParaRPr lang="en-US" altLang="zh-CN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70D54E0-0399-42FE-BEB0-F10056512E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690689"/>
                <a:ext cx="7886700" cy="4871952"/>
              </a:xfrm>
              <a:blipFill>
                <a:blip r:embed="rId2"/>
                <a:stretch>
                  <a:fillRect l="-1391" t="-2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911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Higher-order functions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Functions can be returned as return values</a:t>
            </a: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Functions can be passed as arguments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sz="2400" dirty="0"/>
              <a:t>Think about function pointers in C/C++.</a:t>
            </a:r>
            <a:endParaRPr lang="zh-CN" altLang="en-US" sz="2400" dirty="0"/>
          </a:p>
          <a:p>
            <a:pPr marL="0" indent="0">
              <a:buNone/>
            </a:pPr>
            <a:endParaRPr lang="en-US" altLang="zh-CN" dirty="0"/>
          </a:p>
        </p:txBody>
      </p:sp>
      <p:sp>
        <p:nvSpPr>
          <p:cNvPr id="7" name="文本框 6"/>
          <p:cNvSpPr txBox="1"/>
          <p:nvPr/>
        </p:nvSpPr>
        <p:spPr>
          <a:xfrm>
            <a:off x="3282462" y="2414952"/>
            <a:ext cx="1817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ym typeface="Symbol" panose="05050102010706020507" pitchFamily="18" charset="2"/>
              </a:rPr>
              <a:t>x. y. x - y</a:t>
            </a:r>
            <a:endParaRPr lang="zh-CN" altLang="en-US" dirty="0"/>
          </a:p>
        </p:txBody>
      </p:sp>
      <p:sp>
        <p:nvSpPr>
          <p:cNvPr id="8" name="椭圆 7"/>
          <p:cNvSpPr/>
          <p:nvPr/>
        </p:nvSpPr>
        <p:spPr>
          <a:xfrm>
            <a:off x="3768970" y="2324869"/>
            <a:ext cx="1330569" cy="70338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620108" y="4034347"/>
            <a:ext cx="3640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(</a:t>
            </a:r>
            <a:r>
              <a:rPr lang="en-US" altLang="zh-CN" sz="2800" dirty="0">
                <a:sym typeface="Symbol" panose="05050102010706020507" pitchFamily="18" charset="2"/>
              </a:rPr>
              <a:t>f. x. f x) (x. x + 1) 2</a:t>
            </a:r>
            <a:endParaRPr lang="zh-CN" altLang="en-US" dirty="0"/>
          </a:p>
        </p:txBody>
      </p:sp>
      <p:sp>
        <p:nvSpPr>
          <p:cNvPr id="13" name="椭圆 12"/>
          <p:cNvSpPr/>
          <p:nvPr/>
        </p:nvSpPr>
        <p:spPr>
          <a:xfrm>
            <a:off x="4267201" y="3944264"/>
            <a:ext cx="1488830" cy="70338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76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/>
      <p:bldP spid="13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9DCB1E-C0F6-4C40-8611-DCD30DC1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There’re infinitely many fixpoint combinators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427EB52-94C0-4B06-86EC-9216B247CB64}"/>
              </a:ext>
            </a:extLst>
          </p:cNvPr>
          <p:cNvSpPr/>
          <p:nvPr/>
        </p:nvSpPr>
        <p:spPr>
          <a:xfrm>
            <a:off x="2535841" y="5939009"/>
            <a:ext cx="6672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hlinkClick r:id="rId2"/>
              </a:rPr>
              <a:t>https://www.cs.ru.nl/barendregt60/essays/klop/art16_klop.pdf</a:t>
            </a:r>
            <a:endParaRPr lang="zh-CN" altLang="en-US" b="1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E30E2DF-D737-4F91-8C15-FA99A4635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31" y="2110862"/>
            <a:ext cx="8839538" cy="16959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24F2C0D-1F35-44D7-A275-320E455CF742}"/>
              </a:ext>
            </a:extLst>
          </p:cNvPr>
          <p:cNvSpPr/>
          <p:nvPr/>
        </p:nvSpPr>
        <p:spPr>
          <a:xfrm>
            <a:off x="2780172" y="5522260"/>
            <a:ext cx="5586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/>
              <a:t>Jan Willem </a:t>
            </a:r>
            <a:r>
              <a:rPr lang="en-US" altLang="zh-CN" b="1" dirty="0" err="1"/>
              <a:t>Klop</a:t>
            </a:r>
            <a:r>
              <a:rPr lang="en-US" altLang="zh-CN" b="1" dirty="0"/>
              <a:t>: New Fixed Point Combinators From Old</a:t>
            </a:r>
            <a:endParaRPr lang="zh-CN" altLang="en-US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B8E824D-4D13-456D-9633-9C867DBBD4CA}"/>
              </a:ext>
            </a:extLst>
          </p:cNvPr>
          <p:cNvSpPr/>
          <p:nvPr/>
        </p:nvSpPr>
        <p:spPr>
          <a:xfrm>
            <a:off x="407006" y="4227028"/>
            <a:ext cx="83500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/>
              <a:t>Turing’s fixpoint combinator </a:t>
            </a:r>
            <a:r>
              <a:rPr lang="en-US" altLang="zh-CN" sz="2400" dirty="0">
                <a:sym typeface="Symbol" panose="05050102010706020507" pitchFamily="18" charset="2"/>
              </a:rPr>
              <a:t>:   (x. y. y (x </a:t>
            </a:r>
            <a:r>
              <a:rPr lang="en-US" altLang="zh-CN" sz="2400" dirty="0" err="1"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sym typeface="Symbol" panose="05050102010706020507" pitchFamily="18" charset="2"/>
              </a:rPr>
              <a:t> y)) (x. y. y (x </a:t>
            </a:r>
            <a:r>
              <a:rPr lang="en-US" altLang="zh-CN" sz="2400" dirty="0" err="1">
                <a:sym typeface="Symbol" panose="05050102010706020507" pitchFamily="18" charset="2"/>
              </a:rPr>
              <a:t>x</a:t>
            </a:r>
            <a:r>
              <a:rPr lang="en-US" altLang="zh-CN" sz="2400" dirty="0">
                <a:sym typeface="Symbol" panose="05050102010706020507" pitchFamily="18" charset="2"/>
              </a:rPr>
              <a:t> y))</a:t>
            </a:r>
            <a:endParaRPr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D33016F-056D-4FD0-A1F1-4D46EF66A1D9}"/>
                  </a:ext>
                </a:extLst>
              </p:cNvPr>
              <p:cNvSpPr/>
              <p:nvPr/>
            </p:nvSpPr>
            <p:spPr>
              <a:xfrm>
                <a:off x="407006" y="4829321"/>
                <a:ext cx="3277820" cy="4945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400" dirty="0">
                    <a:sym typeface="Symbol" panose="05050102010706020507" pitchFamily="18" charset="2"/>
                  </a:rPr>
                  <a:t>Let's prove:</a:t>
                </a:r>
                <a:r>
                  <a:rPr lang="en-US" altLang="zh-CN" sz="2400" dirty="0"/>
                  <a:t> 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e>
                      <m:sub>
                        <m:r>
                          <a:rPr lang="zh-CN" altLang="en-US" sz="2400" b="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US" altLang="zh-CN" sz="2400" dirty="0"/>
                  <a:t> f (</a:t>
                </a:r>
                <a:r>
                  <a:rPr lang="en-US" altLang="zh-CN" sz="2400" dirty="0">
                    <a:sym typeface="Symbol" panose="05050102010706020507" pitchFamily="18" charset="2"/>
                  </a:rPr>
                  <a:t></a:t>
                </a:r>
                <a:r>
                  <a:rPr lang="en-US" altLang="zh-CN" sz="2400" dirty="0"/>
                  <a:t> f)</a:t>
                </a: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D33016F-056D-4FD0-A1F1-4D46EF66A1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06" y="4829321"/>
                <a:ext cx="3277820" cy="494559"/>
              </a:xfrm>
              <a:prstGeom prst="rect">
                <a:avLst/>
              </a:prstGeom>
              <a:blipFill>
                <a:blip r:embed="rId4"/>
                <a:stretch>
                  <a:fillRect l="-2980" t="-11111" r="-1862" b="-2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7906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Comments on computability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Turing’s </a:t>
            </a:r>
            <a:r>
              <a:rPr lang="en-US" altLang="zh-CN" dirty="0">
                <a:solidFill>
                  <a:srgbClr val="FF0000"/>
                </a:solidFill>
              </a:rPr>
              <a:t>Turing machine</a:t>
            </a:r>
            <a:r>
              <a:rPr lang="en-US" altLang="zh-CN" dirty="0"/>
              <a:t>, Church’s 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</a:t>
            </a:r>
            <a:r>
              <a:rPr lang="en-US" altLang="zh-CN" dirty="0">
                <a:solidFill>
                  <a:srgbClr val="FF0000"/>
                </a:solidFill>
              </a:rPr>
              <a:t>-calculus </a:t>
            </a:r>
            <a:r>
              <a:rPr lang="en-US" altLang="zh-CN" dirty="0"/>
              <a:t>and Gödel’s </a:t>
            </a:r>
            <a:r>
              <a:rPr lang="en-US" altLang="zh-CN" dirty="0">
                <a:solidFill>
                  <a:srgbClr val="FF0000"/>
                </a:solidFill>
              </a:rPr>
              <a:t>general recursive functions </a:t>
            </a:r>
            <a:r>
              <a:rPr lang="en-US" altLang="zh-CN" dirty="0"/>
              <a:t>are equivalent to each other in the sense that they define the same class of functions (</a:t>
            </a:r>
            <a:r>
              <a:rPr lang="en-US" altLang="zh-CN" dirty="0" err="1"/>
              <a:t>a.k.a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</a:rPr>
              <a:t>computable functions</a:t>
            </a:r>
            <a:r>
              <a:rPr lang="en-US" altLang="zh-CN" dirty="0"/>
              <a:t>). 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This is proved by Church, Kleene, Rosser, and Turing.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233541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Programming in </a:t>
            </a:r>
            <a:r>
              <a:rPr lang="en-US" altLang="zh-CN" dirty="0">
                <a:sym typeface="Symbol" panose="05050102010706020507" pitchFamily="18" charset="2"/>
              </a:rPr>
              <a:t>-c</a:t>
            </a:r>
            <a:r>
              <a:rPr lang="en-US" altLang="zh-CN" dirty="0"/>
              <a:t>alculus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Booleans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Natural numbers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Pairs</a:t>
            </a:r>
          </a:p>
          <a:p>
            <a:r>
              <a:rPr lang="en-US" altLang="zh-CN" dirty="0"/>
              <a:t>Lists</a:t>
            </a:r>
          </a:p>
          <a:p>
            <a:r>
              <a:rPr lang="en-US" altLang="zh-CN" dirty="0"/>
              <a:t>Trees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Recursive functions</a:t>
            </a:r>
          </a:p>
          <a:p>
            <a:r>
              <a:rPr lang="en-US" altLang="zh-CN" dirty="0"/>
              <a:t>…</a:t>
            </a:r>
          </a:p>
          <a:p>
            <a:pPr lvl="1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58426" y="5558589"/>
            <a:ext cx="7488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i="1" dirty="0"/>
              <a:t>Read supplementary materials on course website</a:t>
            </a:r>
            <a:endParaRPr lang="zh-CN" alt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37061730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Main points about </a:t>
            </a:r>
            <a:r>
              <a:rPr lang="en-US" altLang="zh-CN" dirty="0">
                <a:sym typeface="Symbol" panose="05050102010706020507" pitchFamily="18" charset="2"/>
              </a:rPr>
              <a:t>-</a:t>
            </a:r>
            <a:r>
              <a:rPr lang="en-US" altLang="zh-CN" dirty="0"/>
              <a:t>calculus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ym typeface="Symbol" panose="05050102010706020507" pitchFamily="18" charset="2"/>
              </a:rPr>
              <a:t>Succinct function expressions</a:t>
            </a:r>
          </a:p>
          <a:p>
            <a:pPr lvl="1"/>
            <a:r>
              <a:rPr lang="zh-CN" altLang="en-US" dirty="0">
                <a:sym typeface="Symbol" panose="05050102010706020507" pitchFamily="18" charset="2"/>
              </a:rPr>
              <a:t></a:t>
            </a:r>
            <a:endParaRPr lang="en-US" altLang="zh-CN" dirty="0">
              <a:sym typeface="Symbol" panose="05050102010706020507" pitchFamily="18" charset="2"/>
            </a:endParaRPr>
          </a:p>
          <a:p>
            <a:pPr lvl="1"/>
            <a:r>
              <a:rPr lang="en-US" altLang="zh-CN" dirty="0">
                <a:sym typeface="Symbol" panose="05050102010706020507" pitchFamily="18" charset="2"/>
              </a:rPr>
              <a:t>Bound variables can be renamed</a:t>
            </a:r>
          </a:p>
          <a:p>
            <a:pPr>
              <a:spcBef>
                <a:spcPts val="1800"/>
              </a:spcBef>
            </a:pPr>
            <a:r>
              <a:rPr lang="en-US" altLang="zh-CN" dirty="0">
                <a:sym typeface="Symbol" panose="05050102010706020507" pitchFamily="18" charset="2"/>
              </a:rPr>
              <a:t>Reduction via substitution</a:t>
            </a:r>
          </a:p>
          <a:p>
            <a:pPr>
              <a:spcBef>
                <a:spcPts val="1800"/>
              </a:spcBef>
            </a:pPr>
            <a:r>
              <a:rPr lang="en-US" altLang="zh-CN" dirty="0">
                <a:sym typeface="Symbol" panose="05050102010706020507" pitchFamily="18" charset="2"/>
              </a:rPr>
              <a:t>Can be extended with</a:t>
            </a:r>
          </a:p>
          <a:p>
            <a:pPr lvl="1"/>
            <a:r>
              <a:rPr lang="en-US" altLang="zh-CN" dirty="0">
                <a:sym typeface="Symbol" panose="05050102010706020507" pitchFamily="18" charset="2"/>
              </a:rPr>
              <a:t>Types (next class)</a:t>
            </a:r>
          </a:p>
          <a:p>
            <a:pPr lvl="1"/>
            <a:r>
              <a:rPr lang="en-US" altLang="zh-CN" dirty="0">
                <a:sym typeface="Symbol" panose="05050102010706020507" pitchFamily="18" charset="2"/>
              </a:rPr>
              <a:t>Side-effects (not covered)</a:t>
            </a:r>
          </a:p>
        </p:txBody>
      </p:sp>
    </p:spTree>
    <p:extLst>
      <p:ext uri="{BB962C8B-B14F-4D97-AF65-F5344CB8AC3E}">
        <p14:creationId xmlns:p14="http://schemas.microsoft.com/office/powerpoint/2010/main" val="3294722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Higher-order functions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dirty="0"/>
                  <a:t>Given function f, return function f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∘</m:t>
                    </m:r>
                  </m:oMath>
                </a14:m>
                <a:r>
                  <a:rPr lang="en-US" altLang="zh-CN" dirty="0"/>
                  <a:t> f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        </a:t>
                </a:r>
                <a:r>
                  <a:rPr lang="en-US" altLang="zh-CN" dirty="0">
                    <a:sym typeface="Symbol" panose="05050102010706020507" pitchFamily="18" charset="2"/>
                  </a:rPr>
                  <a:t>f. x. f (f x)</a:t>
                </a:r>
                <a:endParaRPr lang="en-US" altLang="zh-CN" dirty="0"/>
              </a:p>
              <a:p>
                <a:r>
                  <a:rPr lang="en-US" altLang="zh-CN" dirty="0"/>
                  <a:t>How does this work? 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        (</a:t>
                </a:r>
                <a:r>
                  <a:rPr lang="en-US" altLang="zh-CN" dirty="0">
                    <a:sym typeface="Symbol" panose="05050102010706020507" pitchFamily="18" charset="2"/>
                  </a:rPr>
                  <a:t>f.  x. f (f x)) (y. y+1) 5</a:t>
                </a:r>
              </a:p>
              <a:p>
                <a:pPr marL="0" indent="0"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    (x. </a:t>
                </a:r>
                <a:r>
                  <a:rPr lang="en-US" altLang="zh-CN" dirty="0">
                    <a:solidFill>
                      <a:srgbClr val="A00000"/>
                    </a:solidFill>
                    <a:sym typeface="Symbol" panose="05050102010706020507" pitchFamily="18" charset="2"/>
                  </a:rPr>
                  <a:t>(y. y+1)</a:t>
                </a:r>
                <a:r>
                  <a:rPr lang="en-US" altLang="zh-CN" dirty="0">
                    <a:sym typeface="Symbol" panose="05050102010706020507" pitchFamily="18" charset="2"/>
                  </a:rPr>
                  <a:t> (</a:t>
                </a:r>
                <a:r>
                  <a:rPr lang="en-US" altLang="zh-CN" dirty="0">
                    <a:solidFill>
                      <a:srgbClr val="A00000"/>
                    </a:solidFill>
                    <a:sym typeface="Symbol" panose="05050102010706020507" pitchFamily="18" charset="2"/>
                  </a:rPr>
                  <a:t>(y. y+1)</a:t>
                </a:r>
                <a:r>
                  <a:rPr lang="en-US" altLang="zh-CN" dirty="0">
                    <a:sym typeface="Symbol" panose="05050102010706020507" pitchFamily="18" charset="2"/>
                  </a:rPr>
                  <a:t> x)) 5</a:t>
                </a:r>
              </a:p>
              <a:p>
                <a:pPr marL="0" indent="0"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    (x. (y. y+1) (</a:t>
                </a:r>
                <a:r>
                  <a:rPr lang="en-US" altLang="zh-CN" dirty="0">
                    <a:solidFill>
                      <a:srgbClr val="A00000"/>
                    </a:solidFill>
                    <a:sym typeface="Symbol" panose="05050102010706020507" pitchFamily="18" charset="2"/>
                  </a:rPr>
                  <a:t>x</a:t>
                </a:r>
                <a:r>
                  <a:rPr lang="en-US" altLang="zh-CN" dirty="0">
                    <a:sym typeface="Symbol" panose="05050102010706020507" pitchFamily="18" charset="2"/>
                  </a:rPr>
                  <a:t>+1)) 5</a:t>
                </a:r>
              </a:p>
              <a:p>
                <a:pPr marL="0" indent="0"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    (x. </a:t>
                </a:r>
                <a:r>
                  <a:rPr lang="en-US" altLang="zh-CN" dirty="0">
                    <a:solidFill>
                      <a:srgbClr val="A00000"/>
                    </a:solidFill>
                    <a:sym typeface="Symbol" panose="05050102010706020507" pitchFamily="18" charset="2"/>
                  </a:rPr>
                  <a:t>(x+1)</a:t>
                </a:r>
                <a:r>
                  <a:rPr lang="en-US" altLang="zh-CN" dirty="0">
                    <a:sym typeface="Symbol" panose="05050102010706020507" pitchFamily="18" charset="2"/>
                  </a:rPr>
                  <a:t>+1) 5</a:t>
                </a:r>
              </a:p>
              <a:p>
                <a:pPr marL="0" indent="0">
                  <a:buNone/>
                </a:pPr>
                <a:r>
                  <a:rPr lang="en-US" altLang="zh-CN" dirty="0">
                    <a:sym typeface="Symbol" panose="05050102010706020507" pitchFamily="18" charset="2"/>
                  </a:rPr>
                  <a:t>    5+1+1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椭圆 4"/>
          <p:cNvSpPr/>
          <p:nvPr/>
        </p:nvSpPr>
        <p:spPr>
          <a:xfrm>
            <a:off x="3516923" y="3364524"/>
            <a:ext cx="1184031" cy="43375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曲线连接符 8"/>
          <p:cNvCxnSpPr>
            <a:stCxn id="5" idx="1"/>
          </p:cNvCxnSpPr>
          <p:nvPr/>
        </p:nvCxnSpPr>
        <p:spPr>
          <a:xfrm rot="16200000" flipH="1" flipV="1">
            <a:off x="2703398" y="2471386"/>
            <a:ext cx="30262" cy="1943582"/>
          </a:xfrm>
          <a:prstGeom prst="curvedConnector4">
            <a:avLst>
              <a:gd name="adj1" fmla="val -755403"/>
              <a:gd name="adj2" fmla="val 9909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>
            <a:off x="4700954" y="3906105"/>
            <a:ext cx="293077" cy="43375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曲线连接符 14"/>
          <p:cNvCxnSpPr>
            <a:stCxn id="14" idx="1"/>
          </p:cNvCxnSpPr>
          <p:nvPr/>
        </p:nvCxnSpPr>
        <p:spPr>
          <a:xfrm rot="16200000" flipH="1" flipV="1">
            <a:off x="4252979" y="3512476"/>
            <a:ext cx="33744" cy="948046"/>
          </a:xfrm>
          <a:prstGeom prst="curvedConnector4">
            <a:avLst>
              <a:gd name="adj1" fmla="val -677454"/>
              <a:gd name="adj2" fmla="val 980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3362074" y="4383881"/>
            <a:ext cx="656492" cy="43375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2" name="曲线连接符 21"/>
          <p:cNvCxnSpPr>
            <a:stCxn id="21" idx="1"/>
          </p:cNvCxnSpPr>
          <p:nvPr/>
        </p:nvCxnSpPr>
        <p:spPr>
          <a:xfrm rot="16200000" flipH="1" flipV="1">
            <a:off x="2896508" y="3951677"/>
            <a:ext cx="65982" cy="1057433"/>
          </a:xfrm>
          <a:prstGeom prst="curvedConnector4">
            <a:avLst>
              <a:gd name="adj1" fmla="val -346458"/>
              <a:gd name="adj2" fmla="val 10221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9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21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11709</TotalTime>
  <Words>6330</Words>
  <Application>Microsoft Office PowerPoint</Application>
  <PresentationFormat>全屏显示(4:3)</PresentationFormat>
  <Paragraphs>737</Paragraphs>
  <Slides>83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83</vt:i4>
      </vt:variant>
    </vt:vector>
  </HeadingPairs>
  <TitlesOfParts>
    <vt:vector size="91" baseType="lpstr">
      <vt:lpstr>宋体</vt:lpstr>
      <vt:lpstr>Arial</vt:lpstr>
      <vt:lpstr>Calibri</vt:lpstr>
      <vt:lpstr>Calibri Light</vt:lpstr>
      <vt:lpstr>Cambria Math</vt:lpstr>
      <vt:lpstr>Symbol</vt:lpstr>
      <vt:lpstr>Wingdings</vt:lpstr>
      <vt:lpstr>Office 主题</vt:lpstr>
      <vt:lpstr>Lambda Calculus</vt:lpstr>
      <vt:lpstr>What is -calculus </vt:lpstr>
      <vt:lpstr>Why learn -calculus</vt:lpstr>
      <vt:lpstr>Overview: -calculus as a language</vt:lpstr>
      <vt:lpstr>Syntax</vt:lpstr>
      <vt:lpstr>Syntax</vt:lpstr>
      <vt:lpstr>Conventions</vt:lpstr>
      <vt:lpstr>Higher-order functions</vt:lpstr>
      <vt:lpstr>Higher-order functions</vt:lpstr>
      <vt:lpstr>Curried functions</vt:lpstr>
      <vt:lpstr>Free and bound variables</vt:lpstr>
      <vt:lpstr>Free and bound variables</vt:lpstr>
      <vt:lpstr>Free and bound variables</vt:lpstr>
      <vt:lpstr>Free and bound variables</vt:lpstr>
      <vt:lpstr>Formal definitions about free and bound variables</vt:lpstr>
      <vt:lpstr>Formal definitions about free and bound variables</vt:lpstr>
      <vt:lpstr>Main points till now</vt:lpstr>
      <vt:lpstr>Overview of reduction</vt:lpstr>
      <vt:lpstr>Substitution</vt:lpstr>
      <vt:lpstr>Substitution – avoid name capture</vt:lpstr>
      <vt:lpstr>Substitution – avoid name capture</vt:lpstr>
      <vt:lpstr>Substitution</vt:lpstr>
      <vt:lpstr>Examples of substitution </vt:lpstr>
      <vt:lpstr>Reduction rules</vt:lpstr>
      <vt:lpstr>Examples</vt:lpstr>
      <vt:lpstr>Examples</vt:lpstr>
      <vt:lpstr>Examples</vt:lpstr>
      <vt:lpstr>Examples</vt:lpstr>
      <vt:lpstr>Normal form</vt:lpstr>
      <vt:lpstr>Normal form – examples </vt:lpstr>
      <vt:lpstr>Confluence (Church-Rosser Property)</vt:lpstr>
      <vt:lpstr>Formalizing Confluence Theorem</vt:lpstr>
      <vt:lpstr>Corollary of Confluence Theorem</vt:lpstr>
      <vt:lpstr>Non-terminating reduction</vt:lpstr>
      <vt:lpstr>Term may have both terminating and non-terminating reduction sequences</vt:lpstr>
      <vt:lpstr>Reduction strategies</vt:lpstr>
      <vt:lpstr>Reduction strategies – examples </vt:lpstr>
      <vt:lpstr>Reduction strategies – examples </vt:lpstr>
      <vt:lpstr>Reduction strategies – examples </vt:lpstr>
      <vt:lpstr>Reduction strategies</vt:lpstr>
      <vt:lpstr>Subtle difference between reduction strategies and evaluation strategies</vt:lpstr>
      <vt:lpstr>Evaluation</vt:lpstr>
      <vt:lpstr>Evaluation</vt:lpstr>
      <vt:lpstr>Normal-order reduction &amp; evaluation</vt:lpstr>
      <vt:lpstr>Normal-order evaluation rules</vt:lpstr>
      <vt:lpstr>Normal-order evaluation – example </vt:lpstr>
      <vt:lpstr>Recall the reduction strategies</vt:lpstr>
      <vt:lpstr>Eager evaluation rules</vt:lpstr>
      <vt:lpstr>Eager evaluation  – example </vt:lpstr>
      <vt:lpstr>Normal-order evaluation rules (small-step)</vt:lpstr>
      <vt:lpstr>Eager evaluation rules (small-step)</vt:lpstr>
      <vt:lpstr>Main points till now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Programming in -calculus</vt:lpstr>
      <vt:lpstr>Fixpoint in arithmetic</vt:lpstr>
      <vt:lpstr>fact is a fixpoint of a function</vt:lpstr>
      <vt:lpstr>In -calculus, every term has a fixpoint</vt:lpstr>
      <vt:lpstr>In -calculus, every term has a fixpoint</vt:lpstr>
      <vt:lpstr>Turing’s fixpoint combinator </vt:lpstr>
      <vt:lpstr>Solving fact</vt:lpstr>
      <vt:lpstr>Curry’s fixpoint combinator Y</vt:lpstr>
      <vt:lpstr>There’re infinitely many fixpoint combinators</vt:lpstr>
      <vt:lpstr>Comments on computability</vt:lpstr>
      <vt:lpstr>Programming in -calculus</vt:lpstr>
      <vt:lpstr>Main points about -calculus</vt:lpstr>
    </vt:vector>
  </TitlesOfParts>
  <Company>USTC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Lambda Calculus</dc:title>
  <dc:creator>Hongjin Liang</dc:creator>
  <cp:lastModifiedBy>Hongjin</cp:lastModifiedBy>
  <cp:revision>2289</cp:revision>
  <dcterms:created xsi:type="dcterms:W3CDTF">2015-12-12T01:36:01Z</dcterms:created>
  <dcterms:modified xsi:type="dcterms:W3CDTF">2026-09-08T03:56:04Z</dcterms:modified>
</cp:coreProperties>
</file>