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sldIdLst>
    <p:sldId id="462" r:id="rId2"/>
    <p:sldId id="476" r:id="rId3"/>
    <p:sldId id="478" r:id="rId4"/>
    <p:sldId id="477" r:id="rId5"/>
    <p:sldId id="472" r:id="rId6"/>
    <p:sldId id="481" r:id="rId7"/>
    <p:sldId id="480" r:id="rId8"/>
    <p:sldId id="501" r:id="rId9"/>
    <p:sldId id="484" r:id="rId10"/>
    <p:sldId id="485" r:id="rId11"/>
    <p:sldId id="488" r:id="rId12"/>
    <p:sldId id="486" r:id="rId13"/>
    <p:sldId id="490" r:id="rId14"/>
    <p:sldId id="483" r:id="rId15"/>
    <p:sldId id="491" r:id="rId16"/>
    <p:sldId id="489" r:id="rId17"/>
    <p:sldId id="494" r:id="rId18"/>
    <p:sldId id="482" r:id="rId19"/>
    <p:sldId id="493" r:id="rId20"/>
    <p:sldId id="492" r:id="rId21"/>
    <p:sldId id="496" r:id="rId22"/>
    <p:sldId id="498" r:id="rId23"/>
    <p:sldId id="495" r:id="rId24"/>
    <p:sldId id="499" r:id="rId25"/>
    <p:sldId id="502" r:id="rId26"/>
    <p:sldId id="500" r:id="rId27"/>
    <p:sldId id="497" r:id="rId28"/>
    <p:sldId id="503" r:id="rId29"/>
    <p:sldId id="504" r:id="rId30"/>
    <p:sldId id="280" r:id="rId31"/>
    <p:sldId id="273" r:id="rId32"/>
    <p:sldId id="284" r:id="rId33"/>
    <p:sldId id="466" r:id="rId34"/>
    <p:sldId id="465" r:id="rId35"/>
    <p:sldId id="27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3166" autoAdjust="0"/>
  </p:normalViewPr>
  <p:slideViewPr>
    <p:cSldViewPr snapToGrid="0">
      <p:cViewPr varScale="1">
        <p:scale>
          <a:sx n="63" d="100"/>
          <a:sy n="63" d="100"/>
        </p:scale>
        <p:origin x="140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3CF59-630C-4660-9555-C0B577EEED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F4105-BFBD-4680-99CF-D73CD6BB6E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49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8/docs/api/java/lang/Runnable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altLang="zh-CN" b="0" i="0" u="none" strike="noStrike" dirty="0">
                <a:solidFill>
                  <a:srgbClr val="09569D"/>
                </a:solidFill>
                <a:effectLst/>
                <a:latin typeface="Arial" panose="020B0604020202020204" pitchFamily="34" charset="0"/>
                <a:hlinkClick r:id="rId3"/>
              </a:rPr>
              <a:t>Runnable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interface defines a single method, </a:t>
            </a:r>
            <a:r>
              <a:rPr lang="en-US" altLang="zh-CN" dirty="0"/>
              <a:t>run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meant to contain the code executed in the thread.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F4105-BFBD-4680-99CF-D73CD6BB6E8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99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F4105-BFBD-4680-99CF-D73CD6BB6E8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460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F4105-BFBD-4680-99CF-D73CD6BB6E8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50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F4105-BFBD-4680-99CF-D73CD6BB6E8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843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Courier"/>
              </a:rPr>
              <a:t>std::</a:t>
            </a:r>
            <a:r>
              <a:rPr lang="en-US" altLang="zh-CN" dirty="0" err="1">
                <a:latin typeface="Courier"/>
              </a:rPr>
              <a:t>cout</a:t>
            </a:r>
            <a:r>
              <a:rPr lang="en-US" altLang="zh-CN" dirty="0">
                <a:latin typeface="Courier"/>
              </a:rPr>
              <a:t> &lt;&lt; "thread function: " &lt;&lt; 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 &lt;&lt; "\n“:  it </a:t>
            </a:r>
            <a:r>
              <a:rPr lang="en-US" altLang="zh-CN" b="0" i="0" dirty="0">
                <a:solidFill>
                  <a:srgbClr val="232629"/>
                </a:solidFill>
                <a:effectLst/>
                <a:latin typeface="-apple-system"/>
              </a:rPr>
              <a:t>is not </a:t>
            </a:r>
            <a:r>
              <a:rPr lang="en-US" altLang="zh-CN" b="0" i="1" dirty="0">
                <a:solidFill>
                  <a:srgbClr val="232629"/>
                </a:solidFill>
                <a:effectLst/>
                <a:latin typeface="-apple-system"/>
              </a:rPr>
              <a:t>one</a:t>
            </a:r>
            <a:r>
              <a:rPr lang="en-US" altLang="zh-CN" b="0" i="0" dirty="0">
                <a:solidFill>
                  <a:srgbClr val="232629"/>
                </a:solidFill>
                <a:effectLst/>
                <a:latin typeface="-apple-system"/>
              </a:rPr>
              <a:t> </a:t>
            </a:r>
            <a:r>
              <a:rPr lang="en-US" altLang="zh-CN" dirty="0"/>
              <a:t>std::</a:t>
            </a:r>
            <a:r>
              <a:rPr lang="en-US" altLang="zh-CN" dirty="0" err="1"/>
              <a:t>cout</a:t>
            </a:r>
            <a:r>
              <a:rPr lang="en-US" altLang="zh-CN" b="0" i="0" dirty="0">
                <a:solidFill>
                  <a:srgbClr val="232629"/>
                </a:solidFill>
                <a:effectLst/>
                <a:latin typeface="-apple-system"/>
              </a:rPr>
              <a:t> function call; it's three </a:t>
            </a:r>
            <a:r>
              <a:rPr lang="en-US" altLang="zh-CN" b="0" i="1" dirty="0">
                <a:solidFill>
                  <a:srgbClr val="232629"/>
                </a:solidFill>
                <a:effectLst/>
                <a:latin typeface="-apple-system"/>
              </a:rPr>
              <a:t>separate</a:t>
            </a:r>
            <a:r>
              <a:rPr lang="en-US" altLang="zh-CN" b="0" i="0" dirty="0">
                <a:solidFill>
                  <a:srgbClr val="232629"/>
                </a:solidFill>
                <a:effectLst/>
                <a:latin typeface="-apple-system"/>
              </a:rPr>
              <a:t> calls.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F4105-BFBD-4680-99CF-D73CD6BB6E8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96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958F-92AF-4F7E-A490-E8AAC6777890}" type="datetime1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68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E30C-C42F-4202-B105-4BA39805CACB}" type="datetime1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62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C7FA-F93C-4D22-AC6B-B437DCB3E115}" type="datetime1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58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2A46-C671-487C-9284-78132AFC4A85}" type="datetime1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41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809C-251F-4FB2-90D4-E9C2E1DE483A}" type="datetime1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85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DEEB-7A94-49C1-8192-74BDAE306BAC}" type="datetime1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52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56F8-DE3F-4A26-83DE-DCAACE3F97C6}" type="datetime1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25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9B55-2F7F-4DC9-95CD-4515130CC8E0}" type="datetime1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5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DAC5-BC91-4159-A041-6E0E30480B59}" type="datetime1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92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DD98-0F8A-4404-AA77-56E156E51AC8}" type="datetime1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75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9EB6-2470-4D9F-A89E-767850731890}" type="datetime1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75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15944-0EC4-4473-ACCC-848084DC2E0D}" type="datetime1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E57C6-D16D-4518-A676-362FD63C87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01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mory_model_(programming)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8DE164-4ABE-4320-BA56-3430507B6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4800" dirty="0"/>
              <a:t>并发算法与理论</a:t>
            </a:r>
            <a:br>
              <a:rPr lang="en-US" altLang="zh-CN" dirty="0"/>
            </a:br>
            <a:r>
              <a:rPr lang="en-US" altLang="zh-CN" sz="3600" dirty="0"/>
              <a:t>Concurrency: Algorithms and Theories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04E1C9-CB72-4603-BE1C-5125F7834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521200"/>
            <a:ext cx="6400800" cy="11176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梁红瑾</a:t>
            </a:r>
          </a:p>
        </p:txBody>
      </p:sp>
    </p:spTree>
    <p:extLst>
      <p:ext uri="{BB962C8B-B14F-4D97-AF65-F5344CB8AC3E}">
        <p14:creationId xmlns:p14="http://schemas.microsoft.com/office/powerpoint/2010/main" val="533629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AE8339-3360-47AC-8116-96C8A09F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 Threads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EB0608-84F5-4FBB-B4A7-8B63F379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98FB858-B94B-4E02-AA5B-08A1F3BC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775" y="1820863"/>
            <a:ext cx="1428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273239"/>
                </a:solidFill>
                <a:effectLst/>
                <a:latin typeface="Arial" panose="020B0604020202020204" pitchFamily="34" charset="0"/>
                <a:ea typeface="urw-din"/>
              </a:rPr>
            </a:br>
            <a:endParaRPr kumimoji="0" lang="zh-CN" altLang="zh-CN" sz="1200" b="0" i="0" u="none" strike="noStrike" cap="none" normalizeH="0" baseline="0">
              <a:ln>
                <a:noFill/>
              </a:ln>
              <a:solidFill>
                <a:srgbClr val="273239"/>
              </a:solidFill>
              <a:effectLst/>
              <a:latin typeface="Arial" panose="020B0604020202020204" pitchFamily="34" charset="0"/>
              <a:ea typeface="urw-di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AFC7D27-C1D8-42AC-B5BE-0315BA966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" y="1546860"/>
            <a:ext cx="5145405" cy="3610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205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AE8339-3360-47AC-8116-96C8A09F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 Threads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EB0608-84F5-4FBB-B4A7-8B63F379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98FB858-B94B-4E02-AA5B-08A1F3BC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775" y="1820863"/>
            <a:ext cx="1428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273239"/>
                </a:solidFill>
                <a:effectLst/>
                <a:latin typeface="Arial" panose="020B0604020202020204" pitchFamily="34" charset="0"/>
                <a:ea typeface="urw-din"/>
              </a:rPr>
            </a:br>
            <a:endParaRPr kumimoji="0" lang="zh-CN" altLang="zh-CN" sz="1200" b="0" i="0" u="none" strike="noStrike" cap="none" normalizeH="0" baseline="0">
              <a:ln>
                <a:noFill/>
              </a:ln>
              <a:solidFill>
                <a:srgbClr val="273239"/>
              </a:solidFill>
              <a:effectLst/>
              <a:latin typeface="Arial" panose="020B0604020202020204" pitchFamily="34" charset="0"/>
              <a:ea typeface="urw-di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AFC7D27-C1D8-42AC-B5BE-0315BA966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" y="1493520"/>
            <a:ext cx="5145405" cy="3610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6C15F5-CEB8-41C4-A832-31353BB29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005" y="2049463"/>
            <a:ext cx="6971215" cy="4708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7711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2AA2E9-9263-4BF0-A73B-818FD7DC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Problems with Concurrency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893838-23F8-4049-803F-BCD7CF424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Nondeterministic!</a:t>
            </a:r>
          </a:p>
          <a:p>
            <a:pPr lvl="1"/>
            <a:r>
              <a:rPr lang="en-US" altLang="zh-CN" dirty="0"/>
              <a:t>Recall: interleaving semantics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302409-39BA-4B05-8DAD-CCF81DFF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05BB38C-914C-45E7-A20B-42D82313DD28}"/>
              </a:ext>
            </a:extLst>
          </p:cNvPr>
          <p:cNvSpPr/>
          <p:nvPr/>
        </p:nvSpPr>
        <p:spPr>
          <a:xfrm>
            <a:off x="1115616" y="306896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1A078A3-3927-4364-804C-0F8BDD2D57C4}"/>
              </a:ext>
            </a:extLst>
          </p:cNvPr>
          <p:cNvSpPr/>
          <p:nvPr/>
        </p:nvSpPr>
        <p:spPr>
          <a:xfrm>
            <a:off x="2699792" y="306896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58240BD-26F8-499B-9336-4FFA27FE307F}"/>
              </a:ext>
            </a:extLst>
          </p:cNvPr>
          <p:cNvSpPr/>
          <p:nvPr/>
        </p:nvSpPr>
        <p:spPr>
          <a:xfrm>
            <a:off x="4355976" y="306896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9A069C6-7E18-4C3A-AD0A-24FD857BF21E}"/>
              </a:ext>
            </a:extLst>
          </p:cNvPr>
          <p:cNvSpPr/>
          <p:nvPr/>
        </p:nvSpPr>
        <p:spPr>
          <a:xfrm>
            <a:off x="7236296" y="306896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9">
            <a:extLst>
              <a:ext uri="{FF2B5EF4-FFF2-40B4-BE49-F238E27FC236}">
                <a16:creationId xmlns:a16="http://schemas.microsoft.com/office/drawing/2014/main" id="{7B06D035-D7D2-4225-A1CA-C709708A1F85}"/>
              </a:ext>
            </a:extLst>
          </p:cNvPr>
          <p:cNvSpPr/>
          <p:nvPr/>
        </p:nvSpPr>
        <p:spPr>
          <a:xfrm>
            <a:off x="971600" y="4715426"/>
            <a:ext cx="7344816" cy="729798"/>
          </a:xfrm>
          <a:custGeom>
            <a:avLst/>
            <a:gdLst>
              <a:gd name="connsiteX0" fmla="*/ 0 w 8287657"/>
              <a:gd name="connsiteY0" fmla="*/ 1016590 h 1016590"/>
              <a:gd name="connsiteX1" fmla="*/ 3831771 w 8287657"/>
              <a:gd name="connsiteY1" fmla="*/ 590 h 1016590"/>
              <a:gd name="connsiteX2" fmla="*/ 8287657 w 8287657"/>
              <a:gd name="connsiteY2" fmla="*/ 900476 h 101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87657" h="1016590">
                <a:moveTo>
                  <a:pt x="0" y="1016590"/>
                </a:moveTo>
                <a:cubicBezTo>
                  <a:pt x="1225247" y="518266"/>
                  <a:pt x="2450495" y="19942"/>
                  <a:pt x="3831771" y="590"/>
                </a:cubicBezTo>
                <a:cubicBezTo>
                  <a:pt x="5213047" y="-18762"/>
                  <a:pt x="6750352" y="440857"/>
                  <a:pt x="8287657" y="90047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3EA3857-F8CB-4186-A8AC-BBA5C44E1761}"/>
              </a:ext>
            </a:extLst>
          </p:cNvPr>
          <p:cNvSpPr/>
          <p:nvPr/>
        </p:nvSpPr>
        <p:spPr>
          <a:xfrm>
            <a:off x="3330116" y="5685319"/>
            <a:ext cx="2610036" cy="576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F991184-79FB-4EDE-8E63-4E641797052C}"/>
              </a:ext>
            </a:extLst>
          </p:cNvPr>
          <p:cNvSpPr txBox="1"/>
          <p:nvPr/>
        </p:nvSpPr>
        <p:spPr>
          <a:xfrm>
            <a:off x="3978188" y="574251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Memory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0E59A4B1-A357-487D-9AB7-2F636558C09A}"/>
              </a:ext>
            </a:extLst>
          </p:cNvPr>
          <p:cNvCxnSpPr>
            <a:stCxn id="5" idx="4"/>
          </p:cNvCxnSpPr>
          <p:nvPr/>
        </p:nvCxnSpPr>
        <p:spPr>
          <a:xfrm>
            <a:off x="1475656" y="3789040"/>
            <a:ext cx="720080" cy="129128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47715982-48BE-4CF6-A988-8BE013375DF3}"/>
              </a:ext>
            </a:extLst>
          </p:cNvPr>
          <p:cNvCxnSpPr>
            <a:stCxn id="6" idx="4"/>
          </p:cNvCxnSpPr>
          <p:nvPr/>
        </p:nvCxnSpPr>
        <p:spPr>
          <a:xfrm>
            <a:off x="3059832" y="3789040"/>
            <a:ext cx="360040" cy="1008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11BA569-6286-403F-8008-1F3E263E39B1}"/>
              </a:ext>
            </a:extLst>
          </p:cNvPr>
          <p:cNvCxnSpPr>
            <a:stCxn id="7" idx="4"/>
          </p:cNvCxnSpPr>
          <p:nvPr/>
        </p:nvCxnSpPr>
        <p:spPr>
          <a:xfrm>
            <a:off x="4716016" y="3789040"/>
            <a:ext cx="180020" cy="92638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198C5FD-F317-4047-91D0-D754871206A7}"/>
              </a:ext>
            </a:extLst>
          </p:cNvPr>
          <p:cNvCxnSpPr>
            <a:stCxn id="8" idx="4"/>
          </p:cNvCxnSpPr>
          <p:nvPr/>
        </p:nvCxnSpPr>
        <p:spPr>
          <a:xfrm flipH="1">
            <a:off x="7020272" y="3789040"/>
            <a:ext cx="576064" cy="129128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9B0E0E5-0E53-4AD0-9378-9BD12FAF0288}"/>
              </a:ext>
            </a:extLst>
          </p:cNvPr>
          <p:cNvCxnSpPr>
            <a:stCxn id="10" idx="0"/>
          </p:cNvCxnSpPr>
          <p:nvPr/>
        </p:nvCxnSpPr>
        <p:spPr>
          <a:xfrm flipV="1">
            <a:off x="4635134" y="4715426"/>
            <a:ext cx="260902" cy="969893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0">
            <a:extLst>
              <a:ext uri="{FF2B5EF4-FFF2-40B4-BE49-F238E27FC236}">
                <a16:creationId xmlns:a16="http://schemas.microsoft.com/office/drawing/2014/main" id="{9B53B8FF-EADD-4682-81AD-C58B846B14B7}"/>
              </a:ext>
            </a:extLst>
          </p:cNvPr>
          <p:cNvSpPr txBox="1"/>
          <p:nvPr/>
        </p:nvSpPr>
        <p:spPr>
          <a:xfrm>
            <a:off x="1245118" y="318394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T1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C0DBE89C-4F39-4D74-859E-8A7358F9EA9B}"/>
              </a:ext>
            </a:extLst>
          </p:cNvPr>
          <p:cNvSpPr txBox="1"/>
          <p:nvPr/>
        </p:nvSpPr>
        <p:spPr>
          <a:xfrm>
            <a:off x="2843808" y="321297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T2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TextBox 32">
            <a:extLst>
              <a:ext uri="{FF2B5EF4-FFF2-40B4-BE49-F238E27FC236}">
                <a16:creationId xmlns:a16="http://schemas.microsoft.com/office/drawing/2014/main" id="{9A3ABBA2-19B8-4B85-B874-6452E75383C4}"/>
              </a:ext>
            </a:extLst>
          </p:cNvPr>
          <p:cNvSpPr txBox="1"/>
          <p:nvPr/>
        </p:nvSpPr>
        <p:spPr>
          <a:xfrm>
            <a:off x="4499992" y="321297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T3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TextBox 33">
            <a:extLst>
              <a:ext uri="{FF2B5EF4-FFF2-40B4-BE49-F238E27FC236}">
                <a16:creationId xmlns:a16="http://schemas.microsoft.com/office/drawing/2014/main" id="{94EF744F-A781-4A6E-A0EA-8B8FA8E2B6C9}"/>
              </a:ext>
            </a:extLst>
          </p:cNvPr>
          <p:cNvSpPr txBox="1"/>
          <p:nvPr/>
        </p:nvSpPr>
        <p:spPr>
          <a:xfrm>
            <a:off x="7380312" y="321297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Tn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14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2AA2E9-9263-4BF0-A73B-818FD7DC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Problems with Concurrency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893838-23F8-4049-803F-BCD7CF424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Nondeterministic!</a:t>
            </a:r>
          </a:p>
          <a:p>
            <a:pPr lvl="1"/>
            <a:r>
              <a:rPr lang="en-US" altLang="zh-CN" dirty="0"/>
              <a:t>Recall: interleaving semantics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302409-39BA-4B05-8DAD-CCF81DFF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13</a:t>
            </a:fld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0F609A1-FF02-464B-8FA0-6AD84F3494F6}"/>
              </a:ext>
            </a:extLst>
          </p:cNvPr>
          <p:cNvGrpSpPr/>
          <p:nvPr/>
        </p:nvGrpSpPr>
        <p:grpSpPr>
          <a:xfrm>
            <a:off x="4040692" y="3494824"/>
            <a:ext cx="4654818" cy="1613563"/>
            <a:chOff x="4220680" y="2779118"/>
            <a:chExt cx="4654818" cy="1613563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AF378C54-4C72-4AC4-91A3-E83E43C6CCA5}"/>
                </a:ext>
              </a:extLst>
            </p:cNvPr>
            <p:cNvGrpSpPr/>
            <p:nvPr/>
          </p:nvGrpSpPr>
          <p:grpSpPr>
            <a:xfrm>
              <a:off x="4220680" y="2789945"/>
              <a:ext cx="593888" cy="1000816"/>
              <a:chOff x="4220680" y="2789945"/>
              <a:chExt cx="593888" cy="1000816"/>
            </a:xfrm>
          </p:grpSpPr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4ACBF495-D4AD-4EE1-B68B-31BA0C8D1066}"/>
                  </a:ext>
                </a:extLst>
              </p:cNvPr>
              <p:cNvSpPr/>
              <p:nvPr/>
            </p:nvSpPr>
            <p:spPr>
              <a:xfrm>
                <a:off x="4220680" y="2940960"/>
                <a:ext cx="593888" cy="170010"/>
              </a:xfrm>
              <a:prstGeom prst="rect">
                <a:avLst/>
              </a:prstGeom>
              <a:solidFill>
                <a:srgbClr val="FF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EA8C398B-54E6-4C33-B01A-D58695C87424}"/>
                  </a:ext>
                </a:extLst>
              </p:cNvPr>
              <p:cNvSpPr/>
              <p:nvPr/>
            </p:nvSpPr>
            <p:spPr>
              <a:xfrm>
                <a:off x="4220680" y="3268166"/>
                <a:ext cx="593888" cy="170010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CB749617-65AA-4992-A3B4-AA5EAE390D2F}"/>
                  </a:ext>
                </a:extLst>
              </p:cNvPr>
              <p:cNvSpPr/>
              <p:nvPr/>
            </p:nvSpPr>
            <p:spPr>
              <a:xfrm>
                <a:off x="4220680" y="2789945"/>
                <a:ext cx="593888" cy="153587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D5C29082-1B62-4F05-AC95-F6042EC14C03}"/>
                  </a:ext>
                </a:extLst>
              </p:cNvPr>
              <p:cNvSpPr/>
              <p:nvPr/>
            </p:nvSpPr>
            <p:spPr>
              <a:xfrm>
                <a:off x="4220680" y="3093782"/>
                <a:ext cx="593888" cy="1700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355CBD47-5F63-4514-B3AD-D9ECA3F37F2C}"/>
                  </a:ext>
                </a:extLst>
              </p:cNvPr>
              <p:cNvSpPr/>
              <p:nvPr/>
            </p:nvSpPr>
            <p:spPr>
              <a:xfrm>
                <a:off x="4220680" y="3442550"/>
                <a:ext cx="593888" cy="17001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EB96BCEB-0990-44E2-B38C-2B0A206BC670}"/>
                  </a:ext>
                </a:extLst>
              </p:cNvPr>
              <p:cNvSpPr/>
              <p:nvPr/>
            </p:nvSpPr>
            <p:spPr>
              <a:xfrm>
                <a:off x="4220680" y="3620751"/>
                <a:ext cx="593888" cy="17001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B07146A9-D78F-49FB-8748-1FC7AEF5E7B4}"/>
                </a:ext>
              </a:extLst>
            </p:cNvPr>
            <p:cNvSpPr txBox="1"/>
            <p:nvPr/>
          </p:nvSpPr>
          <p:spPr>
            <a:xfrm>
              <a:off x="5368684" y="3992571"/>
              <a:ext cx="22047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Possible executions</a:t>
              </a:r>
              <a:endParaRPr lang="zh-CN" altLang="en-US" sz="2000" dirty="0"/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D5F4FA3A-EFF4-4F15-B67F-5F0D844B5D8D}"/>
                </a:ext>
              </a:extLst>
            </p:cNvPr>
            <p:cNvGrpSpPr/>
            <p:nvPr/>
          </p:nvGrpSpPr>
          <p:grpSpPr>
            <a:xfrm>
              <a:off x="5382397" y="2789945"/>
              <a:ext cx="593888" cy="1000816"/>
              <a:chOff x="5382397" y="2789945"/>
              <a:chExt cx="593888" cy="1000816"/>
            </a:xfrm>
          </p:grpSpPr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E2E6A0C3-5E7A-45DB-ACD9-EC9A69A938D1}"/>
                  </a:ext>
                </a:extLst>
              </p:cNvPr>
              <p:cNvSpPr/>
              <p:nvPr/>
            </p:nvSpPr>
            <p:spPr>
              <a:xfrm>
                <a:off x="5382397" y="3105658"/>
                <a:ext cx="593888" cy="170010"/>
              </a:xfrm>
              <a:prstGeom prst="rect">
                <a:avLst/>
              </a:prstGeom>
              <a:solidFill>
                <a:srgbClr val="FF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9FBEC043-9E14-4ACE-A583-A66E6ADBBBBC}"/>
                  </a:ext>
                </a:extLst>
              </p:cNvPr>
              <p:cNvSpPr/>
              <p:nvPr/>
            </p:nvSpPr>
            <p:spPr>
              <a:xfrm>
                <a:off x="5382397" y="3450741"/>
                <a:ext cx="593888" cy="170010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5077A631-966E-4B18-B0A3-D083AE6C60DB}"/>
                  </a:ext>
                </a:extLst>
              </p:cNvPr>
              <p:cNvSpPr/>
              <p:nvPr/>
            </p:nvSpPr>
            <p:spPr>
              <a:xfrm>
                <a:off x="5382397" y="2789945"/>
                <a:ext cx="593888" cy="153587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1889603F-990E-4289-AEF0-BED562634EA0}"/>
                  </a:ext>
                </a:extLst>
              </p:cNvPr>
              <p:cNvSpPr/>
              <p:nvPr/>
            </p:nvSpPr>
            <p:spPr>
              <a:xfrm>
                <a:off x="5382397" y="2935638"/>
                <a:ext cx="593888" cy="1700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87AF37A7-8D79-47DE-8D1F-2A91F3C6F7A1}"/>
                  </a:ext>
                </a:extLst>
              </p:cNvPr>
              <p:cNvSpPr/>
              <p:nvPr/>
            </p:nvSpPr>
            <p:spPr>
              <a:xfrm>
                <a:off x="5382397" y="3283663"/>
                <a:ext cx="593888" cy="17001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B9E0D81F-C4A5-4E69-8F68-087D82E34C47}"/>
                  </a:ext>
                </a:extLst>
              </p:cNvPr>
              <p:cNvSpPr/>
              <p:nvPr/>
            </p:nvSpPr>
            <p:spPr>
              <a:xfrm>
                <a:off x="5382397" y="3620751"/>
                <a:ext cx="593888" cy="17001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112E9DE2-A046-430F-BAEB-0322BF1BA96C}"/>
                </a:ext>
              </a:extLst>
            </p:cNvPr>
            <p:cNvGrpSpPr/>
            <p:nvPr/>
          </p:nvGrpSpPr>
          <p:grpSpPr>
            <a:xfrm>
              <a:off x="6454522" y="2786088"/>
              <a:ext cx="593888" cy="1005362"/>
              <a:chOff x="6454522" y="2786088"/>
              <a:chExt cx="593888" cy="1005362"/>
            </a:xfrm>
          </p:grpSpPr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95271F5C-8C1A-407E-9364-32E02E70A049}"/>
                  </a:ext>
                </a:extLst>
              </p:cNvPr>
              <p:cNvSpPr/>
              <p:nvPr/>
            </p:nvSpPr>
            <p:spPr>
              <a:xfrm>
                <a:off x="6454522" y="2786088"/>
                <a:ext cx="593888" cy="170010"/>
              </a:xfrm>
              <a:prstGeom prst="rect">
                <a:avLst/>
              </a:prstGeom>
              <a:solidFill>
                <a:srgbClr val="FF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3D533254-EEF2-4167-9BA8-69CEAE21BFDB}"/>
                  </a:ext>
                </a:extLst>
              </p:cNvPr>
              <p:cNvSpPr/>
              <p:nvPr/>
            </p:nvSpPr>
            <p:spPr>
              <a:xfrm>
                <a:off x="6454522" y="3451430"/>
                <a:ext cx="593888" cy="170010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934E1991-380B-41C8-BA19-30BE730D647C}"/>
                  </a:ext>
                </a:extLst>
              </p:cNvPr>
              <p:cNvSpPr/>
              <p:nvPr/>
            </p:nvSpPr>
            <p:spPr>
              <a:xfrm>
                <a:off x="6454522" y="2965475"/>
                <a:ext cx="593888" cy="153587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61DA8788-C450-4364-9065-9BD3C7AAA32E}"/>
                  </a:ext>
                </a:extLst>
              </p:cNvPr>
              <p:cNvSpPr/>
              <p:nvPr/>
            </p:nvSpPr>
            <p:spPr>
              <a:xfrm>
                <a:off x="6454522" y="3114342"/>
                <a:ext cx="593888" cy="1700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EFF2F5F7-4D37-458E-B819-DFDDCD2CB5C3}"/>
                  </a:ext>
                </a:extLst>
              </p:cNvPr>
              <p:cNvSpPr/>
              <p:nvPr/>
            </p:nvSpPr>
            <p:spPr>
              <a:xfrm>
                <a:off x="6454522" y="3284352"/>
                <a:ext cx="593888" cy="17001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6608E82E-3B6B-4968-BEE7-EBD7D03BE3C9}"/>
                  </a:ext>
                </a:extLst>
              </p:cNvPr>
              <p:cNvSpPr/>
              <p:nvPr/>
            </p:nvSpPr>
            <p:spPr>
              <a:xfrm>
                <a:off x="6454522" y="3621440"/>
                <a:ext cx="593888" cy="17001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03CDC00D-1A7D-4EE3-AC07-8DA0E54EA670}"/>
                </a:ext>
              </a:extLst>
            </p:cNvPr>
            <p:cNvGrpSpPr/>
            <p:nvPr/>
          </p:nvGrpSpPr>
          <p:grpSpPr>
            <a:xfrm>
              <a:off x="7521322" y="2779118"/>
              <a:ext cx="593888" cy="1011643"/>
              <a:chOff x="7521322" y="2779118"/>
              <a:chExt cx="593888" cy="1011643"/>
            </a:xfrm>
          </p:grpSpPr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8B7DA12E-635C-4C48-A5E1-09D07C6C3825}"/>
                  </a:ext>
                </a:extLst>
              </p:cNvPr>
              <p:cNvSpPr/>
              <p:nvPr/>
            </p:nvSpPr>
            <p:spPr>
              <a:xfrm>
                <a:off x="7521322" y="2779118"/>
                <a:ext cx="593888" cy="170010"/>
              </a:xfrm>
              <a:prstGeom prst="rect">
                <a:avLst/>
              </a:prstGeom>
              <a:solidFill>
                <a:srgbClr val="FF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BD40B32E-1DA6-4AD6-826A-0AE07AC53DF3}"/>
                  </a:ext>
                </a:extLst>
              </p:cNvPr>
              <p:cNvSpPr/>
              <p:nvPr/>
            </p:nvSpPr>
            <p:spPr>
              <a:xfrm>
                <a:off x="7521322" y="3106347"/>
                <a:ext cx="593888" cy="170010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530B2C3D-3857-4CC7-B9C0-74556796BB72}"/>
                  </a:ext>
                </a:extLst>
              </p:cNvPr>
              <p:cNvSpPr/>
              <p:nvPr/>
            </p:nvSpPr>
            <p:spPr>
              <a:xfrm>
                <a:off x="7521322" y="2958505"/>
                <a:ext cx="593888" cy="153587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D798511F-3261-4420-A426-578FD4B9991B}"/>
                  </a:ext>
                </a:extLst>
              </p:cNvPr>
              <p:cNvSpPr/>
              <p:nvPr/>
            </p:nvSpPr>
            <p:spPr>
              <a:xfrm>
                <a:off x="7521322" y="3450741"/>
                <a:ext cx="593888" cy="1700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0993EB18-3AEF-479A-A789-BCAE06CC4DCF}"/>
                  </a:ext>
                </a:extLst>
              </p:cNvPr>
              <p:cNvSpPr/>
              <p:nvPr/>
            </p:nvSpPr>
            <p:spPr>
              <a:xfrm>
                <a:off x="7521322" y="3620751"/>
                <a:ext cx="593888" cy="17001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80470939-AE2B-497A-B3DF-29F07BD5F10B}"/>
                  </a:ext>
                </a:extLst>
              </p:cNvPr>
              <p:cNvSpPr/>
              <p:nvPr/>
            </p:nvSpPr>
            <p:spPr>
              <a:xfrm>
                <a:off x="7521322" y="3276357"/>
                <a:ext cx="593888" cy="17001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5F69C9B8-005F-480F-A17F-7CC2BC45F8EE}"/>
                </a:ext>
              </a:extLst>
            </p:cNvPr>
            <p:cNvSpPr txBox="1"/>
            <p:nvPr/>
          </p:nvSpPr>
          <p:spPr>
            <a:xfrm>
              <a:off x="8439160" y="3068992"/>
              <a:ext cx="4363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/>
                <a:t>…</a:t>
              </a:r>
              <a:endParaRPr lang="zh-CN" altLang="en-US" sz="2800" dirty="0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81C93F9-2834-40CB-BDCD-D9DC4EFD8D22}"/>
              </a:ext>
            </a:extLst>
          </p:cNvPr>
          <p:cNvGrpSpPr/>
          <p:nvPr/>
        </p:nvGrpSpPr>
        <p:grpSpPr>
          <a:xfrm>
            <a:off x="685589" y="3444241"/>
            <a:ext cx="1612175" cy="1664146"/>
            <a:chOff x="865577" y="2728535"/>
            <a:chExt cx="1612175" cy="1664146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790E205-223C-4A98-8753-E3D4362DAEB2}"/>
                </a:ext>
              </a:extLst>
            </p:cNvPr>
            <p:cNvSpPr txBox="1"/>
            <p:nvPr/>
          </p:nvSpPr>
          <p:spPr>
            <a:xfrm>
              <a:off x="1083879" y="3992571"/>
              <a:ext cx="10713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Program</a:t>
              </a:r>
              <a:endParaRPr lang="zh-CN" altLang="en-US" sz="2000" dirty="0"/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8BF18198-3502-419D-AC04-8D0B8EAE4D90}"/>
                </a:ext>
              </a:extLst>
            </p:cNvPr>
            <p:cNvGrpSpPr/>
            <p:nvPr/>
          </p:nvGrpSpPr>
          <p:grpSpPr>
            <a:xfrm>
              <a:off x="865577" y="3238846"/>
              <a:ext cx="593888" cy="466910"/>
              <a:chOff x="865577" y="3238846"/>
              <a:chExt cx="593888" cy="466910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300FD160-A7E9-48CE-A1C3-62F4986F38B1}"/>
                  </a:ext>
                </a:extLst>
              </p:cNvPr>
              <p:cNvSpPr/>
              <p:nvPr/>
            </p:nvSpPr>
            <p:spPr>
              <a:xfrm>
                <a:off x="865577" y="3238846"/>
                <a:ext cx="593888" cy="17001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BEFF27B8-491B-4F3C-A94A-4CAA27FE62DA}"/>
                  </a:ext>
                </a:extLst>
              </p:cNvPr>
              <p:cNvSpPr/>
              <p:nvPr/>
            </p:nvSpPr>
            <p:spPr>
              <a:xfrm>
                <a:off x="865577" y="3390237"/>
                <a:ext cx="593888" cy="1700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C21EECBC-9D8F-4465-8159-7ED731462297}"/>
                  </a:ext>
                </a:extLst>
              </p:cNvPr>
              <p:cNvSpPr/>
              <p:nvPr/>
            </p:nvSpPr>
            <p:spPr>
              <a:xfrm>
                <a:off x="865577" y="3535746"/>
                <a:ext cx="593888" cy="17001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D9897B0-CBA0-4D26-A4B3-0E3BA8DA4A0F}"/>
                </a:ext>
              </a:extLst>
            </p:cNvPr>
            <p:cNvGrpSpPr/>
            <p:nvPr/>
          </p:nvGrpSpPr>
          <p:grpSpPr>
            <a:xfrm>
              <a:off x="1883864" y="3222422"/>
              <a:ext cx="593888" cy="483334"/>
              <a:chOff x="1883864" y="3222422"/>
              <a:chExt cx="593888" cy="483334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32FA6B32-385F-4559-8144-E1E4B8229F0B}"/>
                  </a:ext>
                </a:extLst>
              </p:cNvPr>
              <p:cNvSpPr/>
              <p:nvPr/>
            </p:nvSpPr>
            <p:spPr>
              <a:xfrm>
                <a:off x="1883864" y="3222422"/>
                <a:ext cx="593888" cy="170010"/>
              </a:xfrm>
              <a:prstGeom prst="rect">
                <a:avLst/>
              </a:prstGeom>
              <a:solidFill>
                <a:srgbClr val="FF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45B42C49-D23D-4EF9-9470-581EA562A716}"/>
                  </a:ext>
                </a:extLst>
              </p:cNvPr>
              <p:cNvSpPr/>
              <p:nvPr/>
            </p:nvSpPr>
            <p:spPr>
              <a:xfrm>
                <a:off x="1883864" y="3365736"/>
                <a:ext cx="593888" cy="170010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81B36E8D-D222-4A24-9EF7-E928092D583D}"/>
                  </a:ext>
                </a:extLst>
              </p:cNvPr>
              <p:cNvSpPr/>
              <p:nvPr/>
            </p:nvSpPr>
            <p:spPr>
              <a:xfrm>
                <a:off x="1883864" y="3535746"/>
                <a:ext cx="593888" cy="17001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B9FC06C-393E-43C0-92DF-8A075709A7DA}"/>
                </a:ext>
              </a:extLst>
            </p:cNvPr>
            <p:cNvSpPr txBox="1"/>
            <p:nvPr/>
          </p:nvSpPr>
          <p:spPr>
            <a:xfrm>
              <a:off x="942749" y="2728535"/>
              <a:ext cx="439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/>
                <a:t>T1</a:t>
              </a:r>
              <a:endParaRPr lang="zh-CN" altLang="en-US" sz="2000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651D5A1F-C70D-46E1-A581-A5D8CC542E0C}"/>
                </a:ext>
              </a:extLst>
            </p:cNvPr>
            <p:cNvSpPr txBox="1"/>
            <p:nvPr/>
          </p:nvSpPr>
          <p:spPr>
            <a:xfrm>
              <a:off x="1961036" y="2728535"/>
              <a:ext cx="439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/>
                <a:t>T2</a:t>
              </a:r>
              <a:endParaRPr lang="zh-CN" altLang="en-US" sz="2000" dirty="0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3E0F85B-6539-4B2C-96C3-3678D8511879}"/>
                </a:ext>
              </a:extLst>
            </p:cNvPr>
            <p:cNvSpPr txBox="1"/>
            <p:nvPr/>
          </p:nvSpPr>
          <p:spPr>
            <a:xfrm>
              <a:off x="1476438" y="3246705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+mj-ea"/>
                  <a:ea typeface="+mj-ea"/>
                </a:rPr>
                <a:t>||</a:t>
              </a:r>
              <a:endParaRPr lang="zh-CN" altLang="en-US" sz="2400" dirty="0">
                <a:latin typeface="+mj-ea"/>
                <a:ea typeface="+mj-ea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ABD32681-6962-4B99-A09D-E772DD86A2BB}"/>
              </a:ext>
            </a:extLst>
          </p:cNvPr>
          <p:cNvSpPr txBox="1"/>
          <p:nvPr/>
        </p:nvSpPr>
        <p:spPr>
          <a:xfrm>
            <a:off x="3114498" y="396023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=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325AC50-D23A-4B47-AF52-98A9A7BADBDD}"/>
              </a:ext>
            </a:extLst>
          </p:cNvPr>
          <p:cNvSpPr txBox="1"/>
          <p:nvPr/>
        </p:nvSpPr>
        <p:spPr>
          <a:xfrm>
            <a:off x="4312489" y="5479518"/>
            <a:ext cx="3136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r>
              <a:rPr lang="en-US" altLang="zh-CN" sz="2400" dirty="0">
                <a:solidFill>
                  <a:srgbClr val="FF0000"/>
                </a:solidFill>
              </a:rPr>
              <a:t>Difficult to find a bug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EF8EDDD3-5183-4580-B782-EAC8DBAC6982}"/>
              </a:ext>
            </a:extLst>
          </p:cNvPr>
          <p:cNvSpPr txBox="1"/>
          <p:nvPr/>
        </p:nvSpPr>
        <p:spPr>
          <a:xfrm>
            <a:off x="4312489" y="5843572"/>
            <a:ext cx="393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r>
              <a:rPr lang="en-US" altLang="zh-CN" sz="2400" dirty="0">
                <a:solidFill>
                  <a:srgbClr val="FF0000"/>
                </a:solidFill>
              </a:rPr>
              <a:t>Difficult to reproduce a bug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7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241571-9FA3-4890-940A-0D1D41789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C++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685CAF-A5CF-4952-8B52-9DE24A2F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A6AE1A-1F3F-4565-9834-E393F1FFA8DE}"/>
              </a:ext>
            </a:extLst>
          </p:cNvPr>
          <p:cNvSpPr txBox="1"/>
          <p:nvPr/>
        </p:nvSpPr>
        <p:spPr>
          <a:xfrm>
            <a:off x="495300" y="1622863"/>
            <a:ext cx="762901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ourier"/>
              </a:rPr>
              <a:t>#include &lt;iostream&gt;</a:t>
            </a:r>
          </a:p>
          <a:p>
            <a:r>
              <a:rPr lang="en-US" altLang="zh-CN" dirty="0">
                <a:latin typeface="Courier"/>
              </a:rPr>
              <a:t>#include &lt;thread&gt;</a:t>
            </a:r>
          </a:p>
          <a:p>
            <a:endParaRPr lang="en-US" altLang="zh-CN" dirty="0">
              <a:latin typeface="Courier"/>
            </a:endParaRPr>
          </a:p>
          <a:p>
            <a:r>
              <a:rPr lang="en-US" altLang="zh-CN" dirty="0">
                <a:latin typeface="Courier"/>
              </a:rPr>
              <a:t>void </a:t>
            </a:r>
            <a:r>
              <a:rPr lang="en-US" altLang="zh-CN" dirty="0" err="1">
                <a:latin typeface="Courier"/>
              </a:rPr>
              <a:t>thread_function</a:t>
            </a:r>
            <a:r>
              <a:rPr lang="en-US" altLang="zh-CN" dirty="0">
                <a:latin typeface="Courier"/>
              </a:rPr>
              <a:t>()</a:t>
            </a:r>
          </a:p>
          <a:p>
            <a:r>
              <a:rPr lang="en-US" altLang="zh-CN" dirty="0">
                <a:latin typeface="Courier"/>
              </a:rPr>
              <a:t>{</a:t>
            </a:r>
          </a:p>
          <a:p>
            <a:r>
              <a:rPr lang="en-US" altLang="zh-CN" dirty="0">
                <a:latin typeface="Courier"/>
              </a:rPr>
              <a:t>    for (int 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 = -100; 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 &lt; 0; 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++)</a:t>
            </a:r>
          </a:p>
          <a:p>
            <a:r>
              <a:rPr lang="en-US" altLang="zh-CN" dirty="0">
                <a:latin typeface="Courier"/>
              </a:rPr>
              <a:t>        std::</a:t>
            </a:r>
            <a:r>
              <a:rPr lang="en-US" altLang="zh-CN" dirty="0" err="1">
                <a:latin typeface="Courier"/>
              </a:rPr>
              <a:t>cout</a:t>
            </a:r>
            <a:r>
              <a:rPr lang="en-US" altLang="zh-CN" dirty="0">
                <a:latin typeface="Courier"/>
              </a:rPr>
              <a:t> &lt;&lt; "thread function: " &lt;&lt; 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 &lt;&lt; "\n";</a:t>
            </a:r>
          </a:p>
          <a:p>
            <a:r>
              <a:rPr lang="en-US" altLang="zh-CN" dirty="0">
                <a:latin typeface="Courier"/>
              </a:rPr>
              <a:t>}</a:t>
            </a:r>
          </a:p>
          <a:p>
            <a:endParaRPr lang="en-US" altLang="zh-CN" dirty="0">
              <a:latin typeface="Courier"/>
            </a:endParaRPr>
          </a:p>
          <a:p>
            <a:r>
              <a:rPr lang="en-US" altLang="zh-CN" dirty="0">
                <a:latin typeface="Courier"/>
              </a:rPr>
              <a:t>int main()</a:t>
            </a:r>
          </a:p>
          <a:p>
            <a:r>
              <a:rPr lang="en-US" altLang="zh-CN" dirty="0">
                <a:latin typeface="Courier"/>
              </a:rPr>
              <a:t>{</a:t>
            </a:r>
          </a:p>
          <a:p>
            <a:r>
              <a:rPr lang="en-US" altLang="zh-CN" dirty="0">
                <a:latin typeface="Courier"/>
              </a:rPr>
              <a:t>	std::thread t(</a:t>
            </a:r>
            <a:r>
              <a:rPr lang="en-US" altLang="zh-CN" dirty="0" err="1">
                <a:latin typeface="Courier"/>
              </a:rPr>
              <a:t>thread_function</a:t>
            </a:r>
            <a:r>
              <a:rPr lang="en-US" altLang="zh-CN" dirty="0">
                <a:latin typeface="Courier"/>
              </a:rPr>
              <a:t>);</a:t>
            </a:r>
          </a:p>
          <a:p>
            <a:r>
              <a:rPr lang="en-US" altLang="zh-CN" dirty="0">
                <a:latin typeface="Courier"/>
              </a:rPr>
              <a:t>	for (int 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 = 0; 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 &lt; 100; 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++)</a:t>
            </a:r>
          </a:p>
          <a:p>
            <a:r>
              <a:rPr lang="en-US" altLang="zh-CN" dirty="0">
                <a:latin typeface="Courier"/>
              </a:rPr>
              <a:t>	    std::</a:t>
            </a:r>
            <a:r>
              <a:rPr lang="en-US" altLang="zh-CN" dirty="0" err="1">
                <a:latin typeface="Courier"/>
              </a:rPr>
              <a:t>cout</a:t>
            </a:r>
            <a:r>
              <a:rPr lang="en-US" altLang="zh-CN" dirty="0">
                <a:latin typeface="Courier"/>
              </a:rPr>
              <a:t> &lt;&lt; "main thread: " &lt;&lt; 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 &lt;&lt; "\n";</a:t>
            </a:r>
          </a:p>
          <a:p>
            <a:r>
              <a:rPr lang="en-US" altLang="zh-CN" dirty="0">
                <a:latin typeface="Courier"/>
              </a:rPr>
              <a:t>	</a:t>
            </a:r>
            <a:r>
              <a:rPr lang="en-US" altLang="zh-CN" dirty="0" err="1">
                <a:latin typeface="Courier"/>
              </a:rPr>
              <a:t>t.join</a:t>
            </a:r>
            <a:r>
              <a:rPr lang="en-US" altLang="zh-CN" dirty="0">
                <a:latin typeface="Courier"/>
              </a:rPr>
              <a:t>();</a:t>
            </a:r>
          </a:p>
          <a:p>
            <a:r>
              <a:rPr lang="en-US" altLang="zh-CN" dirty="0">
                <a:latin typeface="Courier"/>
              </a:rPr>
              <a:t>	return 0;</a:t>
            </a:r>
          </a:p>
          <a:p>
            <a:r>
              <a:rPr lang="en-US" altLang="zh-CN" dirty="0">
                <a:latin typeface="Courier"/>
              </a:rPr>
              <a:t>}</a:t>
            </a:r>
            <a:endParaRPr lang="zh-CN" altLang="en-US" dirty="0">
              <a:latin typeface="Courier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DC8489B-3FB7-45CB-93FD-BC5B0EB26359}"/>
              </a:ext>
            </a:extLst>
          </p:cNvPr>
          <p:cNvSpPr txBox="1"/>
          <p:nvPr/>
        </p:nvSpPr>
        <p:spPr>
          <a:xfrm>
            <a:off x="5436870" y="433823"/>
            <a:ext cx="3445559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altLang="zh-CN" dirty="0"/>
              <a:t>thread function: main thread: 0</a:t>
            </a:r>
          </a:p>
          <a:p>
            <a:r>
              <a:rPr lang="en-US" altLang="zh-CN" dirty="0"/>
              <a:t>main thread: 1</a:t>
            </a:r>
          </a:p>
          <a:p>
            <a:r>
              <a:rPr lang="en-US" altLang="zh-CN" dirty="0"/>
              <a:t>main thread: 2</a:t>
            </a:r>
          </a:p>
          <a:p>
            <a:r>
              <a:rPr lang="en-US" altLang="zh-CN" dirty="0"/>
              <a:t>main thread: 3</a:t>
            </a:r>
          </a:p>
          <a:p>
            <a:r>
              <a:rPr lang="en-US" altLang="zh-CN" dirty="0"/>
              <a:t>-100</a:t>
            </a:r>
          </a:p>
          <a:p>
            <a:r>
              <a:rPr lang="en-US" altLang="zh-CN" dirty="0"/>
              <a:t>thread function: -99main thread: 4</a:t>
            </a:r>
          </a:p>
          <a:p>
            <a:r>
              <a:rPr lang="en-US" altLang="zh-CN" dirty="0"/>
              <a:t>main thread: 5</a:t>
            </a:r>
          </a:p>
          <a:p>
            <a:r>
              <a:rPr lang="en-US" altLang="zh-CN" dirty="0"/>
              <a:t>main thread: 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118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4D6D1D-24DF-4516-BBDA-9A231BB8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Using Locks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B75C96-03C6-4126-8D06-2A6C28DC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559549E-03B5-4040-AE98-3FD3F08557F4}"/>
              </a:ext>
            </a:extLst>
          </p:cNvPr>
          <p:cNvSpPr txBox="1"/>
          <p:nvPr/>
        </p:nvSpPr>
        <p:spPr>
          <a:xfrm>
            <a:off x="300990" y="1500189"/>
            <a:ext cx="6574236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ourier"/>
              </a:rPr>
              <a:t>#include &lt;iostream&gt;</a:t>
            </a:r>
          </a:p>
          <a:p>
            <a:r>
              <a:rPr lang="en-US" altLang="zh-CN" dirty="0">
                <a:latin typeface="Courier"/>
              </a:rPr>
              <a:t>#include &lt;thread&gt;</a:t>
            </a:r>
          </a:p>
          <a:p>
            <a:r>
              <a:rPr lang="en-US" altLang="zh-CN" dirty="0">
                <a:latin typeface="Courier"/>
              </a:rPr>
              <a:t>#include &lt;string&gt;</a:t>
            </a:r>
          </a:p>
          <a:p>
            <a:r>
              <a:rPr lang="en-US" altLang="zh-CN" dirty="0">
                <a:solidFill>
                  <a:srgbClr val="FF0000"/>
                </a:solidFill>
                <a:latin typeface="Courier"/>
              </a:rPr>
              <a:t>#include &lt;mutex&gt;</a:t>
            </a:r>
          </a:p>
          <a:p>
            <a:endParaRPr lang="en-US" altLang="zh-CN" dirty="0">
              <a:latin typeface="Courier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Courier"/>
              </a:rPr>
              <a:t>std::mutex mu;</a:t>
            </a:r>
          </a:p>
          <a:p>
            <a:endParaRPr lang="en-US" altLang="zh-CN" dirty="0">
              <a:latin typeface="Courier"/>
            </a:endParaRPr>
          </a:p>
          <a:p>
            <a:r>
              <a:rPr lang="en-US" altLang="zh-CN" dirty="0">
                <a:latin typeface="Courier"/>
              </a:rPr>
              <a:t>void </a:t>
            </a:r>
            <a:r>
              <a:rPr lang="en-US" altLang="zh-CN" dirty="0" err="1">
                <a:latin typeface="Courier"/>
              </a:rPr>
              <a:t>shared_cout</a:t>
            </a:r>
            <a:r>
              <a:rPr lang="en-US" altLang="zh-CN" dirty="0">
                <a:latin typeface="Courier"/>
              </a:rPr>
              <a:t>(std::string msg, int id)</a:t>
            </a:r>
          </a:p>
          <a:p>
            <a:r>
              <a:rPr lang="en-US" altLang="zh-CN" dirty="0">
                <a:latin typeface="Courier"/>
              </a:rPr>
              <a:t>{</a:t>
            </a:r>
          </a:p>
          <a:p>
            <a:r>
              <a:rPr lang="en-US" altLang="zh-CN" dirty="0">
                <a:latin typeface="Courier"/>
              </a:rPr>
              <a:t>	</a:t>
            </a:r>
            <a:r>
              <a:rPr lang="en-US" altLang="zh-CN" dirty="0" err="1">
                <a:solidFill>
                  <a:srgbClr val="FF0000"/>
                </a:solidFill>
                <a:latin typeface="Courier"/>
              </a:rPr>
              <a:t>mu.lock</a:t>
            </a:r>
            <a:r>
              <a:rPr lang="en-US" altLang="zh-CN" dirty="0">
                <a:solidFill>
                  <a:srgbClr val="FF0000"/>
                </a:solidFill>
                <a:latin typeface="Courier"/>
              </a:rPr>
              <a:t>();</a:t>
            </a:r>
          </a:p>
          <a:p>
            <a:r>
              <a:rPr lang="en-US" altLang="zh-CN" dirty="0">
                <a:latin typeface="Courier"/>
              </a:rPr>
              <a:t>	std::</a:t>
            </a:r>
            <a:r>
              <a:rPr lang="en-US" altLang="zh-CN" dirty="0" err="1">
                <a:latin typeface="Courier"/>
              </a:rPr>
              <a:t>cout</a:t>
            </a:r>
            <a:r>
              <a:rPr lang="en-US" altLang="zh-CN" dirty="0">
                <a:latin typeface="Courier"/>
              </a:rPr>
              <a:t> &lt;&lt; msg &lt;&lt; ":" &lt;&lt; id &lt;&lt; std::</a:t>
            </a:r>
            <a:r>
              <a:rPr lang="en-US" altLang="zh-CN" dirty="0" err="1">
                <a:latin typeface="Courier"/>
              </a:rPr>
              <a:t>endl</a:t>
            </a:r>
            <a:r>
              <a:rPr lang="en-US" altLang="zh-CN" dirty="0">
                <a:latin typeface="Courier"/>
              </a:rPr>
              <a:t>;</a:t>
            </a:r>
          </a:p>
          <a:p>
            <a:r>
              <a:rPr lang="en-US" altLang="zh-CN" dirty="0">
                <a:latin typeface="Courier"/>
              </a:rPr>
              <a:t>	</a:t>
            </a:r>
            <a:r>
              <a:rPr lang="en-US" altLang="zh-CN" dirty="0" err="1">
                <a:solidFill>
                  <a:srgbClr val="FF0000"/>
                </a:solidFill>
                <a:latin typeface="Courier"/>
              </a:rPr>
              <a:t>mu.unlock</a:t>
            </a:r>
            <a:r>
              <a:rPr lang="en-US" altLang="zh-CN" dirty="0">
                <a:solidFill>
                  <a:srgbClr val="FF0000"/>
                </a:solidFill>
                <a:latin typeface="Courier"/>
              </a:rPr>
              <a:t>();</a:t>
            </a:r>
          </a:p>
          <a:p>
            <a:r>
              <a:rPr lang="en-US" altLang="zh-CN" dirty="0">
                <a:latin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27834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4D6D1D-24DF-4516-BBDA-9A231BB8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Using Locks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B75C96-03C6-4126-8D06-2A6C28DC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559549E-03B5-4040-AE98-3FD3F08557F4}"/>
              </a:ext>
            </a:extLst>
          </p:cNvPr>
          <p:cNvSpPr txBox="1"/>
          <p:nvPr/>
        </p:nvSpPr>
        <p:spPr>
          <a:xfrm>
            <a:off x="300990" y="1500189"/>
            <a:ext cx="6574236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ourier"/>
              </a:rPr>
              <a:t>#include &lt;iostream&gt;</a:t>
            </a:r>
          </a:p>
          <a:p>
            <a:r>
              <a:rPr lang="en-US" altLang="zh-CN" dirty="0">
                <a:latin typeface="Courier"/>
              </a:rPr>
              <a:t>#include &lt;thread&gt;</a:t>
            </a:r>
          </a:p>
          <a:p>
            <a:r>
              <a:rPr lang="en-US" altLang="zh-CN" dirty="0">
                <a:latin typeface="Courier"/>
              </a:rPr>
              <a:t>#include &lt;string&gt;</a:t>
            </a:r>
          </a:p>
          <a:p>
            <a:r>
              <a:rPr lang="en-US" altLang="zh-CN" dirty="0">
                <a:solidFill>
                  <a:srgbClr val="FF0000"/>
                </a:solidFill>
                <a:latin typeface="Courier"/>
              </a:rPr>
              <a:t>#include &lt;mutex&gt;</a:t>
            </a:r>
          </a:p>
          <a:p>
            <a:endParaRPr lang="en-US" altLang="zh-CN" dirty="0">
              <a:latin typeface="Courier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Courier"/>
              </a:rPr>
              <a:t>std::mutex mu;</a:t>
            </a:r>
          </a:p>
          <a:p>
            <a:endParaRPr lang="en-US" altLang="zh-CN" dirty="0">
              <a:latin typeface="Courier"/>
            </a:endParaRPr>
          </a:p>
          <a:p>
            <a:r>
              <a:rPr lang="en-US" altLang="zh-CN" dirty="0">
                <a:latin typeface="Courier"/>
              </a:rPr>
              <a:t>void </a:t>
            </a:r>
            <a:r>
              <a:rPr lang="en-US" altLang="zh-CN" dirty="0" err="1">
                <a:latin typeface="Courier"/>
              </a:rPr>
              <a:t>shared_cout</a:t>
            </a:r>
            <a:r>
              <a:rPr lang="en-US" altLang="zh-CN" dirty="0">
                <a:latin typeface="Courier"/>
              </a:rPr>
              <a:t>(std::string msg, int id)</a:t>
            </a:r>
          </a:p>
          <a:p>
            <a:r>
              <a:rPr lang="en-US" altLang="zh-CN" dirty="0">
                <a:latin typeface="Courier"/>
              </a:rPr>
              <a:t>{</a:t>
            </a:r>
          </a:p>
          <a:p>
            <a:r>
              <a:rPr lang="en-US" altLang="zh-CN" dirty="0">
                <a:latin typeface="Courier"/>
              </a:rPr>
              <a:t>	</a:t>
            </a:r>
            <a:r>
              <a:rPr lang="en-US" altLang="zh-CN" dirty="0" err="1">
                <a:solidFill>
                  <a:srgbClr val="FF0000"/>
                </a:solidFill>
                <a:latin typeface="Courier"/>
              </a:rPr>
              <a:t>mu.lock</a:t>
            </a:r>
            <a:r>
              <a:rPr lang="en-US" altLang="zh-CN" dirty="0">
                <a:solidFill>
                  <a:srgbClr val="FF0000"/>
                </a:solidFill>
                <a:latin typeface="Courier"/>
              </a:rPr>
              <a:t>();</a:t>
            </a:r>
          </a:p>
          <a:p>
            <a:r>
              <a:rPr lang="en-US" altLang="zh-CN" dirty="0">
                <a:latin typeface="Courier"/>
              </a:rPr>
              <a:t>	std::</a:t>
            </a:r>
            <a:r>
              <a:rPr lang="en-US" altLang="zh-CN" dirty="0" err="1">
                <a:latin typeface="Courier"/>
              </a:rPr>
              <a:t>cout</a:t>
            </a:r>
            <a:r>
              <a:rPr lang="en-US" altLang="zh-CN" dirty="0">
                <a:latin typeface="Courier"/>
              </a:rPr>
              <a:t> &lt;&lt; msg &lt;&lt; ":" &lt;&lt; id &lt;&lt; std::</a:t>
            </a:r>
            <a:r>
              <a:rPr lang="en-US" altLang="zh-CN" dirty="0" err="1">
                <a:latin typeface="Courier"/>
              </a:rPr>
              <a:t>endl</a:t>
            </a:r>
            <a:r>
              <a:rPr lang="en-US" altLang="zh-CN" dirty="0">
                <a:latin typeface="Courier"/>
              </a:rPr>
              <a:t>;</a:t>
            </a:r>
          </a:p>
          <a:p>
            <a:r>
              <a:rPr lang="en-US" altLang="zh-CN" dirty="0">
                <a:latin typeface="Courier"/>
              </a:rPr>
              <a:t>	</a:t>
            </a:r>
            <a:r>
              <a:rPr lang="en-US" altLang="zh-CN" dirty="0" err="1">
                <a:solidFill>
                  <a:srgbClr val="FF0000"/>
                </a:solidFill>
                <a:latin typeface="Courier"/>
              </a:rPr>
              <a:t>mu.unlock</a:t>
            </a:r>
            <a:r>
              <a:rPr lang="en-US" altLang="zh-CN" dirty="0">
                <a:solidFill>
                  <a:srgbClr val="FF0000"/>
                </a:solidFill>
                <a:latin typeface="Courier"/>
              </a:rPr>
              <a:t>();</a:t>
            </a:r>
          </a:p>
          <a:p>
            <a:r>
              <a:rPr lang="en-US" altLang="zh-CN" dirty="0">
                <a:latin typeface="Courier"/>
              </a:rPr>
              <a:t>}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DD9B19A-5B07-459C-A065-390A9BC7E2D7}"/>
              </a:ext>
            </a:extLst>
          </p:cNvPr>
          <p:cNvSpPr txBox="1"/>
          <p:nvPr/>
        </p:nvSpPr>
        <p:spPr>
          <a:xfrm>
            <a:off x="3188804" y="2113722"/>
            <a:ext cx="5795176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ourier"/>
              </a:rPr>
              <a:t>void </a:t>
            </a:r>
            <a:r>
              <a:rPr lang="en-US" altLang="zh-CN" dirty="0" err="1">
                <a:latin typeface="Courier"/>
              </a:rPr>
              <a:t>thread_function</a:t>
            </a:r>
            <a:r>
              <a:rPr lang="en-US" altLang="zh-CN" dirty="0">
                <a:latin typeface="Courier"/>
              </a:rPr>
              <a:t>()</a:t>
            </a:r>
          </a:p>
          <a:p>
            <a:r>
              <a:rPr lang="en-US" altLang="zh-CN" dirty="0">
                <a:latin typeface="Courier"/>
              </a:rPr>
              <a:t>{</a:t>
            </a:r>
          </a:p>
          <a:p>
            <a:r>
              <a:rPr lang="en-US" altLang="zh-CN" dirty="0">
                <a:latin typeface="Courier"/>
              </a:rPr>
              <a:t>	for (int 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 = -100; 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 &lt; 0; 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++)</a:t>
            </a:r>
          </a:p>
          <a:p>
            <a:r>
              <a:rPr lang="en-US" altLang="zh-CN" dirty="0">
                <a:latin typeface="Courier"/>
              </a:rPr>
              <a:t>		</a:t>
            </a:r>
            <a:r>
              <a:rPr lang="en-US" altLang="zh-CN" dirty="0" err="1">
                <a:latin typeface="Courier"/>
              </a:rPr>
              <a:t>shared_cout</a:t>
            </a:r>
            <a:r>
              <a:rPr lang="en-US" altLang="zh-CN" dirty="0">
                <a:latin typeface="Courier"/>
              </a:rPr>
              <a:t>("thread function", 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);</a:t>
            </a:r>
          </a:p>
          <a:p>
            <a:r>
              <a:rPr lang="en-US" altLang="zh-CN" dirty="0">
                <a:latin typeface="Courier"/>
              </a:rPr>
              <a:t>}</a:t>
            </a:r>
          </a:p>
          <a:p>
            <a:endParaRPr lang="en-US" altLang="zh-CN" dirty="0">
              <a:latin typeface="Courier"/>
            </a:endParaRPr>
          </a:p>
          <a:p>
            <a:r>
              <a:rPr lang="en-US" altLang="zh-CN" dirty="0">
                <a:latin typeface="Courier"/>
              </a:rPr>
              <a:t>int main()</a:t>
            </a:r>
          </a:p>
          <a:p>
            <a:r>
              <a:rPr lang="en-US" altLang="zh-CN" dirty="0">
                <a:latin typeface="Courier"/>
              </a:rPr>
              <a:t>{</a:t>
            </a:r>
          </a:p>
          <a:p>
            <a:r>
              <a:rPr lang="en-US" altLang="zh-CN" dirty="0">
                <a:latin typeface="Courier"/>
              </a:rPr>
              <a:t>	std::thread t(</a:t>
            </a:r>
            <a:r>
              <a:rPr lang="en-US" altLang="zh-CN" dirty="0" err="1">
                <a:latin typeface="Courier"/>
              </a:rPr>
              <a:t>thread_function</a:t>
            </a:r>
            <a:r>
              <a:rPr lang="en-US" altLang="zh-CN" dirty="0">
                <a:latin typeface="Courier"/>
              </a:rPr>
              <a:t>);</a:t>
            </a:r>
          </a:p>
          <a:p>
            <a:r>
              <a:rPr lang="en-US" altLang="zh-CN" dirty="0">
                <a:latin typeface="Courier"/>
              </a:rPr>
              <a:t>	for (int 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 = 100; 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 &gt; 0; 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--)</a:t>
            </a:r>
          </a:p>
          <a:p>
            <a:r>
              <a:rPr lang="en-US" altLang="zh-CN" dirty="0">
                <a:latin typeface="Courier"/>
              </a:rPr>
              <a:t>	    </a:t>
            </a:r>
            <a:r>
              <a:rPr lang="en-US" altLang="zh-CN" dirty="0" err="1">
                <a:latin typeface="Courier"/>
              </a:rPr>
              <a:t>shared_cout</a:t>
            </a:r>
            <a:r>
              <a:rPr lang="en-US" altLang="zh-CN" dirty="0">
                <a:latin typeface="Courier"/>
              </a:rPr>
              <a:t>("main thread", 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);</a:t>
            </a:r>
          </a:p>
          <a:p>
            <a:r>
              <a:rPr lang="en-US" altLang="zh-CN" dirty="0">
                <a:latin typeface="Courier"/>
              </a:rPr>
              <a:t>	</a:t>
            </a:r>
            <a:r>
              <a:rPr lang="en-US" altLang="zh-CN" dirty="0" err="1">
                <a:latin typeface="Courier"/>
              </a:rPr>
              <a:t>t.join</a:t>
            </a:r>
            <a:r>
              <a:rPr lang="en-US" altLang="zh-CN" dirty="0">
                <a:latin typeface="Courier"/>
              </a:rPr>
              <a:t>();</a:t>
            </a:r>
          </a:p>
          <a:p>
            <a:r>
              <a:rPr lang="en-US" altLang="zh-CN" dirty="0">
                <a:latin typeface="Courier"/>
              </a:rPr>
              <a:t>	return 0;</a:t>
            </a:r>
          </a:p>
          <a:p>
            <a:r>
              <a:rPr lang="en-US" altLang="zh-CN" dirty="0">
                <a:latin typeface="Courier"/>
              </a:rPr>
              <a:t>}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7230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4D6D1D-24DF-4516-BBDA-9A231BB8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Locks in C++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B75C96-03C6-4126-8D06-2A6C28DC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559549E-03B5-4040-AE98-3FD3F08557F4}"/>
              </a:ext>
            </a:extLst>
          </p:cNvPr>
          <p:cNvSpPr txBox="1"/>
          <p:nvPr/>
        </p:nvSpPr>
        <p:spPr>
          <a:xfrm>
            <a:off x="300990" y="1500189"/>
            <a:ext cx="6574236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ourier"/>
              </a:rPr>
              <a:t>#include &lt;iostream&gt;</a:t>
            </a:r>
          </a:p>
          <a:p>
            <a:r>
              <a:rPr lang="en-US" altLang="zh-CN" dirty="0">
                <a:latin typeface="Courier"/>
              </a:rPr>
              <a:t>#include &lt;thread&gt;</a:t>
            </a:r>
          </a:p>
          <a:p>
            <a:r>
              <a:rPr lang="en-US" altLang="zh-CN" dirty="0">
                <a:latin typeface="Courier"/>
              </a:rPr>
              <a:t>#include &lt;string&gt;</a:t>
            </a:r>
          </a:p>
          <a:p>
            <a:r>
              <a:rPr lang="en-US" altLang="zh-CN" dirty="0">
                <a:solidFill>
                  <a:srgbClr val="FF0000"/>
                </a:solidFill>
                <a:latin typeface="Courier"/>
              </a:rPr>
              <a:t>#include &lt;mutex&gt;</a:t>
            </a:r>
          </a:p>
          <a:p>
            <a:endParaRPr lang="en-US" altLang="zh-CN" dirty="0">
              <a:latin typeface="Courier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Courier"/>
              </a:rPr>
              <a:t>std::mutex mu;</a:t>
            </a:r>
          </a:p>
          <a:p>
            <a:endParaRPr lang="en-US" altLang="zh-CN" dirty="0">
              <a:latin typeface="Courier"/>
            </a:endParaRPr>
          </a:p>
          <a:p>
            <a:r>
              <a:rPr lang="en-US" altLang="zh-CN" dirty="0">
                <a:latin typeface="Courier"/>
              </a:rPr>
              <a:t>void </a:t>
            </a:r>
            <a:r>
              <a:rPr lang="en-US" altLang="zh-CN" dirty="0" err="1">
                <a:latin typeface="Courier"/>
              </a:rPr>
              <a:t>shared_cout</a:t>
            </a:r>
            <a:r>
              <a:rPr lang="en-US" altLang="zh-CN" dirty="0">
                <a:latin typeface="Courier"/>
              </a:rPr>
              <a:t>(std::string msg, int id)</a:t>
            </a:r>
          </a:p>
          <a:p>
            <a:r>
              <a:rPr lang="en-US" altLang="zh-CN" dirty="0">
                <a:latin typeface="Courier"/>
              </a:rPr>
              <a:t>{</a:t>
            </a:r>
          </a:p>
          <a:p>
            <a:r>
              <a:rPr lang="en-US" altLang="zh-CN" dirty="0">
                <a:latin typeface="Courier"/>
              </a:rPr>
              <a:t>	</a:t>
            </a:r>
            <a:r>
              <a:rPr lang="en-US" altLang="zh-CN" sz="1800" b="0" i="0" u="none" strike="noStrike" baseline="0" dirty="0">
                <a:solidFill>
                  <a:srgbClr val="FF0000"/>
                </a:solidFill>
                <a:latin typeface="Courier"/>
              </a:rPr>
              <a:t>std::</a:t>
            </a:r>
            <a:r>
              <a:rPr lang="en-US" altLang="zh-CN" sz="1800" b="0" i="0" u="none" strike="noStrike" baseline="0" dirty="0" err="1">
                <a:solidFill>
                  <a:srgbClr val="FF0000"/>
                </a:solidFill>
                <a:latin typeface="Courier"/>
              </a:rPr>
              <a:t>lock_guard</a:t>
            </a:r>
            <a:r>
              <a:rPr lang="en-US" altLang="zh-CN" sz="1800" b="0" i="0" u="none" strike="noStrike" baseline="0" dirty="0">
                <a:solidFill>
                  <a:srgbClr val="FF0000"/>
                </a:solidFill>
                <a:latin typeface="Courier"/>
              </a:rPr>
              <a:t>&lt;std::mutex&gt; guard(mu);</a:t>
            </a:r>
            <a:endParaRPr lang="en-US" altLang="zh-CN" dirty="0">
              <a:solidFill>
                <a:srgbClr val="FF0000"/>
              </a:solidFill>
              <a:latin typeface="Courier"/>
            </a:endParaRPr>
          </a:p>
          <a:p>
            <a:r>
              <a:rPr lang="en-US" altLang="zh-CN" dirty="0">
                <a:latin typeface="Courier"/>
              </a:rPr>
              <a:t>	std::</a:t>
            </a:r>
            <a:r>
              <a:rPr lang="en-US" altLang="zh-CN" dirty="0" err="1">
                <a:latin typeface="Courier"/>
              </a:rPr>
              <a:t>cout</a:t>
            </a:r>
            <a:r>
              <a:rPr lang="en-US" altLang="zh-CN" dirty="0">
                <a:latin typeface="Courier"/>
              </a:rPr>
              <a:t> &lt;&lt; msg &lt;&lt; ":" &lt;&lt; id &lt;&lt; std::</a:t>
            </a:r>
            <a:r>
              <a:rPr lang="en-US" altLang="zh-CN" dirty="0" err="1">
                <a:latin typeface="Courier"/>
              </a:rPr>
              <a:t>endl</a:t>
            </a:r>
            <a:r>
              <a:rPr lang="en-US" altLang="zh-CN" dirty="0">
                <a:latin typeface="Courier"/>
              </a:rPr>
              <a:t>;</a:t>
            </a:r>
          </a:p>
          <a:p>
            <a:r>
              <a:rPr lang="en-US" altLang="zh-CN" dirty="0">
                <a:latin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46858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14C0C2-0763-452F-9B98-38BD386F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Locks in C++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00FFEF-491B-453D-B661-35BF9B4F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D78402C-31F5-4B2E-A28D-24885E8EAB8B}"/>
              </a:ext>
            </a:extLst>
          </p:cNvPr>
          <p:cNvSpPr txBox="1"/>
          <p:nvPr/>
        </p:nvSpPr>
        <p:spPr>
          <a:xfrm>
            <a:off x="221289" y="1690689"/>
            <a:ext cx="8701421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0" i="0" u="none" strike="noStrike" baseline="0" dirty="0">
                <a:latin typeface="Courier"/>
              </a:rPr>
              <a:t>#include &lt;list&gt;</a:t>
            </a:r>
          </a:p>
          <a:p>
            <a:pPr algn="l"/>
            <a:r>
              <a:rPr lang="en-US" altLang="zh-CN" sz="1600" b="0" i="0" u="none" strike="noStrike" baseline="0" dirty="0">
                <a:latin typeface="Courier"/>
              </a:rPr>
              <a:t>#include &lt;mutex&gt;</a:t>
            </a:r>
          </a:p>
          <a:p>
            <a:pPr algn="l"/>
            <a:r>
              <a:rPr lang="en-US" altLang="zh-CN" sz="1600" b="0" i="0" u="none" strike="noStrike" baseline="0" dirty="0">
                <a:latin typeface="Courier"/>
              </a:rPr>
              <a:t>#include &lt;algorithm&gt;</a:t>
            </a:r>
          </a:p>
          <a:p>
            <a:pPr algn="l"/>
            <a:endParaRPr lang="en-US" altLang="zh-CN" sz="1600" b="0" i="0" u="none" strike="noStrike" baseline="0" dirty="0">
              <a:latin typeface="Courier"/>
            </a:endParaRPr>
          </a:p>
          <a:p>
            <a:pPr algn="l"/>
            <a:r>
              <a:rPr lang="en-US" altLang="zh-CN" sz="1600" b="0" i="0" u="none" strike="noStrike" baseline="0" dirty="0">
                <a:latin typeface="Courier"/>
              </a:rPr>
              <a:t>std::list&lt;int&gt; </a:t>
            </a:r>
            <a:r>
              <a:rPr lang="en-US" altLang="zh-CN" sz="1600" b="0" i="0" u="none" strike="noStrike" baseline="0" dirty="0" err="1">
                <a:latin typeface="Courier"/>
              </a:rPr>
              <a:t>some_list</a:t>
            </a:r>
            <a:r>
              <a:rPr lang="en-US" altLang="zh-CN" sz="1600" b="0" i="0" u="none" strike="noStrike" baseline="0" dirty="0">
                <a:latin typeface="Courier"/>
              </a:rPr>
              <a:t>;</a:t>
            </a:r>
          </a:p>
          <a:p>
            <a:pPr algn="l"/>
            <a:r>
              <a:rPr lang="en-US" altLang="zh-CN" sz="1600" b="0" i="0" u="none" strike="noStrike" baseline="0" dirty="0">
                <a:solidFill>
                  <a:srgbClr val="FF0000"/>
                </a:solidFill>
                <a:latin typeface="Courier"/>
              </a:rPr>
              <a:t>std::mutex </a:t>
            </a:r>
            <a:r>
              <a:rPr lang="en-US" altLang="zh-CN" sz="1600" b="0" i="0" u="none" strike="noStrike" baseline="0" dirty="0" err="1">
                <a:solidFill>
                  <a:srgbClr val="FF0000"/>
                </a:solidFill>
                <a:latin typeface="Courier"/>
              </a:rPr>
              <a:t>some_mutex</a:t>
            </a:r>
            <a:r>
              <a:rPr lang="en-US" altLang="zh-CN" sz="1600" b="0" i="0" u="none" strike="noStrike" baseline="0" dirty="0">
                <a:solidFill>
                  <a:srgbClr val="FF0000"/>
                </a:solidFill>
                <a:latin typeface="Courier"/>
              </a:rPr>
              <a:t>;</a:t>
            </a:r>
          </a:p>
          <a:p>
            <a:pPr algn="l"/>
            <a:endParaRPr lang="en-US" altLang="zh-CN" sz="1600" b="0" i="0" u="none" strike="noStrike" baseline="0" dirty="0">
              <a:latin typeface="Courier"/>
            </a:endParaRPr>
          </a:p>
          <a:p>
            <a:pPr algn="l"/>
            <a:r>
              <a:rPr lang="en-US" altLang="zh-CN" sz="1600" b="0" i="0" u="none" strike="noStrike" baseline="0" dirty="0">
                <a:latin typeface="Courier"/>
              </a:rPr>
              <a:t>void </a:t>
            </a:r>
            <a:r>
              <a:rPr lang="en-US" altLang="zh-CN" sz="1600" b="0" i="0" u="none" strike="noStrike" baseline="0" dirty="0" err="1">
                <a:latin typeface="Courier"/>
              </a:rPr>
              <a:t>add_to_list</a:t>
            </a:r>
            <a:r>
              <a:rPr lang="en-US" altLang="zh-CN" sz="1600" b="0" i="0" u="none" strike="noStrike" baseline="0" dirty="0">
                <a:latin typeface="Courier"/>
              </a:rPr>
              <a:t>(int </a:t>
            </a:r>
            <a:r>
              <a:rPr lang="en-US" altLang="zh-CN" sz="1600" b="0" i="0" u="none" strike="noStrike" baseline="0" dirty="0" err="1">
                <a:latin typeface="Courier"/>
              </a:rPr>
              <a:t>new_value</a:t>
            </a:r>
            <a:r>
              <a:rPr lang="en-US" altLang="zh-CN" sz="1600" b="0" i="0" u="none" strike="noStrike" baseline="0" dirty="0">
                <a:latin typeface="Courier"/>
              </a:rPr>
              <a:t>) {</a:t>
            </a:r>
          </a:p>
          <a:p>
            <a:pPr algn="l"/>
            <a:r>
              <a:rPr lang="en-US" altLang="zh-CN" sz="1600" b="0" i="0" u="none" strike="noStrike" baseline="0" dirty="0">
                <a:latin typeface="Courier"/>
              </a:rPr>
              <a:t>    </a:t>
            </a:r>
            <a:r>
              <a:rPr lang="en-US" altLang="zh-CN" sz="1600" b="0" i="0" u="none" strike="noStrike" baseline="0" dirty="0">
                <a:solidFill>
                  <a:srgbClr val="FF0000"/>
                </a:solidFill>
                <a:latin typeface="Courier"/>
              </a:rPr>
              <a:t>std::</a:t>
            </a:r>
            <a:r>
              <a:rPr lang="en-US" altLang="zh-CN" sz="1600" b="0" i="0" u="none" strike="noStrike" baseline="0" dirty="0" err="1">
                <a:solidFill>
                  <a:srgbClr val="FF0000"/>
                </a:solidFill>
                <a:latin typeface="Courier"/>
              </a:rPr>
              <a:t>lock_guard</a:t>
            </a:r>
            <a:r>
              <a:rPr lang="en-US" altLang="zh-CN" sz="1600" b="0" i="0" u="none" strike="noStrike" baseline="0" dirty="0">
                <a:solidFill>
                  <a:srgbClr val="FF0000"/>
                </a:solidFill>
                <a:latin typeface="Courier"/>
              </a:rPr>
              <a:t>&lt;std::mutex&gt; guard(</a:t>
            </a:r>
            <a:r>
              <a:rPr lang="en-US" altLang="zh-CN" sz="1600" b="0" i="0" u="none" strike="noStrike" baseline="0" dirty="0" err="1">
                <a:solidFill>
                  <a:srgbClr val="FF0000"/>
                </a:solidFill>
                <a:latin typeface="Courier"/>
              </a:rPr>
              <a:t>some_mutex</a:t>
            </a:r>
            <a:r>
              <a:rPr lang="en-US" altLang="zh-CN" sz="1600" b="0" i="0" u="none" strike="noStrike" baseline="0" dirty="0">
                <a:solidFill>
                  <a:srgbClr val="FF0000"/>
                </a:solidFill>
                <a:latin typeface="Courier"/>
              </a:rPr>
              <a:t>);</a:t>
            </a:r>
          </a:p>
          <a:p>
            <a:pPr algn="l"/>
            <a:r>
              <a:rPr lang="en-US" altLang="zh-CN" sz="1600" b="0" i="0" u="none" strike="noStrike" baseline="0" dirty="0">
                <a:latin typeface="Courier"/>
              </a:rPr>
              <a:t>    </a:t>
            </a:r>
            <a:r>
              <a:rPr lang="en-US" altLang="zh-CN" sz="1600" b="0" i="0" u="none" strike="noStrike" baseline="0" dirty="0" err="1">
                <a:latin typeface="Courier"/>
              </a:rPr>
              <a:t>some_list.push_back</a:t>
            </a:r>
            <a:r>
              <a:rPr lang="en-US" altLang="zh-CN" sz="1600" b="0" i="0" u="none" strike="noStrike" baseline="0" dirty="0">
                <a:latin typeface="Courier"/>
              </a:rPr>
              <a:t>(</a:t>
            </a:r>
            <a:r>
              <a:rPr lang="en-US" altLang="zh-CN" sz="1600" b="0" i="0" u="none" strike="noStrike" baseline="0" dirty="0" err="1">
                <a:latin typeface="Courier"/>
              </a:rPr>
              <a:t>new_value</a:t>
            </a:r>
            <a:r>
              <a:rPr lang="en-US" altLang="zh-CN" sz="1600" b="0" i="0" u="none" strike="noStrike" baseline="0" dirty="0">
                <a:latin typeface="Courier"/>
              </a:rPr>
              <a:t>);</a:t>
            </a:r>
          </a:p>
          <a:p>
            <a:pPr algn="l"/>
            <a:r>
              <a:rPr lang="en-US" altLang="zh-CN" sz="1600" b="0" i="0" u="none" strike="noStrike" baseline="0" dirty="0">
                <a:latin typeface="Courier"/>
              </a:rPr>
              <a:t>}</a:t>
            </a:r>
          </a:p>
          <a:p>
            <a:pPr algn="l"/>
            <a:endParaRPr lang="en-US" altLang="zh-CN" sz="1600" b="0" i="0" u="none" strike="noStrike" baseline="0" dirty="0">
              <a:latin typeface="Courier"/>
            </a:endParaRPr>
          </a:p>
          <a:p>
            <a:pPr algn="l"/>
            <a:r>
              <a:rPr lang="en-US" altLang="zh-CN" sz="1600" b="0" i="0" u="none" strike="noStrike" baseline="0" dirty="0">
                <a:latin typeface="Courier"/>
              </a:rPr>
              <a:t>bool </a:t>
            </a:r>
            <a:r>
              <a:rPr lang="en-US" altLang="zh-CN" sz="1600" b="0" i="0" u="none" strike="noStrike" baseline="0" dirty="0" err="1">
                <a:latin typeface="Courier"/>
              </a:rPr>
              <a:t>list_contains</a:t>
            </a:r>
            <a:r>
              <a:rPr lang="en-US" altLang="zh-CN" sz="1600" b="0" i="0" u="none" strike="noStrike" baseline="0" dirty="0">
                <a:latin typeface="Courier"/>
              </a:rPr>
              <a:t>(int </a:t>
            </a:r>
            <a:r>
              <a:rPr lang="en-US" altLang="zh-CN" sz="1600" b="0" i="0" u="none" strike="noStrike" baseline="0" dirty="0" err="1">
                <a:latin typeface="Courier"/>
              </a:rPr>
              <a:t>value_to_find</a:t>
            </a:r>
            <a:r>
              <a:rPr lang="en-US" altLang="zh-CN" sz="1600" b="0" i="0" u="none" strike="noStrike" baseline="0" dirty="0">
                <a:latin typeface="Courier"/>
              </a:rPr>
              <a:t>) {</a:t>
            </a:r>
          </a:p>
          <a:p>
            <a:pPr algn="l"/>
            <a:r>
              <a:rPr lang="en-US" altLang="zh-CN" sz="1600" b="0" i="0" u="none" strike="noStrike" baseline="0" dirty="0">
                <a:latin typeface="Courier"/>
              </a:rPr>
              <a:t>    </a:t>
            </a:r>
            <a:r>
              <a:rPr lang="en-US" altLang="zh-CN" sz="1600" b="0" i="0" u="none" strike="noStrike" baseline="0" dirty="0">
                <a:solidFill>
                  <a:srgbClr val="FF0000"/>
                </a:solidFill>
                <a:latin typeface="Courier"/>
              </a:rPr>
              <a:t>std::</a:t>
            </a:r>
            <a:r>
              <a:rPr lang="en-US" altLang="zh-CN" sz="1600" b="0" i="0" u="none" strike="noStrike" baseline="0" dirty="0" err="1">
                <a:solidFill>
                  <a:srgbClr val="FF0000"/>
                </a:solidFill>
                <a:latin typeface="Courier"/>
              </a:rPr>
              <a:t>lock_guard</a:t>
            </a:r>
            <a:r>
              <a:rPr lang="en-US" altLang="zh-CN" sz="1600" b="0" i="0" u="none" strike="noStrike" baseline="0" dirty="0">
                <a:solidFill>
                  <a:srgbClr val="FF0000"/>
                </a:solidFill>
                <a:latin typeface="Courier"/>
              </a:rPr>
              <a:t>&lt;std::mutex&gt; guard(</a:t>
            </a:r>
            <a:r>
              <a:rPr lang="en-US" altLang="zh-CN" sz="1600" b="0" i="0" u="none" strike="noStrike" baseline="0" dirty="0" err="1">
                <a:solidFill>
                  <a:srgbClr val="FF0000"/>
                </a:solidFill>
                <a:latin typeface="Courier"/>
              </a:rPr>
              <a:t>some_mutex</a:t>
            </a:r>
            <a:r>
              <a:rPr lang="en-US" altLang="zh-CN" sz="1600" b="0" i="0" u="none" strike="noStrike" baseline="0" dirty="0">
                <a:solidFill>
                  <a:srgbClr val="FF0000"/>
                </a:solidFill>
                <a:latin typeface="Courier"/>
              </a:rPr>
              <a:t>);</a:t>
            </a:r>
          </a:p>
          <a:p>
            <a:pPr algn="l"/>
            <a:r>
              <a:rPr lang="en-US" altLang="zh-CN" sz="1600" b="0" i="0" u="none" strike="noStrike" baseline="0" dirty="0">
                <a:latin typeface="Courier"/>
              </a:rPr>
              <a:t>    return std::find(</a:t>
            </a:r>
            <a:r>
              <a:rPr lang="en-US" altLang="zh-CN" sz="1600" b="0" i="0" u="none" strike="noStrike" baseline="0" dirty="0" err="1">
                <a:latin typeface="Courier"/>
              </a:rPr>
              <a:t>some_list.begin</a:t>
            </a:r>
            <a:r>
              <a:rPr lang="en-US" altLang="zh-CN" sz="1600" b="0" i="0" u="none" strike="noStrike" baseline="0" dirty="0">
                <a:latin typeface="Courier"/>
              </a:rPr>
              <a:t>(),</a:t>
            </a:r>
            <a:r>
              <a:rPr lang="en-US" altLang="zh-CN" sz="1600" b="0" i="0" u="none" strike="noStrike" baseline="0" dirty="0" err="1">
                <a:latin typeface="Courier"/>
              </a:rPr>
              <a:t>some_list.end</a:t>
            </a:r>
            <a:r>
              <a:rPr lang="en-US" altLang="zh-CN" sz="1600" b="0" i="0" u="none" strike="noStrike" baseline="0" dirty="0">
                <a:latin typeface="Courier"/>
              </a:rPr>
              <a:t>(),</a:t>
            </a:r>
            <a:r>
              <a:rPr lang="en-US" altLang="zh-CN" sz="1600" b="0" i="0" u="none" strike="noStrike" baseline="0" dirty="0" err="1">
                <a:latin typeface="Courier"/>
              </a:rPr>
              <a:t>value_to_find</a:t>
            </a:r>
            <a:r>
              <a:rPr lang="en-US" altLang="zh-CN" sz="1600" b="0" i="0" u="none" strike="noStrike" baseline="0" dirty="0">
                <a:latin typeface="Courier"/>
              </a:rPr>
              <a:t>)</a:t>
            </a:r>
          </a:p>
          <a:p>
            <a:pPr algn="l"/>
            <a:r>
              <a:rPr lang="en-US" altLang="zh-CN" sz="1600" b="0" i="0" u="none" strike="noStrike" baseline="0" dirty="0">
                <a:latin typeface="Courier"/>
              </a:rPr>
              <a:t>        != </a:t>
            </a:r>
            <a:r>
              <a:rPr lang="en-US" altLang="zh-CN" sz="1600" b="0" i="0" u="none" strike="noStrike" baseline="0" dirty="0" err="1">
                <a:latin typeface="Courier"/>
              </a:rPr>
              <a:t>some_list.end</a:t>
            </a:r>
            <a:r>
              <a:rPr lang="en-US" altLang="zh-CN" sz="1600" b="0" i="0" u="none" strike="noStrike" baseline="0" dirty="0">
                <a:latin typeface="Courier"/>
              </a:rPr>
              <a:t>();</a:t>
            </a:r>
          </a:p>
          <a:p>
            <a:pPr algn="l"/>
            <a:r>
              <a:rPr lang="en-US" altLang="zh-CN" sz="1600" b="0" i="0" u="none" strike="noStrike" baseline="0" dirty="0">
                <a:latin typeface="Courier"/>
              </a:rPr>
              <a:t>}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78695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4EF164-22FF-448F-AC4B-81CDB562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Taking a More Abstract View 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C315AA-7CDA-4E79-9B87-656EC45D9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Synchronization operations</a:t>
            </a:r>
          </a:p>
          <a:p>
            <a:pPr lvl="1"/>
            <a:r>
              <a:rPr lang="en-US" altLang="zh-CN" dirty="0"/>
              <a:t>lock/unlock, </a:t>
            </a:r>
            <a:r>
              <a:rPr lang="en-US" altLang="zh-CN" dirty="0" err="1"/>
              <a:t>acq</a:t>
            </a:r>
            <a:r>
              <a:rPr lang="en-US" altLang="zh-CN" dirty="0"/>
              <a:t>/</a:t>
            </a:r>
            <a:r>
              <a:rPr lang="en-US" altLang="zh-CN" dirty="0" err="1"/>
              <a:t>rel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1A16BBD-3712-412A-B569-2B88E04B6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DFD9CF5-230D-44EB-A639-C09EF6505621}"/>
              </a:ext>
            </a:extLst>
          </p:cNvPr>
          <p:cNvSpPr txBox="1"/>
          <p:nvPr/>
        </p:nvSpPr>
        <p:spPr>
          <a:xfrm>
            <a:off x="148114" y="3298827"/>
            <a:ext cx="47195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Courier"/>
              </a:rPr>
              <a:t>for (int </a:t>
            </a:r>
            <a:r>
              <a:rPr lang="en-US" altLang="zh-CN" sz="1600" dirty="0" err="1">
                <a:latin typeface="Courier"/>
              </a:rPr>
              <a:t>i</a:t>
            </a:r>
            <a:r>
              <a:rPr lang="en-US" altLang="zh-CN" sz="1600" dirty="0">
                <a:latin typeface="Courier"/>
              </a:rPr>
              <a:t>=-100; </a:t>
            </a:r>
            <a:r>
              <a:rPr lang="en-US" altLang="zh-CN" sz="1600" dirty="0" err="1">
                <a:latin typeface="Courier"/>
              </a:rPr>
              <a:t>i</a:t>
            </a:r>
            <a:r>
              <a:rPr lang="en-US" altLang="zh-CN" sz="1600" dirty="0">
                <a:latin typeface="Courier"/>
              </a:rPr>
              <a:t>&lt;0; </a:t>
            </a:r>
            <a:r>
              <a:rPr lang="en-US" altLang="zh-CN" sz="1600" dirty="0" err="1">
                <a:latin typeface="Courier"/>
              </a:rPr>
              <a:t>i</a:t>
            </a:r>
            <a:r>
              <a:rPr lang="en-US" altLang="zh-CN" sz="1600" dirty="0">
                <a:latin typeface="Courier"/>
              </a:rPr>
              <a:t>++)</a:t>
            </a:r>
            <a:r>
              <a:rPr lang="en-US" altLang="zh-CN" sz="1600" b="0" i="0" u="none" strike="noStrike" baseline="0" dirty="0">
                <a:latin typeface="Courier"/>
              </a:rPr>
              <a:t>{</a:t>
            </a:r>
          </a:p>
          <a:p>
            <a:r>
              <a:rPr lang="en-US" altLang="zh-CN" sz="1600" dirty="0">
                <a:latin typeface="Courier"/>
              </a:rPr>
              <a:t>    </a:t>
            </a:r>
            <a:r>
              <a:rPr lang="en-US" altLang="zh-CN" sz="1600" dirty="0" err="1">
                <a:solidFill>
                  <a:srgbClr val="FF0000"/>
                </a:solidFill>
                <a:latin typeface="Courier"/>
              </a:rPr>
              <a:t>mu.lock</a:t>
            </a:r>
            <a:r>
              <a:rPr lang="en-US" altLang="zh-CN" sz="1600" dirty="0">
                <a:solidFill>
                  <a:srgbClr val="FF0000"/>
                </a:solidFill>
                <a:latin typeface="Courier"/>
              </a:rPr>
              <a:t>();</a:t>
            </a:r>
          </a:p>
          <a:p>
            <a:r>
              <a:rPr lang="en-US" altLang="zh-CN" sz="1600" dirty="0">
                <a:latin typeface="Courier"/>
              </a:rPr>
              <a:t>	std::</a:t>
            </a:r>
            <a:r>
              <a:rPr lang="en-US" altLang="zh-CN" sz="1600" dirty="0" err="1">
                <a:latin typeface="Courier"/>
              </a:rPr>
              <a:t>cout</a:t>
            </a:r>
            <a:r>
              <a:rPr lang="en-US" altLang="zh-CN" sz="1600" dirty="0">
                <a:latin typeface="Courier"/>
              </a:rPr>
              <a:t> &lt;&lt; "thread function: " </a:t>
            </a:r>
          </a:p>
          <a:p>
            <a:r>
              <a:rPr lang="en-US" altLang="zh-CN" sz="1600" dirty="0">
                <a:latin typeface="Courier"/>
              </a:rPr>
              <a:t>        &lt;&lt; </a:t>
            </a:r>
            <a:r>
              <a:rPr lang="en-US" altLang="zh-CN" sz="1600" dirty="0" err="1">
                <a:latin typeface="Courier"/>
              </a:rPr>
              <a:t>i</a:t>
            </a:r>
            <a:r>
              <a:rPr lang="en-US" altLang="zh-CN" sz="1600" dirty="0">
                <a:latin typeface="Courier"/>
              </a:rPr>
              <a:t> &lt;&lt; "\n"; 	</a:t>
            </a:r>
          </a:p>
          <a:p>
            <a:r>
              <a:rPr lang="en-US" altLang="zh-CN" sz="1600" dirty="0">
                <a:solidFill>
                  <a:srgbClr val="FF0000"/>
                </a:solidFill>
                <a:latin typeface="Courier"/>
              </a:rPr>
              <a:t>    </a:t>
            </a:r>
            <a:r>
              <a:rPr lang="en-US" altLang="zh-CN" sz="1600" dirty="0" err="1">
                <a:solidFill>
                  <a:srgbClr val="FF0000"/>
                </a:solidFill>
                <a:latin typeface="Courier"/>
              </a:rPr>
              <a:t>mu.unlock</a:t>
            </a:r>
            <a:r>
              <a:rPr lang="en-US" altLang="zh-CN" sz="1600" dirty="0">
                <a:solidFill>
                  <a:srgbClr val="FF0000"/>
                </a:solidFill>
                <a:latin typeface="Courier"/>
              </a:rPr>
              <a:t>();</a:t>
            </a:r>
          </a:p>
          <a:p>
            <a:r>
              <a:rPr lang="en-US" altLang="zh-CN" sz="1600" b="0" i="0" u="none" strike="noStrike" baseline="0" dirty="0">
                <a:latin typeface="Courier"/>
              </a:rPr>
              <a:t>}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C81D288-E9D2-4D00-B299-C41176D1D561}"/>
              </a:ext>
            </a:extLst>
          </p:cNvPr>
          <p:cNvSpPr txBox="1"/>
          <p:nvPr/>
        </p:nvSpPr>
        <p:spPr>
          <a:xfrm>
            <a:off x="4785923" y="3298827"/>
            <a:ext cx="43492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Courier"/>
              </a:rPr>
              <a:t>for (int </a:t>
            </a:r>
            <a:r>
              <a:rPr lang="en-US" altLang="zh-CN" sz="1600" dirty="0" err="1">
                <a:latin typeface="Courier"/>
              </a:rPr>
              <a:t>i</a:t>
            </a:r>
            <a:r>
              <a:rPr lang="en-US" altLang="zh-CN" sz="1600" dirty="0">
                <a:latin typeface="Courier"/>
              </a:rPr>
              <a:t>=100; </a:t>
            </a:r>
            <a:r>
              <a:rPr lang="en-US" altLang="zh-CN" sz="1600" dirty="0" err="1">
                <a:latin typeface="Courier"/>
              </a:rPr>
              <a:t>i</a:t>
            </a:r>
            <a:r>
              <a:rPr lang="en-US" altLang="zh-CN" sz="1600" dirty="0">
                <a:latin typeface="Courier"/>
              </a:rPr>
              <a:t>&gt;0; </a:t>
            </a:r>
            <a:r>
              <a:rPr lang="en-US" altLang="zh-CN" sz="1600" dirty="0" err="1">
                <a:latin typeface="Courier"/>
              </a:rPr>
              <a:t>i</a:t>
            </a:r>
            <a:r>
              <a:rPr lang="en-US" altLang="zh-CN" sz="1600" dirty="0">
                <a:latin typeface="Courier"/>
              </a:rPr>
              <a:t>--)</a:t>
            </a:r>
            <a:r>
              <a:rPr lang="en-US" altLang="zh-CN" sz="1600" b="0" i="0" u="none" strike="noStrike" baseline="0" dirty="0">
                <a:latin typeface="Courier"/>
              </a:rPr>
              <a:t>{</a:t>
            </a:r>
          </a:p>
          <a:p>
            <a:r>
              <a:rPr lang="en-US" altLang="zh-CN" sz="1600" dirty="0">
                <a:latin typeface="Courier"/>
              </a:rPr>
              <a:t>    </a:t>
            </a:r>
            <a:r>
              <a:rPr lang="en-US" altLang="zh-CN" sz="1600" dirty="0" err="1">
                <a:solidFill>
                  <a:srgbClr val="FF0000"/>
                </a:solidFill>
                <a:latin typeface="Courier"/>
              </a:rPr>
              <a:t>mu.lock</a:t>
            </a:r>
            <a:r>
              <a:rPr lang="en-US" altLang="zh-CN" sz="1600" dirty="0">
                <a:solidFill>
                  <a:srgbClr val="FF0000"/>
                </a:solidFill>
                <a:latin typeface="Courier"/>
              </a:rPr>
              <a:t>();</a:t>
            </a:r>
          </a:p>
          <a:p>
            <a:r>
              <a:rPr lang="en-US" altLang="zh-CN" sz="1600" dirty="0">
                <a:latin typeface="Courier"/>
              </a:rPr>
              <a:t>	std::</a:t>
            </a:r>
            <a:r>
              <a:rPr lang="en-US" altLang="zh-CN" sz="1600" dirty="0" err="1">
                <a:latin typeface="Courier"/>
              </a:rPr>
              <a:t>cout</a:t>
            </a:r>
            <a:r>
              <a:rPr lang="en-US" altLang="zh-CN" sz="1600" dirty="0">
                <a:latin typeface="Courier"/>
              </a:rPr>
              <a:t> &lt;&lt; " main thread: " </a:t>
            </a:r>
          </a:p>
          <a:p>
            <a:r>
              <a:rPr lang="en-US" altLang="zh-CN" sz="1600" dirty="0">
                <a:latin typeface="Courier"/>
              </a:rPr>
              <a:t>        &lt;&lt; </a:t>
            </a:r>
            <a:r>
              <a:rPr lang="en-US" altLang="zh-CN" sz="1600" dirty="0" err="1">
                <a:latin typeface="Courier"/>
              </a:rPr>
              <a:t>i</a:t>
            </a:r>
            <a:r>
              <a:rPr lang="en-US" altLang="zh-CN" sz="1600" dirty="0">
                <a:latin typeface="Courier"/>
              </a:rPr>
              <a:t> &lt;&lt; "\n"; 	</a:t>
            </a:r>
          </a:p>
          <a:p>
            <a:r>
              <a:rPr lang="en-US" altLang="zh-CN" sz="1600" dirty="0">
                <a:solidFill>
                  <a:srgbClr val="FF0000"/>
                </a:solidFill>
                <a:latin typeface="Courier"/>
              </a:rPr>
              <a:t>    </a:t>
            </a:r>
            <a:r>
              <a:rPr lang="en-US" altLang="zh-CN" sz="1600" dirty="0" err="1">
                <a:solidFill>
                  <a:srgbClr val="FF0000"/>
                </a:solidFill>
                <a:latin typeface="Courier"/>
              </a:rPr>
              <a:t>mu.unlock</a:t>
            </a:r>
            <a:r>
              <a:rPr lang="en-US" altLang="zh-CN" sz="1600" dirty="0">
                <a:solidFill>
                  <a:srgbClr val="FF0000"/>
                </a:solidFill>
                <a:latin typeface="Courier"/>
              </a:rPr>
              <a:t>();</a:t>
            </a:r>
            <a:endParaRPr lang="en-US" altLang="zh-CN" sz="1600" b="0" i="0" u="none" strike="noStrike" baseline="0" dirty="0">
              <a:latin typeface="Courier"/>
            </a:endParaRPr>
          </a:p>
          <a:p>
            <a:pPr algn="l"/>
            <a:r>
              <a:rPr lang="en-US" altLang="zh-CN" sz="1600" b="0" i="0" u="none" strike="noStrike" baseline="0" dirty="0">
                <a:latin typeface="Courier"/>
              </a:rPr>
              <a:t>}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A171AF-2418-4883-B79E-0A9F0FD9BD04}"/>
              </a:ext>
            </a:extLst>
          </p:cNvPr>
          <p:cNvGrpSpPr/>
          <p:nvPr/>
        </p:nvGrpSpPr>
        <p:grpSpPr>
          <a:xfrm>
            <a:off x="4710804" y="3260064"/>
            <a:ext cx="75119" cy="1569660"/>
            <a:chOff x="4475449" y="2962572"/>
            <a:chExt cx="75119" cy="928093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10DD0D30-0096-47B8-A024-354C1DA47328}"/>
                </a:ext>
              </a:extLst>
            </p:cNvPr>
            <p:cNvCxnSpPr/>
            <p:nvPr/>
          </p:nvCxnSpPr>
          <p:spPr>
            <a:xfrm>
              <a:off x="4475449" y="2967335"/>
              <a:ext cx="0" cy="92333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CAF66D5-D54C-4F2E-B702-F4FE1E99B967}"/>
                </a:ext>
              </a:extLst>
            </p:cNvPr>
            <p:cNvCxnSpPr/>
            <p:nvPr/>
          </p:nvCxnSpPr>
          <p:spPr>
            <a:xfrm>
              <a:off x="4550568" y="2962572"/>
              <a:ext cx="0" cy="92333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879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8E7C72-63F0-49DA-B6A6-4440D698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Programmers’ View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5A87A-AEDC-4138-9D99-B13DDC9080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64" y="2038872"/>
            <a:ext cx="1643576" cy="20606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97ED0B-223E-4172-A00F-126EE084FD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102" y="2073270"/>
            <a:ext cx="1549030" cy="20315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8867B1-967F-4A28-B419-C2D0D4910A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393" y="4463053"/>
            <a:ext cx="1553466" cy="204104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78CB41D-CBC9-4E39-A6F4-BDD8EC9643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283" y="2073270"/>
            <a:ext cx="1650607" cy="20315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F2A0412-C9BE-4496-9856-8C3F605FA5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38" y="4430200"/>
            <a:ext cx="1643576" cy="20291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A348F1C-22D0-4A57-939F-D9E3E86235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528" y="4463053"/>
            <a:ext cx="1596362" cy="200147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BD43E03-4D62-498A-BFFE-25F40FD1B3C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329" y="2063886"/>
            <a:ext cx="1645484" cy="20356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6C53266-C5CB-474F-A124-CC3334B7D27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392" y="2054206"/>
            <a:ext cx="1553467" cy="204533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3301FFC-14EB-453F-8A8E-F2579124C76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838" y="4430200"/>
            <a:ext cx="1648711" cy="202918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FFF3FE5-2B84-4CEE-897E-F8BEEBEBA753}"/>
              </a:ext>
            </a:extLst>
          </p:cNvPr>
          <p:cNvSpPr txBox="1"/>
          <p:nvPr/>
        </p:nvSpPr>
        <p:spPr>
          <a:xfrm>
            <a:off x="7929562" y="5114925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…</a:t>
            </a:r>
            <a:endParaRPr lang="zh-CN" altLang="en-US" sz="3600" dirty="0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73C8F512-9E8F-4BBB-8B48-4CAF144B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696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4D7815-37CE-45F7-95E4-7ACD9E52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0730E38-CF31-4678-A528-C1706832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E7C34BE-BEBA-4C02-893C-A522F6151648}"/>
              </a:ext>
            </a:extLst>
          </p:cNvPr>
          <p:cNvSpPr txBox="1"/>
          <p:nvPr/>
        </p:nvSpPr>
        <p:spPr>
          <a:xfrm>
            <a:off x="541020" y="1577340"/>
            <a:ext cx="1434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But wait…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D00DB75-E219-4106-BAFB-2A7EAC8AD30F}"/>
              </a:ext>
            </a:extLst>
          </p:cNvPr>
          <p:cNvSpPr txBox="1"/>
          <p:nvPr/>
        </p:nvSpPr>
        <p:spPr>
          <a:xfrm>
            <a:off x="833218" y="5109203"/>
            <a:ext cx="77551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How are lock() and unlock() implemented?</a:t>
            </a:r>
          </a:p>
          <a:p>
            <a:pPr>
              <a:spcBef>
                <a:spcPts val="1200"/>
              </a:spcBef>
            </a:pPr>
            <a:r>
              <a:rPr lang="en-US" altLang="zh-CN" sz="2400" dirty="0"/>
              <a:t>Are there </a:t>
            </a:r>
            <a:r>
              <a:rPr lang="en-US" altLang="zh-CN" sz="2400" dirty="0" err="1"/>
              <a:t>interleavings</a:t>
            </a:r>
            <a:r>
              <a:rPr lang="en-US" altLang="zh-CN" sz="2400" dirty="0"/>
              <a:t> between the threads when executing the implementations of lock()/unlock()?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D531BD-7BBC-47EB-B9AE-FBEC23E6E667}"/>
              </a:ext>
            </a:extLst>
          </p:cNvPr>
          <p:cNvSpPr txBox="1"/>
          <p:nvPr/>
        </p:nvSpPr>
        <p:spPr>
          <a:xfrm>
            <a:off x="148114" y="3298827"/>
            <a:ext cx="47195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Courier"/>
              </a:rPr>
              <a:t>for (int </a:t>
            </a:r>
            <a:r>
              <a:rPr lang="en-US" altLang="zh-CN" sz="1600" dirty="0" err="1">
                <a:latin typeface="Courier"/>
              </a:rPr>
              <a:t>i</a:t>
            </a:r>
            <a:r>
              <a:rPr lang="en-US" altLang="zh-CN" sz="1600" dirty="0">
                <a:latin typeface="Courier"/>
              </a:rPr>
              <a:t>=-100; </a:t>
            </a:r>
            <a:r>
              <a:rPr lang="en-US" altLang="zh-CN" sz="1600" dirty="0" err="1">
                <a:latin typeface="Courier"/>
              </a:rPr>
              <a:t>i</a:t>
            </a:r>
            <a:r>
              <a:rPr lang="en-US" altLang="zh-CN" sz="1600" dirty="0">
                <a:latin typeface="Courier"/>
              </a:rPr>
              <a:t>&lt;0; </a:t>
            </a:r>
            <a:r>
              <a:rPr lang="en-US" altLang="zh-CN" sz="1600" dirty="0" err="1">
                <a:latin typeface="Courier"/>
              </a:rPr>
              <a:t>i</a:t>
            </a:r>
            <a:r>
              <a:rPr lang="en-US" altLang="zh-CN" sz="1600" dirty="0">
                <a:latin typeface="Courier"/>
              </a:rPr>
              <a:t>++)</a:t>
            </a:r>
            <a:r>
              <a:rPr lang="en-US" altLang="zh-CN" sz="1600" b="0" i="0" u="none" strike="noStrike" baseline="0" dirty="0">
                <a:latin typeface="Courier"/>
              </a:rPr>
              <a:t>{</a:t>
            </a:r>
          </a:p>
          <a:p>
            <a:r>
              <a:rPr lang="en-US" altLang="zh-CN" sz="1600" dirty="0">
                <a:latin typeface="Courier"/>
              </a:rPr>
              <a:t>    </a:t>
            </a:r>
            <a:r>
              <a:rPr lang="en-US" altLang="zh-CN" sz="1600" dirty="0" err="1">
                <a:solidFill>
                  <a:srgbClr val="FF0000"/>
                </a:solidFill>
                <a:latin typeface="Courier"/>
              </a:rPr>
              <a:t>mu.lock</a:t>
            </a:r>
            <a:r>
              <a:rPr lang="en-US" altLang="zh-CN" sz="1600" dirty="0">
                <a:solidFill>
                  <a:srgbClr val="FF0000"/>
                </a:solidFill>
                <a:latin typeface="Courier"/>
              </a:rPr>
              <a:t>();</a:t>
            </a:r>
          </a:p>
          <a:p>
            <a:r>
              <a:rPr lang="en-US" altLang="zh-CN" sz="1600" dirty="0">
                <a:latin typeface="Courier"/>
              </a:rPr>
              <a:t>	std::</a:t>
            </a:r>
            <a:r>
              <a:rPr lang="en-US" altLang="zh-CN" sz="1600" dirty="0" err="1">
                <a:latin typeface="Courier"/>
              </a:rPr>
              <a:t>cout</a:t>
            </a:r>
            <a:r>
              <a:rPr lang="en-US" altLang="zh-CN" sz="1600" dirty="0">
                <a:latin typeface="Courier"/>
              </a:rPr>
              <a:t> &lt;&lt; "thread function: " </a:t>
            </a:r>
          </a:p>
          <a:p>
            <a:r>
              <a:rPr lang="en-US" altLang="zh-CN" sz="1600" dirty="0">
                <a:latin typeface="Courier"/>
              </a:rPr>
              <a:t>        &lt;&lt; </a:t>
            </a:r>
            <a:r>
              <a:rPr lang="en-US" altLang="zh-CN" sz="1600" dirty="0" err="1">
                <a:latin typeface="Courier"/>
              </a:rPr>
              <a:t>i</a:t>
            </a:r>
            <a:r>
              <a:rPr lang="en-US" altLang="zh-CN" sz="1600" dirty="0">
                <a:latin typeface="Courier"/>
              </a:rPr>
              <a:t> &lt;&lt; "\n"; 	</a:t>
            </a:r>
          </a:p>
          <a:p>
            <a:r>
              <a:rPr lang="en-US" altLang="zh-CN" sz="1600" dirty="0">
                <a:solidFill>
                  <a:srgbClr val="FF0000"/>
                </a:solidFill>
                <a:latin typeface="Courier"/>
              </a:rPr>
              <a:t>    </a:t>
            </a:r>
            <a:r>
              <a:rPr lang="en-US" altLang="zh-CN" sz="1600" dirty="0" err="1">
                <a:solidFill>
                  <a:srgbClr val="FF0000"/>
                </a:solidFill>
                <a:latin typeface="Courier"/>
              </a:rPr>
              <a:t>mu.unlock</a:t>
            </a:r>
            <a:r>
              <a:rPr lang="en-US" altLang="zh-CN" sz="1600" dirty="0">
                <a:solidFill>
                  <a:srgbClr val="FF0000"/>
                </a:solidFill>
                <a:latin typeface="Courier"/>
              </a:rPr>
              <a:t>();</a:t>
            </a:r>
          </a:p>
          <a:p>
            <a:r>
              <a:rPr lang="en-US" altLang="zh-CN" sz="1600" b="0" i="0" u="none" strike="noStrike" baseline="0" dirty="0">
                <a:latin typeface="Courier"/>
              </a:rPr>
              <a:t>}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CC2C3A8-14AA-4130-8F45-AB350AE9AA30}"/>
              </a:ext>
            </a:extLst>
          </p:cNvPr>
          <p:cNvSpPr txBox="1"/>
          <p:nvPr/>
        </p:nvSpPr>
        <p:spPr>
          <a:xfrm>
            <a:off x="4785923" y="3298827"/>
            <a:ext cx="43492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Courier"/>
              </a:rPr>
              <a:t>for (int </a:t>
            </a:r>
            <a:r>
              <a:rPr lang="en-US" altLang="zh-CN" sz="1600" dirty="0" err="1">
                <a:latin typeface="Courier"/>
              </a:rPr>
              <a:t>i</a:t>
            </a:r>
            <a:r>
              <a:rPr lang="en-US" altLang="zh-CN" sz="1600" dirty="0">
                <a:latin typeface="Courier"/>
              </a:rPr>
              <a:t>=100; </a:t>
            </a:r>
            <a:r>
              <a:rPr lang="en-US" altLang="zh-CN" sz="1600" dirty="0" err="1">
                <a:latin typeface="Courier"/>
              </a:rPr>
              <a:t>i</a:t>
            </a:r>
            <a:r>
              <a:rPr lang="en-US" altLang="zh-CN" sz="1600" dirty="0">
                <a:latin typeface="Courier"/>
              </a:rPr>
              <a:t>&gt;0; </a:t>
            </a:r>
            <a:r>
              <a:rPr lang="en-US" altLang="zh-CN" sz="1600" dirty="0" err="1">
                <a:latin typeface="Courier"/>
              </a:rPr>
              <a:t>i</a:t>
            </a:r>
            <a:r>
              <a:rPr lang="en-US" altLang="zh-CN" sz="1600" dirty="0">
                <a:latin typeface="Courier"/>
              </a:rPr>
              <a:t>--)</a:t>
            </a:r>
            <a:r>
              <a:rPr lang="en-US" altLang="zh-CN" sz="1600" b="0" i="0" u="none" strike="noStrike" baseline="0" dirty="0">
                <a:latin typeface="Courier"/>
              </a:rPr>
              <a:t>{</a:t>
            </a:r>
          </a:p>
          <a:p>
            <a:r>
              <a:rPr lang="en-US" altLang="zh-CN" sz="1600" dirty="0">
                <a:latin typeface="Courier"/>
              </a:rPr>
              <a:t>    </a:t>
            </a:r>
            <a:r>
              <a:rPr lang="en-US" altLang="zh-CN" sz="1600" dirty="0" err="1">
                <a:solidFill>
                  <a:srgbClr val="FF0000"/>
                </a:solidFill>
                <a:latin typeface="Courier"/>
              </a:rPr>
              <a:t>mu.lock</a:t>
            </a:r>
            <a:r>
              <a:rPr lang="en-US" altLang="zh-CN" sz="1600" dirty="0">
                <a:solidFill>
                  <a:srgbClr val="FF0000"/>
                </a:solidFill>
                <a:latin typeface="Courier"/>
              </a:rPr>
              <a:t>();</a:t>
            </a:r>
          </a:p>
          <a:p>
            <a:r>
              <a:rPr lang="en-US" altLang="zh-CN" sz="1600" dirty="0">
                <a:latin typeface="Courier"/>
              </a:rPr>
              <a:t>	std::</a:t>
            </a:r>
            <a:r>
              <a:rPr lang="en-US" altLang="zh-CN" sz="1600" dirty="0" err="1">
                <a:latin typeface="Courier"/>
              </a:rPr>
              <a:t>cout</a:t>
            </a:r>
            <a:r>
              <a:rPr lang="en-US" altLang="zh-CN" sz="1600" dirty="0">
                <a:latin typeface="Courier"/>
              </a:rPr>
              <a:t> &lt;&lt; " main thread: " </a:t>
            </a:r>
          </a:p>
          <a:p>
            <a:r>
              <a:rPr lang="en-US" altLang="zh-CN" sz="1600" dirty="0">
                <a:latin typeface="Courier"/>
              </a:rPr>
              <a:t>        &lt;&lt; </a:t>
            </a:r>
            <a:r>
              <a:rPr lang="en-US" altLang="zh-CN" sz="1600" dirty="0" err="1">
                <a:latin typeface="Courier"/>
              </a:rPr>
              <a:t>i</a:t>
            </a:r>
            <a:r>
              <a:rPr lang="en-US" altLang="zh-CN" sz="1600" dirty="0">
                <a:latin typeface="Courier"/>
              </a:rPr>
              <a:t> &lt;&lt; "\n"; 	</a:t>
            </a:r>
          </a:p>
          <a:p>
            <a:r>
              <a:rPr lang="en-US" altLang="zh-CN" sz="1600" dirty="0">
                <a:solidFill>
                  <a:srgbClr val="FF0000"/>
                </a:solidFill>
                <a:latin typeface="Courier"/>
              </a:rPr>
              <a:t>    </a:t>
            </a:r>
            <a:r>
              <a:rPr lang="en-US" altLang="zh-CN" sz="1600" dirty="0" err="1">
                <a:solidFill>
                  <a:srgbClr val="FF0000"/>
                </a:solidFill>
                <a:latin typeface="Courier"/>
              </a:rPr>
              <a:t>mu.unlock</a:t>
            </a:r>
            <a:r>
              <a:rPr lang="en-US" altLang="zh-CN" sz="1600" dirty="0">
                <a:solidFill>
                  <a:srgbClr val="FF0000"/>
                </a:solidFill>
                <a:latin typeface="Courier"/>
              </a:rPr>
              <a:t>();</a:t>
            </a:r>
            <a:endParaRPr lang="en-US" altLang="zh-CN" sz="1600" b="0" i="0" u="none" strike="noStrike" baseline="0" dirty="0">
              <a:latin typeface="Courier"/>
            </a:endParaRPr>
          </a:p>
          <a:p>
            <a:pPr algn="l"/>
            <a:r>
              <a:rPr lang="en-US" altLang="zh-CN" sz="1600" b="0" i="0" u="none" strike="noStrike" baseline="0" dirty="0">
                <a:latin typeface="Courier"/>
              </a:rPr>
              <a:t>}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EAC46A2-CE38-4CFB-A61B-FBEB7F488B0E}"/>
              </a:ext>
            </a:extLst>
          </p:cNvPr>
          <p:cNvGrpSpPr/>
          <p:nvPr/>
        </p:nvGrpSpPr>
        <p:grpSpPr>
          <a:xfrm>
            <a:off x="4710804" y="3260064"/>
            <a:ext cx="75119" cy="1569660"/>
            <a:chOff x="4475449" y="2962572"/>
            <a:chExt cx="75119" cy="928093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94AB56D-CE8F-4B83-A641-A40CDC0C62B5}"/>
                </a:ext>
              </a:extLst>
            </p:cNvPr>
            <p:cNvCxnSpPr/>
            <p:nvPr/>
          </p:nvCxnSpPr>
          <p:spPr>
            <a:xfrm>
              <a:off x="4475449" y="2967335"/>
              <a:ext cx="0" cy="92333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6E581CA7-2F7E-486E-B766-B79F86456AA1}"/>
                </a:ext>
              </a:extLst>
            </p:cNvPr>
            <p:cNvCxnSpPr/>
            <p:nvPr/>
          </p:nvCxnSpPr>
          <p:spPr>
            <a:xfrm>
              <a:off x="4550568" y="2962572"/>
              <a:ext cx="0" cy="92333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185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8583C5E1-C2C3-4CE5-A6C0-21DFB520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Programmers’ View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7076968C-3ECA-4DCB-90F3-750D8AF26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A concurrent program = </a:t>
            </a:r>
          </a:p>
          <a:p>
            <a:pPr marL="0" indent="0">
              <a:buNone/>
            </a:pPr>
            <a:r>
              <a:rPr lang="en-US" altLang="zh-CN" dirty="0"/>
              <a:t>      </a:t>
            </a:r>
            <a:r>
              <a:rPr lang="en-US" altLang="zh-CN" sz="2800" dirty="0"/>
              <a:t>concurrent objects + their clients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9A7A2AF-97FB-4016-B6DD-4328CA1C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pPr/>
              <a:t>21</a:t>
            </a:fld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ACD21D5-90B3-407B-ABB3-ADFCE623C610}"/>
              </a:ext>
            </a:extLst>
          </p:cNvPr>
          <p:cNvGrpSpPr/>
          <p:nvPr/>
        </p:nvGrpSpPr>
        <p:grpSpPr>
          <a:xfrm>
            <a:off x="5252988" y="3610072"/>
            <a:ext cx="3606597" cy="1569660"/>
            <a:chOff x="343739" y="3462685"/>
            <a:chExt cx="3606597" cy="156966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10FF705-0FCF-4C6D-A393-8BC4A060BB9E}"/>
                </a:ext>
              </a:extLst>
            </p:cNvPr>
            <p:cNvSpPr txBox="1"/>
            <p:nvPr/>
          </p:nvSpPr>
          <p:spPr>
            <a:xfrm>
              <a:off x="343739" y="3486744"/>
              <a:ext cx="166584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ourier"/>
                </a:rPr>
                <a:t>…</a:t>
              </a:r>
              <a:endParaRPr lang="en-US" altLang="zh-CN" sz="1600" b="0" i="0" u="none" strike="noStrike" baseline="0" dirty="0">
                <a:latin typeface="Courier"/>
              </a:endParaRPr>
            </a:p>
            <a:p>
              <a:r>
                <a:rPr lang="en-US" altLang="zh-CN" sz="1600" dirty="0" err="1">
                  <a:solidFill>
                    <a:srgbClr val="FF0000"/>
                  </a:solidFill>
                  <a:latin typeface="Courier"/>
                </a:rPr>
                <a:t>mu.lock</a:t>
              </a:r>
              <a:r>
                <a:rPr lang="en-US" altLang="zh-CN" sz="1600" dirty="0">
                  <a:solidFill>
                    <a:srgbClr val="FF0000"/>
                  </a:solidFill>
                  <a:latin typeface="Courier"/>
                </a:rPr>
                <a:t>();</a:t>
              </a:r>
            </a:p>
            <a:p>
              <a:r>
                <a:rPr lang="en-US" altLang="zh-CN" sz="1600" dirty="0">
                  <a:latin typeface="Courier"/>
                </a:rPr>
                <a:t>…	</a:t>
              </a:r>
            </a:p>
            <a:p>
              <a:r>
                <a:rPr lang="en-US" altLang="zh-CN" sz="1600" dirty="0" err="1">
                  <a:solidFill>
                    <a:srgbClr val="FF0000"/>
                  </a:solidFill>
                  <a:latin typeface="Courier"/>
                </a:rPr>
                <a:t>mu.unlock</a:t>
              </a:r>
              <a:r>
                <a:rPr lang="en-US" altLang="zh-CN" sz="1600" dirty="0">
                  <a:solidFill>
                    <a:srgbClr val="FF0000"/>
                  </a:solidFill>
                  <a:latin typeface="Courier"/>
                </a:rPr>
                <a:t>();</a:t>
              </a:r>
            </a:p>
            <a:p>
              <a:r>
                <a:rPr lang="en-US" altLang="zh-CN" sz="1600" dirty="0">
                  <a:latin typeface="Courier"/>
                </a:rPr>
                <a:t>…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862257C-504A-40A7-80BA-961F77903ABC}"/>
                </a:ext>
              </a:extLst>
            </p:cNvPr>
            <p:cNvGrpSpPr/>
            <p:nvPr/>
          </p:nvGrpSpPr>
          <p:grpSpPr>
            <a:xfrm>
              <a:off x="2071918" y="3462685"/>
              <a:ext cx="75119" cy="1569660"/>
              <a:chOff x="4475449" y="2962572"/>
              <a:chExt cx="75119" cy="928093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546F1A65-B165-4B51-935E-93E690522F63}"/>
                  </a:ext>
                </a:extLst>
              </p:cNvPr>
              <p:cNvCxnSpPr/>
              <p:nvPr/>
            </p:nvCxnSpPr>
            <p:spPr>
              <a:xfrm>
                <a:off x="4475449" y="2967335"/>
                <a:ext cx="0" cy="92333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B857515D-659D-445C-AA2C-C16DB7550E37}"/>
                  </a:ext>
                </a:extLst>
              </p:cNvPr>
              <p:cNvCxnSpPr/>
              <p:nvPr/>
            </p:nvCxnSpPr>
            <p:spPr>
              <a:xfrm>
                <a:off x="4550568" y="2962572"/>
                <a:ext cx="0" cy="92333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4044D72-6109-4E9A-A8E0-4A9F1CB7990E}"/>
                </a:ext>
              </a:extLst>
            </p:cNvPr>
            <p:cNvSpPr txBox="1"/>
            <p:nvPr/>
          </p:nvSpPr>
          <p:spPr>
            <a:xfrm>
              <a:off x="2284495" y="3486745"/>
              <a:ext cx="166584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ourier"/>
                </a:rPr>
                <a:t>…</a:t>
              </a:r>
              <a:endParaRPr lang="en-US" altLang="zh-CN" sz="1600" b="0" i="0" u="none" strike="noStrike" baseline="0" dirty="0">
                <a:latin typeface="Courier"/>
              </a:endParaRPr>
            </a:p>
            <a:p>
              <a:r>
                <a:rPr lang="en-US" altLang="zh-CN" sz="1600" dirty="0" err="1">
                  <a:solidFill>
                    <a:srgbClr val="FF0000"/>
                  </a:solidFill>
                  <a:latin typeface="Courier"/>
                </a:rPr>
                <a:t>mu.lock</a:t>
              </a:r>
              <a:r>
                <a:rPr lang="en-US" altLang="zh-CN" sz="1600" dirty="0">
                  <a:solidFill>
                    <a:srgbClr val="FF0000"/>
                  </a:solidFill>
                  <a:latin typeface="Courier"/>
                </a:rPr>
                <a:t>();</a:t>
              </a:r>
            </a:p>
            <a:p>
              <a:r>
                <a:rPr lang="en-US" altLang="zh-CN" sz="1600" dirty="0">
                  <a:latin typeface="Courier"/>
                </a:rPr>
                <a:t>…	</a:t>
              </a:r>
            </a:p>
            <a:p>
              <a:r>
                <a:rPr lang="en-US" altLang="zh-CN" sz="1600" dirty="0" err="1">
                  <a:solidFill>
                    <a:srgbClr val="FF0000"/>
                  </a:solidFill>
                  <a:latin typeface="Courier"/>
                </a:rPr>
                <a:t>mu.unlock</a:t>
              </a:r>
              <a:r>
                <a:rPr lang="en-US" altLang="zh-CN" sz="1600" dirty="0">
                  <a:solidFill>
                    <a:srgbClr val="FF0000"/>
                  </a:solidFill>
                  <a:latin typeface="Courier"/>
                </a:rPr>
                <a:t>();</a:t>
              </a:r>
            </a:p>
            <a:p>
              <a:r>
                <a:rPr lang="en-US" altLang="zh-CN" sz="1600" dirty="0">
                  <a:latin typeface="Courier"/>
                </a:rPr>
                <a:t>…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92AEFB5-DA37-42E5-B41B-BD0494FA998C}"/>
              </a:ext>
            </a:extLst>
          </p:cNvPr>
          <p:cNvGrpSpPr/>
          <p:nvPr/>
        </p:nvGrpSpPr>
        <p:grpSpPr>
          <a:xfrm>
            <a:off x="719764" y="3250449"/>
            <a:ext cx="3024336" cy="2160240"/>
            <a:chOff x="5364088" y="2276872"/>
            <a:chExt cx="3024336" cy="2160240"/>
          </a:xfrm>
        </p:grpSpPr>
        <p:sp>
          <p:nvSpPr>
            <p:cNvPr id="37" name="波形 36">
              <a:extLst>
                <a:ext uri="{FF2B5EF4-FFF2-40B4-BE49-F238E27FC236}">
                  <a16:creationId xmlns:a16="http://schemas.microsoft.com/office/drawing/2014/main" id="{A324D793-9B8D-4CCE-A1F4-E73CB68EC7EA}"/>
                </a:ext>
              </a:extLst>
            </p:cNvPr>
            <p:cNvSpPr/>
            <p:nvPr/>
          </p:nvSpPr>
          <p:spPr>
            <a:xfrm>
              <a:off x="5364088" y="2276872"/>
              <a:ext cx="3024336" cy="2160240"/>
            </a:xfrm>
            <a:prstGeom prst="wave">
              <a:avLst>
                <a:gd name="adj1" fmla="val 8044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12">
              <a:extLst>
                <a:ext uri="{FF2B5EF4-FFF2-40B4-BE49-F238E27FC236}">
                  <a16:creationId xmlns:a16="http://schemas.microsoft.com/office/drawing/2014/main" id="{73ED3B9C-298D-41E7-9660-BF8A68EA1BF1}"/>
                </a:ext>
              </a:extLst>
            </p:cNvPr>
            <p:cNvSpPr txBox="1"/>
            <p:nvPr/>
          </p:nvSpPr>
          <p:spPr>
            <a:xfrm>
              <a:off x="5436096" y="3140968"/>
              <a:ext cx="1656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2"/>
                  </a:solidFill>
                </a:rPr>
                <a:t>void lock() { </a:t>
              </a:r>
            </a:p>
            <a:p>
              <a:r>
                <a:rPr lang="en-US" altLang="zh-CN" sz="1600" dirty="0">
                  <a:solidFill>
                    <a:schemeClr val="tx2"/>
                  </a:solidFill>
                </a:rPr>
                <a:t>     … </a:t>
              </a:r>
            </a:p>
            <a:p>
              <a:r>
                <a:rPr lang="en-US" altLang="zh-CN" sz="1600" dirty="0">
                  <a:solidFill>
                    <a:schemeClr val="tx2"/>
                  </a:solidFill>
                </a:rPr>
                <a:t>}</a:t>
              </a:r>
            </a:p>
          </p:txBody>
        </p:sp>
        <p:grpSp>
          <p:nvGrpSpPr>
            <p:cNvPr id="39" name="组合 11">
              <a:extLst>
                <a:ext uri="{FF2B5EF4-FFF2-40B4-BE49-F238E27FC236}">
                  <a16:creationId xmlns:a16="http://schemas.microsoft.com/office/drawing/2014/main" id="{1133512C-2617-4095-94CA-CCA216FA9C08}"/>
                </a:ext>
              </a:extLst>
            </p:cNvPr>
            <p:cNvGrpSpPr/>
            <p:nvPr/>
          </p:nvGrpSpPr>
          <p:grpSpPr>
            <a:xfrm>
              <a:off x="5652120" y="2492897"/>
              <a:ext cx="848243" cy="421447"/>
              <a:chOff x="134491" y="1624012"/>
              <a:chExt cx="1787923" cy="955675"/>
            </a:xfrm>
          </p:grpSpPr>
          <p:sp>
            <p:nvSpPr>
              <p:cNvPr id="41" name="Rectangle 6">
                <a:extLst>
                  <a:ext uri="{FF2B5EF4-FFF2-40B4-BE49-F238E27FC236}">
                    <a16:creationId xmlns:a16="http://schemas.microsoft.com/office/drawing/2014/main" id="{78CCAFB1-9480-401B-97AB-B68DA4035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91" y="1624012"/>
                <a:ext cx="533400" cy="381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latin typeface="Calibri" pitchFamily="34" charset="0"/>
                </a:endParaRPr>
              </a:p>
            </p:txBody>
          </p:sp>
          <p:sp>
            <p:nvSpPr>
              <p:cNvPr id="42" name="Rectangle 5">
                <a:extLst>
                  <a:ext uri="{FF2B5EF4-FFF2-40B4-BE49-F238E27FC236}">
                    <a16:creationId xmlns:a16="http://schemas.microsoft.com/office/drawing/2014/main" id="{40D0C425-4BC0-413D-9CB9-D472AE22B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614" y="2198687"/>
                <a:ext cx="533400" cy="381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latin typeface="Calibri" pitchFamily="34" charset="0"/>
                </a:endParaRPr>
              </a:p>
            </p:txBody>
          </p:sp>
          <p:sp>
            <p:nvSpPr>
              <p:cNvPr id="43" name="Rectangle 6">
                <a:extLst>
                  <a:ext uri="{FF2B5EF4-FFF2-40B4-BE49-F238E27FC236}">
                    <a16:creationId xmlns:a16="http://schemas.microsoft.com/office/drawing/2014/main" id="{DBB4FDCE-5F3B-440E-B345-E875FC89F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9014" y="2198687"/>
                <a:ext cx="533400" cy="381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latin typeface="Calibri" pitchFamily="34" charset="0"/>
                </a:endParaRPr>
              </a:p>
            </p:txBody>
          </p:sp>
          <p:grpSp>
            <p:nvGrpSpPr>
              <p:cNvPr id="51" name="Group 21">
                <a:extLst>
                  <a:ext uri="{FF2B5EF4-FFF2-40B4-BE49-F238E27FC236}">
                    <a16:creationId xmlns:a16="http://schemas.microsoft.com/office/drawing/2014/main" id="{0E707DEE-C0F9-45FD-9C51-5017E3F929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7866" y="2008187"/>
                <a:ext cx="342900" cy="381000"/>
                <a:chOff x="1200" y="1176"/>
                <a:chExt cx="432" cy="240"/>
              </a:xfrm>
            </p:grpSpPr>
            <p:sp>
              <p:nvSpPr>
                <p:cNvPr id="52" name="Line 22">
                  <a:extLst>
                    <a:ext uri="{FF2B5EF4-FFF2-40B4-BE49-F238E27FC236}">
                      <a16:creationId xmlns:a16="http://schemas.microsoft.com/office/drawing/2014/main" id="{E4FE6424-1DF6-4E94-B300-9DE51B7856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0" y="1176"/>
                  <a:ext cx="0" cy="2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" name="Line 23">
                  <a:extLst>
                    <a:ext uri="{FF2B5EF4-FFF2-40B4-BE49-F238E27FC236}">
                      <a16:creationId xmlns:a16="http://schemas.microsoft.com/office/drawing/2014/main" id="{823188B1-BDAE-4653-B41D-EA1E5C3547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0" y="1416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0" name="TextBox 14">
              <a:extLst>
                <a:ext uri="{FF2B5EF4-FFF2-40B4-BE49-F238E27FC236}">
                  <a16:creationId xmlns:a16="http://schemas.microsoft.com/office/drawing/2014/main" id="{5F61A139-EFAC-4525-B8AC-C1366D5EC16F}"/>
                </a:ext>
              </a:extLst>
            </p:cNvPr>
            <p:cNvSpPr txBox="1"/>
            <p:nvPr/>
          </p:nvSpPr>
          <p:spPr>
            <a:xfrm>
              <a:off x="6925161" y="3140968"/>
              <a:ext cx="1403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ts val="600"/>
                </a:spcBef>
              </a:pPr>
              <a:r>
                <a:rPr lang="en-US" altLang="zh-CN" sz="1600" dirty="0">
                  <a:solidFill>
                    <a:schemeClr val="tx2"/>
                  </a:solidFill>
                </a:rPr>
                <a:t>void unlock() { </a:t>
              </a:r>
            </a:p>
            <a:p>
              <a:pPr lvl="0"/>
              <a:r>
                <a:rPr lang="en-US" altLang="zh-CN" sz="1600" dirty="0">
                  <a:solidFill>
                    <a:schemeClr val="tx2"/>
                  </a:solidFill>
                </a:rPr>
                <a:t>     … </a:t>
              </a:r>
            </a:p>
            <a:p>
              <a:pPr lvl="0"/>
              <a:r>
                <a:rPr lang="en-US" altLang="zh-CN" sz="1600" dirty="0">
                  <a:solidFill>
                    <a:schemeClr val="tx2"/>
                  </a:solidFill>
                </a:rPr>
                <a:t>}</a:t>
              </a:r>
              <a:endParaRPr lang="zh-CN" altLang="en-US" sz="160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26635A86-2934-4FC5-8F90-A140B63B79EB}"/>
              </a:ext>
            </a:extLst>
          </p:cNvPr>
          <p:cNvCxnSpPr>
            <a:cxnSpLocks/>
          </p:cNvCxnSpPr>
          <p:nvPr/>
        </p:nvCxnSpPr>
        <p:spPr>
          <a:xfrm flipV="1">
            <a:off x="3261582" y="4683318"/>
            <a:ext cx="1991406" cy="293807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E20CCC7F-C8F3-42EC-85EC-498077A863A9}"/>
              </a:ext>
            </a:extLst>
          </p:cNvPr>
          <p:cNvCxnSpPr>
            <a:cxnSpLocks/>
          </p:cNvCxnSpPr>
          <p:nvPr/>
        </p:nvCxnSpPr>
        <p:spPr>
          <a:xfrm flipH="1" flipV="1">
            <a:off x="3501201" y="4071882"/>
            <a:ext cx="1672201" cy="36383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ubtitle 2">
            <a:extLst>
              <a:ext uri="{FF2B5EF4-FFF2-40B4-BE49-F238E27FC236}">
                <a16:creationId xmlns:a16="http://schemas.microsoft.com/office/drawing/2014/main" id="{40979BB4-F317-46A6-8B02-95D0D0B9D342}"/>
              </a:ext>
            </a:extLst>
          </p:cNvPr>
          <p:cNvSpPr txBox="1">
            <a:spLocks/>
          </p:cNvSpPr>
          <p:nvPr/>
        </p:nvSpPr>
        <p:spPr>
          <a:xfrm>
            <a:off x="6291234" y="5373365"/>
            <a:ext cx="2016224" cy="432048"/>
          </a:xfrm>
          <a:prstGeom prst="rect">
            <a:avLst/>
          </a:prstGeom>
        </p:spPr>
        <p:txBody>
          <a:bodyPr tIns="0" anchor="ctr" anchorCtr="0">
            <a:noAutofit/>
          </a:bodyPr>
          <a:lstStyle/>
          <a:p>
            <a:pPr marL="27432" algn="l" rtl="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800" i="1" dirty="0">
                <a:solidFill>
                  <a:schemeClr val="accent2"/>
                </a:solidFill>
                <a:latin typeface="+mn-lt"/>
                <a:cs typeface="+mn-cs"/>
              </a:rPr>
              <a:t>Client code</a:t>
            </a:r>
            <a:endParaRPr lang="he-IL" sz="2800" i="1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7AF76218-E078-4D03-BF0A-A0CA122A857F}"/>
              </a:ext>
            </a:extLst>
          </p:cNvPr>
          <p:cNvSpPr txBox="1">
            <a:spLocks/>
          </p:cNvSpPr>
          <p:nvPr/>
        </p:nvSpPr>
        <p:spPr>
          <a:xfrm>
            <a:off x="719764" y="5473854"/>
            <a:ext cx="2952328" cy="432048"/>
          </a:xfrm>
          <a:prstGeom prst="rect">
            <a:avLst/>
          </a:prstGeom>
        </p:spPr>
        <p:txBody>
          <a:bodyPr tIns="0" anchor="ctr" anchorCtr="0">
            <a:noAutofit/>
          </a:bodyPr>
          <a:lstStyle/>
          <a:p>
            <a:pPr marL="27432" algn="l" rtl="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800" i="1" dirty="0">
                <a:solidFill>
                  <a:schemeClr val="accent2"/>
                </a:solidFill>
                <a:latin typeface="+mn-lt"/>
                <a:cs typeface="+mn-cs"/>
              </a:rPr>
              <a:t>Concurrent object</a:t>
            </a:r>
            <a:endParaRPr lang="he-IL" sz="2800" i="1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8E1A6236-782A-4F29-9F21-19AE2E287367}"/>
              </a:ext>
            </a:extLst>
          </p:cNvPr>
          <p:cNvGrpSpPr/>
          <p:nvPr/>
        </p:nvGrpSpPr>
        <p:grpSpPr>
          <a:xfrm>
            <a:off x="6772574" y="414658"/>
            <a:ext cx="1784874" cy="2421590"/>
            <a:chOff x="6020979" y="1969429"/>
            <a:chExt cx="1784874" cy="2421590"/>
          </a:xfrm>
        </p:grpSpPr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AB55D31A-1525-49B8-A8CA-AE3775D467CE}"/>
                </a:ext>
              </a:extLst>
            </p:cNvPr>
            <p:cNvCxnSpPr>
              <a:stCxn id="60" idx="2"/>
            </p:cNvCxnSpPr>
            <p:nvPr/>
          </p:nvCxnSpPr>
          <p:spPr>
            <a:xfrm>
              <a:off x="6327979" y="2369539"/>
              <a:ext cx="0" cy="202148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14A46D65-4119-401C-8E93-AEB929ED6E56}"/>
                </a:ext>
              </a:extLst>
            </p:cNvPr>
            <p:cNvSpPr txBox="1"/>
            <p:nvPr/>
          </p:nvSpPr>
          <p:spPr>
            <a:xfrm>
              <a:off x="6108207" y="1969429"/>
              <a:ext cx="439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T1</a:t>
              </a:r>
              <a:endParaRPr lang="zh-CN" altLang="en-US" sz="2000" dirty="0"/>
            </a:p>
          </p:txBody>
        </p: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8C81B84B-C01A-4723-A576-8C074500D9DD}"/>
                </a:ext>
              </a:extLst>
            </p:cNvPr>
            <p:cNvCxnSpPr>
              <a:stCxn id="62" idx="2"/>
            </p:cNvCxnSpPr>
            <p:nvPr/>
          </p:nvCxnSpPr>
          <p:spPr>
            <a:xfrm>
              <a:off x="6909832" y="2369539"/>
              <a:ext cx="0" cy="202148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B85AD5E7-36AC-4241-B9B9-49F26481DABA}"/>
                </a:ext>
              </a:extLst>
            </p:cNvPr>
            <p:cNvSpPr txBox="1"/>
            <p:nvPr/>
          </p:nvSpPr>
          <p:spPr>
            <a:xfrm>
              <a:off x="6690060" y="1969429"/>
              <a:ext cx="439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T2</a:t>
              </a:r>
              <a:endParaRPr lang="zh-CN" altLang="en-US" sz="2000" dirty="0"/>
            </a:p>
          </p:txBody>
        </p: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C1FA8030-ED5A-418E-A1F1-B1027B1FB78A}"/>
                </a:ext>
              </a:extLst>
            </p:cNvPr>
            <p:cNvCxnSpPr>
              <a:stCxn id="64" idx="2"/>
            </p:cNvCxnSpPr>
            <p:nvPr/>
          </p:nvCxnSpPr>
          <p:spPr>
            <a:xfrm>
              <a:off x="7488106" y="2369539"/>
              <a:ext cx="0" cy="202148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68726A20-06E4-4644-A3AF-A50A2429CA97}"/>
                </a:ext>
              </a:extLst>
            </p:cNvPr>
            <p:cNvSpPr txBox="1"/>
            <p:nvPr/>
          </p:nvSpPr>
          <p:spPr>
            <a:xfrm>
              <a:off x="7268334" y="1969429"/>
              <a:ext cx="439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T3</a:t>
              </a:r>
              <a:endParaRPr lang="zh-CN" altLang="en-US" sz="2000" dirty="0"/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B2C25796-F39F-4BA6-9789-6D14D0837A7A}"/>
                </a:ext>
              </a:extLst>
            </p:cNvPr>
            <p:cNvSpPr txBox="1"/>
            <p:nvPr/>
          </p:nvSpPr>
          <p:spPr>
            <a:xfrm>
              <a:off x="6020979" y="2823382"/>
              <a:ext cx="1784874" cy="1077218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b="1" dirty="0">
                  <a:solidFill>
                    <a:prstClr val="black"/>
                  </a:solidFill>
                </a:rPr>
                <a:t>lock() {</a:t>
              </a:r>
            </a:p>
            <a:p>
              <a:pPr>
                <a:spcBef>
                  <a:spcPts val="600"/>
                </a:spcBef>
              </a:pPr>
              <a:r>
                <a:rPr lang="en-US" altLang="zh-CN" b="1" dirty="0">
                  <a:solidFill>
                    <a:prstClr val="black"/>
                  </a:solidFill>
                </a:rPr>
                <a:t>   </a:t>
              </a:r>
              <a:r>
                <a:rPr lang="en-US" altLang="zh-CN" b="1" dirty="0"/>
                <a:t> </a:t>
              </a:r>
              <a:r>
                <a:rPr lang="en-US" altLang="zh-CN" dirty="0"/>
                <a:t>…</a:t>
              </a:r>
              <a:endParaRPr lang="en-US" altLang="zh-CN" b="1" dirty="0"/>
            </a:p>
            <a:p>
              <a:pPr>
                <a:spcBef>
                  <a:spcPts val="600"/>
                </a:spcBef>
              </a:pPr>
              <a:r>
                <a:rPr lang="en-US" altLang="zh-CN" b="1" dirty="0">
                  <a:solidFill>
                    <a:prstClr val="black"/>
                  </a:solidFill>
                </a:rPr>
                <a:t>}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43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8583C5E1-C2C3-4CE5-A6C0-21DFB520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Programmers’ View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7076968C-3ECA-4DCB-90F3-750D8AF26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A concurrent program = </a:t>
            </a:r>
          </a:p>
          <a:p>
            <a:pPr marL="0" indent="0">
              <a:buNone/>
            </a:pPr>
            <a:r>
              <a:rPr lang="en-US" altLang="zh-CN" dirty="0"/>
              <a:t>      </a:t>
            </a:r>
            <a:r>
              <a:rPr lang="en-US" altLang="zh-CN" sz="2800" dirty="0"/>
              <a:t>concurrent objects + their clients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9A7A2AF-97FB-4016-B6DD-4328CA1C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pPr/>
              <a:t>22</a:t>
            </a:fld>
            <a:endParaRPr lang="zh-CN" altLang="en-US"/>
          </a:p>
        </p:txBody>
      </p:sp>
      <p:grpSp>
        <p:nvGrpSpPr>
          <p:cNvPr id="96" name="组合 22">
            <a:extLst>
              <a:ext uri="{FF2B5EF4-FFF2-40B4-BE49-F238E27FC236}">
                <a16:creationId xmlns:a16="http://schemas.microsoft.com/office/drawing/2014/main" id="{8901BAE2-9E94-43A9-AC9D-DAA71F14B52B}"/>
              </a:ext>
            </a:extLst>
          </p:cNvPr>
          <p:cNvGrpSpPr/>
          <p:nvPr/>
        </p:nvGrpSpPr>
        <p:grpSpPr>
          <a:xfrm>
            <a:off x="6608396" y="3862082"/>
            <a:ext cx="73976" cy="1419398"/>
            <a:chOff x="4191000" y="4221088"/>
            <a:chExt cx="76200" cy="1722512"/>
          </a:xfrm>
        </p:grpSpPr>
        <p:sp>
          <p:nvSpPr>
            <p:cNvPr id="97" name="Line 46">
              <a:extLst>
                <a:ext uri="{FF2B5EF4-FFF2-40B4-BE49-F238E27FC236}">
                  <a16:creationId xmlns:a16="http://schemas.microsoft.com/office/drawing/2014/main" id="{2AA121E0-7052-45CE-ABBB-30DE6DADA1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000" y="4221088"/>
              <a:ext cx="0" cy="1722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98" name="Line 47">
              <a:extLst>
                <a:ext uri="{FF2B5EF4-FFF2-40B4-BE49-F238E27FC236}">
                  <a16:creationId xmlns:a16="http://schemas.microsoft.com/office/drawing/2014/main" id="{2C10E135-78EC-42E8-9BDA-F6F9F855FA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7200" y="4221088"/>
              <a:ext cx="0" cy="1722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000"/>
            </a:p>
          </p:txBody>
        </p:sp>
      </p:grpSp>
      <p:sp>
        <p:nvSpPr>
          <p:cNvPr id="99" name="TextBox 5">
            <a:extLst>
              <a:ext uri="{FF2B5EF4-FFF2-40B4-BE49-F238E27FC236}">
                <a16:creationId xmlns:a16="http://schemas.microsoft.com/office/drawing/2014/main" id="{76D72ECF-D501-4D54-BEAA-E9F04166B9E1}"/>
              </a:ext>
            </a:extLst>
          </p:cNvPr>
          <p:cNvSpPr txBox="1"/>
          <p:nvPr/>
        </p:nvSpPr>
        <p:spPr>
          <a:xfrm>
            <a:off x="5217951" y="3727208"/>
            <a:ext cx="1361591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" lvl="0">
              <a:spcBef>
                <a:spcPts val="600"/>
              </a:spcBef>
              <a:buClr>
                <a:srgbClr val="4F81BD"/>
              </a:buClr>
              <a:buSzPct val="80000"/>
              <a:defRPr/>
            </a:pPr>
            <a:r>
              <a:rPr lang="en-US" altLang="zh-CN" sz="2000" dirty="0">
                <a:solidFill>
                  <a:prstClr val="black"/>
                </a:solidFill>
              </a:rPr>
              <a:t>…</a:t>
            </a:r>
          </a:p>
          <a:p>
            <a:pPr marL="27432" lvl="0">
              <a:spcBef>
                <a:spcPts val="600"/>
              </a:spcBef>
              <a:buClr>
                <a:srgbClr val="4F81BD"/>
              </a:buClr>
              <a:buSzPct val="80000"/>
              <a:defRPr/>
            </a:pPr>
            <a:r>
              <a:rPr lang="en-US" altLang="zh-CN" sz="2000" dirty="0" err="1"/>
              <a:t>s.push</a:t>
            </a:r>
            <a:r>
              <a:rPr lang="en-US" altLang="zh-CN" sz="2000" dirty="0"/>
              <a:t>(7);</a:t>
            </a:r>
          </a:p>
          <a:p>
            <a:pPr marL="27432" lvl="0">
              <a:spcBef>
                <a:spcPts val="600"/>
              </a:spcBef>
              <a:buClr>
                <a:srgbClr val="4F81BD"/>
              </a:buClr>
              <a:buSzPct val="80000"/>
              <a:defRPr/>
            </a:pPr>
            <a:r>
              <a:rPr lang="en-US" altLang="zh-CN" sz="2000" dirty="0"/>
              <a:t>x = </a:t>
            </a:r>
            <a:r>
              <a:rPr lang="en-US" altLang="zh-CN" sz="2000" dirty="0" err="1"/>
              <a:t>s.pop</a:t>
            </a:r>
            <a:r>
              <a:rPr lang="en-US" altLang="zh-CN" sz="2000" dirty="0"/>
              <a:t>();</a:t>
            </a:r>
          </a:p>
          <a:p>
            <a:pPr marL="27432" lvl="0">
              <a:spcBef>
                <a:spcPts val="600"/>
              </a:spcBef>
              <a:buClr>
                <a:srgbClr val="4F81BD"/>
              </a:buClr>
              <a:buSzPct val="80000"/>
              <a:defRPr/>
            </a:pPr>
            <a:r>
              <a:rPr lang="en-US" altLang="zh-CN" sz="20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100" name="TextBox 6">
            <a:extLst>
              <a:ext uri="{FF2B5EF4-FFF2-40B4-BE49-F238E27FC236}">
                <a16:creationId xmlns:a16="http://schemas.microsoft.com/office/drawing/2014/main" id="{6320CAEB-A2F4-494A-A508-4183D6673885}"/>
              </a:ext>
            </a:extLst>
          </p:cNvPr>
          <p:cNvSpPr txBox="1"/>
          <p:nvPr/>
        </p:nvSpPr>
        <p:spPr>
          <a:xfrm>
            <a:off x="6770414" y="3999995"/>
            <a:ext cx="123815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" lvl="0">
              <a:spcBef>
                <a:spcPts val="600"/>
              </a:spcBef>
              <a:buClr>
                <a:srgbClr val="4F81BD"/>
              </a:buClr>
              <a:buSzPct val="80000"/>
              <a:defRPr/>
            </a:pPr>
            <a:r>
              <a:rPr lang="en-US" altLang="zh-CN" sz="2000" dirty="0">
                <a:solidFill>
                  <a:prstClr val="black"/>
                </a:solidFill>
              </a:rPr>
              <a:t>…</a:t>
            </a:r>
          </a:p>
          <a:p>
            <a:pPr marL="27432" lvl="0">
              <a:spcBef>
                <a:spcPts val="600"/>
              </a:spcBef>
              <a:buClr>
                <a:srgbClr val="4F81BD"/>
              </a:buClr>
              <a:buSzPct val="80000"/>
              <a:defRPr/>
            </a:pPr>
            <a:r>
              <a:rPr lang="en-US" altLang="zh-CN" sz="2000" dirty="0" err="1"/>
              <a:t>s.push</a:t>
            </a:r>
            <a:r>
              <a:rPr lang="en-US" altLang="zh-CN" sz="2000" dirty="0"/>
              <a:t>(6);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7432" lvl="0">
              <a:spcBef>
                <a:spcPts val="600"/>
              </a:spcBef>
              <a:buClr>
                <a:srgbClr val="4F81BD"/>
              </a:buClr>
              <a:buSzPct val="80000"/>
              <a:defRPr/>
            </a:pPr>
            <a:r>
              <a:rPr lang="en-US" altLang="zh-CN" sz="2000" dirty="0">
                <a:solidFill>
                  <a:prstClr val="black"/>
                </a:solidFill>
              </a:rPr>
              <a:t>…</a:t>
            </a:r>
            <a:endParaRPr lang="he-IL" altLang="zh-CN" sz="2000" dirty="0">
              <a:solidFill>
                <a:prstClr val="black"/>
              </a:solidFill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63FFCF3-601D-4EF5-808D-1E853E4B9B99}"/>
              </a:ext>
            </a:extLst>
          </p:cNvPr>
          <p:cNvGrpSpPr/>
          <p:nvPr/>
        </p:nvGrpSpPr>
        <p:grpSpPr>
          <a:xfrm>
            <a:off x="620055" y="3429000"/>
            <a:ext cx="3798277" cy="2098431"/>
            <a:chOff x="628650" y="3644977"/>
            <a:chExt cx="3798277" cy="2098431"/>
          </a:xfrm>
        </p:grpSpPr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2110B6D9-A3D1-4024-AFB9-2A729666E71A}"/>
                </a:ext>
              </a:extLst>
            </p:cNvPr>
            <p:cNvSpPr/>
            <p:nvPr/>
          </p:nvSpPr>
          <p:spPr>
            <a:xfrm>
              <a:off x="628650" y="3644977"/>
              <a:ext cx="3798277" cy="2098431"/>
            </a:xfrm>
            <a:prstGeom prst="rec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CB33C74E-1C84-4E86-96DD-6EB60D81E20C}"/>
                </a:ext>
              </a:extLst>
            </p:cNvPr>
            <p:cNvGrpSpPr/>
            <p:nvPr/>
          </p:nvGrpSpPr>
          <p:grpSpPr>
            <a:xfrm>
              <a:off x="729766" y="3760160"/>
              <a:ext cx="3564337" cy="1867848"/>
              <a:chOff x="5436097" y="2492896"/>
              <a:chExt cx="2638198" cy="1281605"/>
            </a:xfrm>
          </p:grpSpPr>
          <p:sp>
            <p:nvSpPr>
              <p:cNvPr id="104" name="TextBox 12">
                <a:extLst>
                  <a:ext uri="{FF2B5EF4-FFF2-40B4-BE49-F238E27FC236}">
                    <a16:creationId xmlns:a16="http://schemas.microsoft.com/office/drawing/2014/main" id="{45D9C6CC-6704-4DAB-837E-EC373897E1FD}"/>
                  </a:ext>
                </a:extLst>
              </p:cNvPr>
              <p:cNvSpPr txBox="1"/>
              <p:nvPr/>
            </p:nvSpPr>
            <p:spPr>
              <a:xfrm>
                <a:off x="5436097" y="3140968"/>
                <a:ext cx="1565115" cy="633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2"/>
                    </a:solidFill>
                  </a:rPr>
                  <a:t>void push(</a:t>
                </a:r>
                <a:r>
                  <a:rPr lang="en-US" altLang="zh-CN" dirty="0" err="1">
                    <a:solidFill>
                      <a:schemeClr val="tx2"/>
                    </a:solidFill>
                  </a:rPr>
                  <a:t>int</a:t>
                </a:r>
                <a:r>
                  <a:rPr lang="en-US" altLang="zh-CN" dirty="0">
                    <a:solidFill>
                      <a:schemeClr val="tx2"/>
                    </a:solidFill>
                  </a:rPr>
                  <a:t> v) { </a:t>
                </a:r>
              </a:p>
              <a:p>
                <a:r>
                  <a:rPr lang="en-US" altLang="zh-CN" dirty="0">
                    <a:solidFill>
                      <a:schemeClr val="tx2"/>
                    </a:solidFill>
                  </a:rPr>
                  <a:t>     … </a:t>
                </a:r>
              </a:p>
              <a:p>
                <a:r>
                  <a:rPr lang="en-US" altLang="zh-CN" dirty="0">
                    <a:solidFill>
                      <a:schemeClr val="tx2"/>
                    </a:solidFill>
                  </a:rPr>
                  <a:t>}</a:t>
                </a:r>
              </a:p>
            </p:txBody>
          </p:sp>
          <p:grpSp>
            <p:nvGrpSpPr>
              <p:cNvPr id="105" name="组合 11">
                <a:extLst>
                  <a:ext uri="{FF2B5EF4-FFF2-40B4-BE49-F238E27FC236}">
                    <a16:creationId xmlns:a16="http://schemas.microsoft.com/office/drawing/2014/main" id="{5C1FD16D-E865-432C-AD9F-7082434BE7FD}"/>
                  </a:ext>
                </a:extLst>
              </p:cNvPr>
              <p:cNvGrpSpPr/>
              <p:nvPr/>
            </p:nvGrpSpPr>
            <p:grpSpPr>
              <a:xfrm>
                <a:off x="5652120" y="2492896"/>
                <a:ext cx="2009680" cy="488654"/>
                <a:chOff x="134491" y="1624012"/>
                <a:chExt cx="4235997" cy="1108075"/>
              </a:xfrm>
            </p:grpSpPr>
            <p:sp>
              <p:nvSpPr>
                <p:cNvPr id="107" name="Rectangle 6">
                  <a:extLst>
                    <a:ext uri="{FF2B5EF4-FFF2-40B4-BE49-F238E27FC236}">
                      <a16:creationId xmlns:a16="http://schemas.microsoft.com/office/drawing/2014/main" id="{6AEDA9AD-13A7-4DE5-A884-7D0D272437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491" y="1624012"/>
                  <a:ext cx="533400" cy="38100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latin typeface="Calibri" pitchFamily="34" charset="0"/>
                  </a:endParaRPr>
                </a:p>
              </p:txBody>
            </p:sp>
            <p:sp>
              <p:nvSpPr>
                <p:cNvPr id="108" name="Rectangle 5">
                  <a:extLst>
                    <a:ext uri="{FF2B5EF4-FFF2-40B4-BE49-F238E27FC236}">
                      <a16:creationId xmlns:a16="http://schemas.microsoft.com/office/drawing/2014/main" id="{4FD070B8-55C3-4BD4-AAEA-1995C52555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5614" y="2198687"/>
                  <a:ext cx="533400" cy="38100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latin typeface="Calibri" pitchFamily="34" charset="0"/>
                  </a:endParaRPr>
                </a:p>
              </p:txBody>
            </p:sp>
            <p:sp>
              <p:nvSpPr>
                <p:cNvPr id="109" name="Rectangle 6">
                  <a:extLst>
                    <a:ext uri="{FF2B5EF4-FFF2-40B4-BE49-F238E27FC236}">
                      <a16:creationId xmlns:a16="http://schemas.microsoft.com/office/drawing/2014/main" id="{17F8C1D7-C3CD-478D-850F-B386C97F03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9014" y="2198687"/>
                  <a:ext cx="533400" cy="38100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latin typeface="Calibri" pitchFamily="34" charset="0"/>
                  </a:endParaRPr>
                </a:p>
              </p:txBody>
            </p:sp>
            <p:sp>
              <p:nvSpPr>
                <p:cNvPr id="110" name="Line 7">
                  <a:extLst>
                    <a:ext uri="{FF2B5EF4-FFF2-40B4-BE49-F238E27FC236}">
                      <a16:creationId xmlns:a16="http://schemas.microsoft.com/office/drawing/2014/main" id="{1AD25BF4-50C7-4882-95D6-9E4B2231DD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2414" y="2389187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1" name="Text Box 8">
                  <a:extLst>
                    <a:ext uri="{FF2B5EF4-FFF2-40B4-BE49-F238E27FC236}">
                      <a16:creationId xmlns:a16="http://schemas.microsoft.com/office/drawing/2014/main" id="{690EAADA-B2A6-420D-83EA-A05152974A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37497" y="2046288"/>
                  <a:ext cx="504056" cy="628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1200" b="1" dirty="0">
                      <a:latin typeface="Calibri" pitchFamily="34" charset="0"/>
                    </a:rPr>
                    <a:t>…</a:t>
                  </a:r>
                </a:p>
              </p:txBody>
            </p:sp>
            <p:sp>
              <p:nvSpPr>
                <p:cNvPr id="112" name="Rectangle 10">
                  <a:extLst>
                    <a:ext uri="{FF2B5EF4-FFF2-40B4-BE49-F238E27FC236}">
                      <a16:creationId xmlns:a16="http://schemas.microsoft.com/office/drawing/2014/main" id="{CBF2FA3A-95B5-42DC-9B9F-E5C5676205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3688" y="2198687"/>
                  <a:ext cx="533400" cy="38100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latin typeface="Calibri" pitchFamily="34" charset="0"/>
                  </a:endParaRPr>
                </a:p>
              </p:txBody>
            </p:sp>
            <p:sp>
              <p:nvSpPr>
                <p:cNvPr id="113" name="Rectangle 11">
                  <a:extLst>
                    <a:ext uri="{FF2B5EF4-FFF2-40B4-BE49-F238E27FC236}">
                      <a16:creationId xmlns:a16="http://schemas.microsoft.com/office/drawing/2014/main" id="{015AE46E-4A49-4FF0-824D-36332A962F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7088" y="2198687"/>
                  <a:ext cx="533400" cy="38100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latin typeface="Calibri" pitchFamily="34" charset="0"/>
                  </a:endParaRPr>
                </a:p>
              </p:txBody>
            </p:sp>
            <p:sp>
              <p:nvSpPr>
                <p:cNvPr id="114" name="Line 12">
                  <a:extLst>
                    <a:ext uri="{FF2B5EF4-FFF2-40B4-BE49-F238E27FC236}">
                      <a16:creationId xmlns:a16="http://schemas.microsoft.com/office/drawing/2014/main" id="{E42AC61D-E293-4A8E-9D73-D76A644226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41552" y="2389187"/>
                  <a:ext cx="462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5" name="Line 13">
                  <a:extLst>
                    <a:ext uri="{FF2B5EF4-FFF2-40B4-BE49-F238E27FC236}">
                      <a16:creationId xmlns:a16="http://schemas.microsoft.com/office/drawing/2014/main" id="{DAC3281C-0355-41F8-83E7-4DA11E20FF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6488" y="2427287"/>
                  <a:ext cx="0" cy="30480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" name="Line 14">
                  <a:extLst>
                    <a:ext uri="{FF2B5EF4-FFF2-40B4-BE49-F238E27FC236}">
                      <a16:creationId xmlns:a16="http://schemas.microsoft.com/office/drawing/2014/main" id="{2CE61FE1-C02D-4D24-8030-82F4FE11F4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13288" y="2732087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17" name="Group 21">
                  <a:extLst>
                    <a:ext uri="{FF2B5EF4-FFF2-40B4-BE49-F238E27FC236}">
                      <a16:creationId xmlns:a16="http://schemas.microsoft.com/office/drawing/2014/main" id="{E79EE664-1D91-441B-8282-CFAF165949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7866" y="2008187"/>
                  <a:ext cx="342900" cy="381000"/>
                  <a:chOff x="1200" y="1176"/>
                  <a:chExt cx="432" cy="240"/>
                </a:xfrm>
              </p:grpSpPr>
              <p:sp>
                <p:nvSpPr>
                  <p:cNvPr id="118" name="Line 22">
                    <a:extLst>
                      <a:ext uri="{FF2B5EF4-FFF2-40B4-BE49-F238E27FC236}">
                        <a16:creationId xmlns:a16="http://schemas.microsoft.com/office/drawing/2014/main" id="{8CAED355-9506-455E-A49E-9A864681A2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76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" name="Line 23">
                    <a:extLst>
                      <a:ext uri="{FF2B5EF4-FFF2-40B4-BE49-F238E27FC236}">
                        <a16:creationId xmlns:a16="http://schemas.microsoft.com/office/drawing/2014/main" id="{9A1C14E6-6EAD-4A67-8BCD-84AF249329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16"/>
                    <a:ext cx="43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06" name="TextBox 14">
                <a:extLst>
                  <a:ext uri="{FF2B5EF4-FFF2-40B4-BE49-F238E27FC236}">
                    <a16:creationId xmlns:a16="http://schemas.microsoft.com/office/drawing/2014/main" id="{123D5F94-CE6B-4428-B64F-52AB32A25924}"/>
                  </a:ext>
                </a:extLst>
              </p:cNvPr>
              <p:cNvSpPr txBox="1"/>
              <p:nvPr/>
            </p:nvSpPr>
            <p:spPr>
              <a:xfrm>
                <a:off x="7155679" y="3140968"/>
                <a:ext cx="918616" cy="633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ts val="600"/>
                  </a:spcBef>
                </a:pPr>
                <a:r>
                  <a:rPr lang="en-US" altLang="zh-CN" dirty="0" err="1">
                    <a:solidFill>
                      <a:schemeClr val="tx2"/>
                    </a:solidFill>
                  </a:rPr>
                  <a:t>int</a:t>
                </a:r>
                <a:r>
                  <a:rPr lang="en-US" altLang="zh-CN" dirty="0">
                    <a:solidFill>
                      <a:schemeClr val="tx2"/>
                    </a:solidFill>
                  </a:rPr>
                  <a:t> pop() { </a:t>
                </a:r>
              </a:p>
              <a:p>
                <a:pPr lvl="0"/>
                <a:r>
                  <a:rPr lang="en-US" altLang="zh-CN" dirty="0">
                    <a:solidFill>
                      <a:schemeClr val="tx2"/>
                    </a:solidFill>
                  </a:rPr>
                  <a:t>     … </a:t>
                </a:r>
              </a:p>
              <a:p>
                <a:pPr lvl="0"/>
                <a:r>
                  <a:rPr lang="en-US" altLang="zh-CN" dirty="0">
                    <a:solidFill>
                      <a:schemeClr val="tx2"/>
                    </a:solidFill>
                  </a:rPr>
                  <a:t>}</a:t>
                </a:r>
                <a:endParaRPr lang="zh-CN" altLang="en-US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9FCE080F-3890-4594-9CD1-5A5F8C8CFD6E}"/>
              </a:ext>
            </a:extLst>
          </p:cNvPr>
          <p:cNvGrpSpPr/>
          <p:nvPr/>
        </p:nvGrpSpPr>
        <p:grpSpPr>
          <a:xfrm>
            <a:off x="6730476" y="1101539"/>
            <a:ext cx="1784874" cy="2421590"/>
            <a:chOff x="6020979" y="1969429"/>
            <a:chExt cx="1784874" cy="2421590"/>
          </a:xfrm>
        </p:grpSpPr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C611A520-1011-473C-A0A0-55C4B38ACE40}"/>
                </a:ext>
              </a:extLst>
            </p:cNvPr>
            <p:cNvCxnSpPr>
              <a:stCxn id="122" idx="2"/>
            </p:cNvCxnSpPr>
            <p:nvPr/>
          </p:nvCxnSpPr>
          <p:spPr>
            <a:xfrm>
              <a:off x="6327979" y="2369539"/>
              <a:ext cx="0" cy="202148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BA2D08C-C496-4EC3-87B7-0EC4397B04E9}"/>
                </a:ext>
              </a:extLst>
            </p:cNvPr>
            <p:cNvSpPr txBox="1"/>
            <p:nvPr/>
          </p:nvSpPr>
          <p:spPr>
            <a:xfrm>
              <a:off x="6108207" y="1969429"/>
              <a:ext cx="439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T1</a:t>
              </a:r>
              <a:endParaRPr lang="zh-CN" altLang="en-US" sz="2000" dirty="0"/>
            </a:p>
          </p:txBody>
        </p: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E724B457-9E5D-4658-9C34-37DC254D513E}"/>
                </a:ext>
              </a:extLst>
            </p:cNvPr>
            <p:cNvCxnSpPr>
              <a:stCxn id="124" idx="2"/>
            </p:cNvCxnSpPr>
            <p:nvPr/>
          </p:nvCxnSpPr>
          <p:spPr>
            <a:xfrm>
              <a:off x="6909832" y="2369539"/>
              <a:ext cx="0" cy="202148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文本框 123">
              <a:extLst>
                <a:ext uri="{FF2B5EF4-FFF2-40B4-BE49-F238E27FC236}">
                  <a16:creationId xmlns:a16="http://schemas.microsoft.com/office/drawing/2014/main" id="{396C7C41-D6E6-4209-8526-EF22BF8FA3B4}"/>
                </a:ext>
              </a:extLst>
            </p:cNvPr>
            <p:cNvSpPr txBox="1"/>
            <p:nvPr/>
          </p:nvSpPr>
          <p:spPr>
            <a:xfrm>
              <a:off x="6690060" y="1969429"/>
              <a:ext cx="439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T2</a:t>
              </a:r>
              <a:endParaRPr lang="zh-CN" altLang="en-US" sz="2000" dirty="0"/>
            </a:p>
          </p:txBody>
        </p: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90146E30-ADFC-4E94-A2DE-35D377CAF00A}"/>
                </a:ext>
              </a:extLst>
            </p:cNvPr>
            <p:cNvCxnSpPr>
              <a:stCxn id="126" idx="2"/>
            </p:cNvCxnSpPr>
            <p:nvPr/>
          </p:nvCxnSpPr>
          <p:spPr>
            <a:xfrm>
              <a:off x="7488106" y="2369539"/>
              <a:ext cx="0" cy="202148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3AFA0058-D736-4E8E-9CDF-1232EC5C4EFE}"/>
                </a:ext>
              </a:extLst>
            </p:cNvPr>
            <p:cNvSpPr txBox="1"/>
            <p:nvPr/>
          </p:nvSpPr>
          <p:spPr>
            <a:xfrm>
              <a:off x="7268334" y="1969429"/>
              <a:ext cx="439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T3</a:t>
              </a:r>
              <a:endParaRPr lang="zh-CN" altLang="en-US" sz="2000" dirty="0"/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38D30287-C58E-4060-A896-7D0BEB3AE764}"/>
                </a:ext>
              </a:extLst>
            </p:cNvPr>
            <p:cNvSpPr txBox="1"/>
            <p:nvPr/>
          </p:nvSpPr>
          <p:spPr>
            <a:xfrm>
              <a:off x="6020979" y="2823382"/>
              <a:ext cx="1784874" cy="1077218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b="1" dirty="0">
                  <a:solidFill>
                    <a:prstClr val="black"/>
                  </a:solidFill>
                </a:rPr>
                <a:t>push() {</a:t>
              </a:r>
            </a:p>
            <a:p>
              <a:pPr>
                <a:spcBef>
                  <a:spcPts val="600"/>
                </a:spcBef>
              </a:pPr>
              <a:r>
                <a:rPr lang="en-US" altLang="zh-CN" b="1" dirty="0">
                  <a:solidFill>
                    <a:prstClr val="black"/>
                  </a:solidFill>
                </a:rPr>
                <a:t>   </a:t>
              </a:r>
              <a:r>
                <a:rPr lang="en-US" altLang="zh-CN" b="1" dirty="0"/>
                <a:t> </a:t>
              </a:r>
              <a:r>
                <a:rPr lang="en-US" altLang="zh-CN" dirty="0"/>
                <a:t>…</a:t>
              </a:r>
              <a:endParaRPr lang="en-US" altLang="zh-CN" b="1" dirty="0"/>
            </a:p>
            <a:p>
              <a:pPr>
                <a:spcBef>
                  <a:spcPts val="600"/>
                </a:spcBef>
              </a:pPr>
              <a:r>
                <a:rPr lang="en-US" altLang="zh-CN" b="1" dirty="0">
                  <a:solidFill>
                    <a:prstClr val="black"/>
                  </a:solidFill>
                </a:rPr>
                <a:t>}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28" name="Subtitle 2">
            <a:extLst>
              <a:ext uri="{FF2B5EF4-FFF2-40B4-BE49-F238E27FC236}">
                <a16:creationId xmlns:a16="http://schemas.microsoft.com/office/drawing/2014/main" id="{451C3BC5-C247-4568-9FBE-0AC92C3A0D89}"/>
              </a:ext>
            </a:extLst>
          </p:cNvPr>
          <p:cNvSpPr txBox="1">
            <a:spLocks/>
          </p:cNvSpPr>
          <p:nvPr/>
        </p:nvSpPr>
        <p:spPr>
          <a:xfrm>
            <a:off x="1110486" y="5707120"/>
            <a:ext cx="2952328" cy="432048"/>
          </a:xfrm>
          <a:prstGeom prst="rect">
            <a:avLst/>
          </a:prstGeom>
        </p:spPr>
        <p:txBody>
          <a:bodyPr tIns="0" anchor="ctr" anchorCtr="0">
            <a:noAutofit/>
          </a:bodyPr>
          <a:lstStyle/>
          <a:p>
            <a:pPr marL="27432" algn="l" rtl="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800" i="1" dirty="0">
                <a:solidFill>
                  <a:schemeClr val="accent2"/>
                </a:solidFill>
                <a:latin typeface="+mn-lt"/>
                <a:cs typeface="+mn-cs"/>
              </a:rPr>
              <a:t>Concurrent object</a:t>
            </a:r>
            <a:endParaRPr lang="he-IL" sz="2800" i="1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129" name="Subtitle 2">
            <a:extLst>
              <a:ext uri="{FF2B5EF4-FFF2-40B4-BE49-F238E27FC236}">
                <a16:creationId xmlns:a16="http://schemas.microsoft.com/office/drawing/2014/main" id="{D502E61D-CDF6-41E3-9D6D-A3270594667C}"/>
              </a:ext>
            </a:extLst>
          </p:cNvPr>
          <p:cNvSpPr txBox="1">
            <a:spLocks/>
          </p:cNvSpPr>
          <p:nvPr/>
        </p:nvSpPr>
        <p:spPr>
          <a:xfrm>
            <a:off x="5603105" y="5646412"/>
            <a:ext cx="2016224" cy="432048"/>
          </a:xfrm>
          <a:prstGeom prst="rect">
            <a:avLst/>
          </a:prstGeom>
        </p:spPr>
        <p:txBody>
          <a:bodyPr tIns="0" anchor="ctr" anchorCtr="0">
            <a:noAutofit/>
          </a:bodyPr>
          <a:lstStyle/>
          <a:p>
            <a:pPr marL="27432" algn="l" rtl="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800" i="1" dirty="0">
                <a:solidFill>
                  <a:schemeClr val="accent2"/>
                </a:solidFill>
                <a:latin typeface="+mn-lt"/>
                <a:cs typeface="+mn-cs"/>
              </a:rPr>
              <a:t>Client code</a:t>
            </a:r>
            <a:endParaRPr lang="he-IL" sz="2800" i="1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15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5804FE-FD29-47C4-9B31-5A91D85BE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Concurrent Objects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0395930-11DF-4339-85BE-000150FB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57" name="AutoShape 2">
            <a:extLst>
              <a:ext uri="{FF2B5EF4-FFF2-40B4-BE49-F238E27FC236}">
                <a16:creationId xmlns:a16="http://schemas.microsoft.com/office/drawing/2014/main" id="{75FD5D53-8E7B-44F6-B7C3-98EEB0B67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352800"/>
            <a:ext cx="7391400" cy="2895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grpSp>
        <p:nvGrpSpPr>
          <p:cNvPr id="58" name="Group 4">
            <a:extLst>
              <a:ext uri="{FF2B5EF4-FFF2-40B4-BE49-F238E27FC236}">
                <a16:creationId xmlns:a16="http://schemas.microsoft.com/office/drawing/2014/main" id="{80089B60-A941-463F-A9DD-CEA37853385C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851025"/>
            <a:ext cx="1379538" cy="1174750"/>
            <a:chOff x="1043" y="2525"/>
            <a:chExt cx="869" cy="740"/>
          </a:xfrm>
        </p:grpSpPr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91F71100-B55D-44E0-9DE2-2EA5BD1B3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" y="2983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4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2C31857E-FA1E-4A7A-9752-E0056CCEC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2793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31 w 143"/>
                <a:gd name="T3" fmla="*/ 21 h 278"/>
                <a:gd name="T4" fmla="*/ 31 w 143"/>
                <a:gd name="T5" fmla="*/ 122 h 278"/>
                <a:gd name="T6" fmla="*/ 22 w 143"/>
                <a:gd name="T7" fmla="*/ 140 h 278"/>
                <a:gd name="T8" fmla="*/ 20 w 143"/>
                <a:gd name="T9" fmla="*/ 50 h 278"/>
                <a:gd name="T10" fmla="*/ 1 w 143"/>
                <a:gd name="T11" fmla="*/ 25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4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2B411DDB-5171-44C9-97B8-83F27E5D6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639"/>
              <a:ext cx="51" cy="178"/>
            </a:xfrm>
            <a:custGeom>
              <a:avLst/>
              <a:gdLst>
                <a:gd name="T0" fmla="*/ 0 w 143"/>
                <a:gd name="T1" fmla="*/ 0 h 278"/>
                <a:gd name="T2" fmla="*/ 6 w 143"/>
                <a:gd name="T3" fmla="*/ 11 h 278"/>
                <a:gd name="T4" fmla="*/ 6 w 143"/>
                <a:gd name="T5" fmla="*/ 63 h 278"/>
                <a:gd name="T6" fmla="*/ 5 w 143"/>
                <a:gd name="T7" fmla="*/ 73 h 278"/>
                <a:gd name="T8" fmla="*/ 4 w 143"/>
                <a:gd name="T9" fmla="*/ 26 h 278"/>
                <a:gd name="T10" fmla="*/ 0 w 143"/>
                <a:gd name="T11" fmla="*/ 13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4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F829B1A9-4D6E-4437-B2A6-AE09713A3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2551"/>
              <a:ext cx="47" cy="156"/>
            </a:xfrm>
            <a:custGeom>
              <a:avLst/>
              <a:gdLst>
                <a:gd name="T0" fmla="*/ 0 w 143"/>
                <a:gd name="T1" fmla="*/ 0 h 278"/>
                <a:gd name="T2" fmla="*/ 5 w 143"/>
                <a:gd name="T3" fmla="*/ 7 h 278"/>
                <a:gd name="T4" fmla="*/ 5 w 143"/>
                <a:gd name="T5" fmla="*/ 43 h 278"/>
                <a:gd name="T6" fmla="*/ 4 w 143"/>
                <a:gd name="T7" fmla="*/ 49 h 278"/>
                <a:gd name="T8" fmla="*/ 3 w 143"/>
                <a:gd name="T9" fmla="*/ 17 h 278"/>
                <a:gd name="T10" fmla="*/ 0 w 143"/>
                <a:gd name="T11" fmla="*/ 9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4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A27266FF-8875-46A7-9AEC-B5B71C2500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43" y="2987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4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743E0BFF-0743-4965-B262-A0B7129B5B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33" y="2812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31 w 143"/>
                <a:gd name="T3" fmla="*/ 21 h 278"/>
                <a:gd name="T4" fmla="*/ 31 w 143"/>
                <a:gd name="T5" fmla="*/ 122 h 278"/>
                <a:gd name="T6" fmla="*/ 22 w 143"/>
                <a:gd name="T7" fmla="*/ 140 h 278"/>
                <a:gd name="T8" fmla="*/ 20 w 143"/>
                <a:gd name="T9" fmla="*/ 50 h 278"/>
                <a:gd name="T10" fmla="*/ 1 w 143"/>
                <a:gd name="T11" fmla="*/ 25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4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836858FD-765D-4064-A1A6-690ED82EE4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44" y="2586"/>
              <a:ext cx="51" cy="178"/>
            </a:xfrm>
            <a:custGeom>
              <a:avLst/>
              <a:gdLst>
                <a:gd name="T0" fmla="*/ 0 w 143"/>
                <a:gd name="T1" fmla="*/ 0 h 278"/>
                <a:gd name="T2" fmla="*/ 6 w 143"/>
                <a:gd name="T3" fmla="*/ 11 h 278"/>
                <a:gd name="T4" fmla="*/ 6 w 143"/>
                <a:gd name="T5" fmla="*/ 63 h 278"/>
                <a:gd name="T6" fmla="*/ 5 w 143"/>
                <a:gd name="T7" fmla="*/ 73 h 278"/>
                <a:gd name="T8" fmla="*/ 4 w 143"/>
                <a:gd name="T9" fmla="*/ 26 h 278"/>
                <a:gd name="T10" fmla="*/ 0 w 143"/>
                <a:gd name="T11" fmla="*/ 13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4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A9FF4009-BA81-47FF-BF71-3340B88083E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04" y="2691"/>
              <a:ext cx="47" cy="156"/>
            </a:xfrm>
            <a:custGeom>
              <a:avLst/>
              <a:gdLst>
                <a:gd name="T0" fmla="*/ 0 w 143"/>
                <a:gd name="T1" fmla="*/ 0 h 278"/>
                <a:gd name="T2" fmla="*/ 5 w 143"/>
                <a:gd name="T3" fmla="*/ 7 h 278"/>
                <a:gd name="T4" fmla="*/ 5 w 143"/>
                <a:gd name="T5" fmla="*/ 43 h 278"/>
                <a:gd name="T6" fmla="*/ 4 w 143"/>
                <a:gd name="T7" fmla="*/ 49 h 278"/>
                <a:gd name="T8" fmla="*/ 3 w 143"/>
                <a:gd name="T9" fmla="*/ 17 h 278"/>
                <a:gd name="T10" fmla="*/ 0 w 143"/>
                <a:gd name="T11" fmla="*/ 9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4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67" name="AutoShape 13">
              <a:extLst>
                <a:ext uri="{FF2B5EF4-FFF2-40B4-BE49-F238E27FC236}">
                  <a16:creationId xmlns:a16="http://schemas.microsoft.com/office/drawing/2014/main" id="{A61C5C82-0181-41A9-AD9C-FBFA356AC2A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63" y="2525"/>
              <a:ext cx="657" cy="55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4 w 21600"/>
                <a:gd name="T13" fmla="*/ 4498 h 21600"/>
                <a:gd name="T14" fmla="*/ 17096 w 21600"/>
                <a:gd name="T15" fmla="*/ 17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4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68" name="Rectangle 14">
              <a:extLst>
                <a:ext uri="{FF2B5EF4-FFF2-40B4-BE49-F238E27FC236}">
                  <a16:creationId xmlns:a16="http://schemas.microsoft.com/office/drawing/2014/main" id="{EFD36F72-6A4E-45F1-B1E6-2AEE3BFA0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3089"/>
              <a:ext cx="657" cy="1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FF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4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sp>
        <p:nvSpPr>
          <p:cNvPr id="69" name="Oval 15">
            <a:extLst>
              <a:ext uri="{FF2B5EF4-FFF2-40B4-BE49-F238E27FC236}">
                <a16:creationId xmlns:a16="http://schemas.microsoft.com/office/drawing/2014/main" id="{4144E595-3E9E-407E-8939-1C8F699AC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648200"/>
            <a:ext cx="838200" cy="381000"/>
          </a:xfrm>
          <a:prstGeom prst="ellipse">
            <a:avLst/>
          </a:prstGeom>
          <a:solidFill>
            <a:srgbClr val="CCC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0" name="Oval 16">
            <a:extLst>
              <a:ext uri="{FF2B5EF4-FFF2-40B4-BE49-F238E27FC236}">
                <a16:creationId xmlns:a16="http://schemas.microsoft.com/office/drawing/2014/main" id="{7B6731F4-2E4B-4BB5-9077-A8116EA1F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572000"/>
            <a:ext cx="838200" cy="3810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1" name="Oval 17">
            <a:extLst>
              <a:ext uri="{FF2B5EF4-FFF2-40B4-BE49-F238E27FC236}">
                <a16:creationId xmlns:a16="http://schemas.microsoft.com/office/drawing/2014/main" id="{75BBC9DA-00EF-4F2C-AD14-52B81851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3886200"/>
            <a:ext cx="838200" cy="3810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2" name="Oval 18">
            <a:extLst>
              <a:ext uri="{FF2B5EF4-FFF2-40B4-BE49-F238E27FC236}">
                <a16:creationId xmlns:a16="http://schemas.microsoft.com/office/drawing/2014/main" id="{1AD4B161-40E5-4768-A7E0-0E8837E05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572000"/>
            <a:ext cx="838200" cy="3810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3" name="Oval 19">
            <a:extLst>
              <a:ext uri="{FF2B5EF4-FFF2-40B4-BE49-F238E27FC236}">
                <a16:creationId xmlns:a16="http://schemas.microsoft.com/office/drawing/2014/main" id="{3DB22211-A905-4C61-824A-86ECBF800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648200"/>
            <a:ext cx="838200" cy="381000"/>
          </a:xfrm>
          <a:prstGeom prst="ellipse">
            <a:avLst/>
          </a:prstGeom>
          <a:solidFill>
            <a:srgbClr val="CCC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4" name="AutoShape 20">
            <a:extLst>
              <a:ext uri="{FF2B5EF4-FFF2-40B4-BE49-F238E27FC236}">
                <a16:creationId xmlns:a16="http://schemas.microsoft.com/office/drawing/2014/main" id="{D81EB1A6-2442-472B-9FD8-04BD44D3C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6863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CC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5" name="AutoShape 21">
            <a:extLst>
              <a:ext uri="{FF2B5EF4-FFF2-40B4-BE49-F238E27FC236}">
                <a16:creationId xmlns:a16="http://schemas.microsoft.com/office/drawing/2014/main" id="{1910E3DE-409E-4A8A-92E3-9E5B7C429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6863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CC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6" name="AutoShape 22">
            <a:extLst>
              <a:ext uri="{FF2B5EF4-FFF2-40B4-BE49-F238E27FC236}">
                <a16:creationId xmlns:a16="http://schemas.microsoft.com/office/drawing/2014/main" id="{07F9EE0C-48E3-41CA-8AAF-97F82B1ECAF4}"/>
              </a:ext>
            </a:extLst>
          </p:cNvPr>
          <p:cNvSpPr>
            <a:spLocks noChangeArrowheads="1"/>
          </p:cNvSpPr>
          <p:nvPr/>
        </p:nvSpPr>
        <p:spPr bwMode="auto">
          <a:xfrm rot="2548433">
            <a:off x="6705600" y="42672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7" name="AutoShape 23">
            <a:extLst>
              <a:ext uri="{FF2B5EF4-FFF2-40B4-BE49-F238E27FC236}">
                <a16:creationId xmlns:a16="http://schemas.microsoft.com/office/drawing/2014/main" id="{6C05B7E4-EC9D-46FB-A107-9ABBF38A52FE}"/>
              </a:ext>
            </a:extLst>
          </p:cNvPr>
          <p:cNvSpPr>
            <a:spLocks noChangeArrowheads="1"/>
          </p:cNvSpPr>
          <p:nvPr/>
        </p:nvSpPr>
        <p:spPr bwMode="auto">
          <a:xfrm rot="19051567" flipH="1">
            <a:off x="5867400" y="42672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8" name="AutoShape 24">
            <a:extLst>
              <a:ext uri="{FF2B5EF4-FFF2-40B4-BE49-F238E27FC236}">
                <a16:creationId xmlns:a16="http://schemas.microsoft.com/office/drawing/2014/main" id="{AA93D81B-A141-45F1-BA4F-5B025B5C090B}"/>
              </a:ext>
            </a:extLst>
          </p:cNvPr>
          <p:cNvSpPr>
            <a:spLocks noChangeArrowheads="1"/>
          </p:cNvSpPr>
          <p:nvPr/>
        </p:nvSpPr>
        <p:spPr bwMode="auto">
          <a:xfrm rot="19051567" flipH="1">
            <a:off x="5181600" y="49530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9" name="Text Box 25">
            <a:extLst>
              <a:ext uri="{FF2B5EF4-FFF2-40B4-BE49-F238E27FC236}">
                <a16:creationId xmlns:a16="http://schemas.microsoft.com/office/drawing/2014/main" id="{89AA69AD-C108-408B-B99D-EFE6CE288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505200"/>
            <a:ext cx="1658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0">
                <a:ea typeface="宋体" panose="02010600030101010101" pitchFamily="2" charset="-122"/>
              </a:rPr>
              <a:t>memory</a:t>
            </a:r>
          </a:p>
        </p:txBody>
      </p:sp>
      <p:sp>
        <p:nvSpPr>
          <p:cNvPr id="80" name="Freeform 26">
            <a:extLst>
              <a:ext uri="{FF2B5EF4-FFF2-40B4-BE49-F238E27FC236}">
                <a16:creationId xmlns:a16="http://schemas.microsoft.com/office/drawing/2014/main" id="{FEBE00B7-FA92-438E-8933-9610E468A0ED}"/>
              </a:ext>
            </a:extLst>
          </p:cNvPr>
          <p:cNvSpPr>
            <a:spLocks/>
          </p:cNvSpPr>
          <p:nvPr/>
        </p:nvSpPr>
        <p:spPr bwMode="auto">
          <a:xfrm>
            <a:off x="3200400" y="2881313"/>
            <a:ext cx="485775" cy="1919287"/>
          </a:xfrm>
          <a:custGeom>
            <a:avLst/>
            <a:gdLst>
              <a:gd name="T0" fmla="*/ 2147483647 w 288"/>
              <a:gd name="T1" fmla="*/ 0 h 1200"/>
              <a:gd name="T2" fmla="*/ 0 w 288"/>
              <a:gd name="T3" fmla="*/ 2147483647 h 1200"/>
              <a:gd name="T4" fmla="*/ 2147483647 w 288"/>
              <a:gd name="T5" fmla="*/ 2147483647 h 1200"/>
              <a:gd name="T6" fmla="*/ 0 60000 65536"/>
              <a:gd name="T7" fmla="*/ 0 60000 65536"/>
              <a:gd name="T8" fmla="*/ 0 60000 65536"/>
              <a:gd name="T9" fmla="*/ 0 w 288"/>
              <a:gd name="T10" fmla="*/ 0 h 1200"/>
              <a:gd name="T11" fmla="*/ 288 w 288"/>
              <a:gd name="T12" fmla="*/ 1200 h 1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200">
                <a:moveTo>
                  <a:pt x="288" y="0"/>
                </a:moveTo>
                <a:lnTo>
                  <a:pt x="0" y="1200"/>
                </a:lnTo>
                <a:lnTo>
                  <a:pt x="240" y="48"/>
                </a:lnTo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1" name="AutoShape 27">
            <a:extLst>
              <a:ext uri="{FF2B5EF4-FFF2-40B4-BE49-F238E27FC236}">
                <a16:creationId xmlns:a16="http://schemas.microsoft.com/office/drawing/2014/main" id="{4833E0C5-10BE-40B7-BBA8-71B7877AA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419600"/>
            <a:ext cx="3733800" cy="1371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2" name="Text Box 28">
            <a:extLst>
              <a:ext uri="{FF2B5EF4-FFF2-40B4-BE49-F238E27FC236}">
                <a16:creationId xmlns:a16="http://schemas.microsoft.com/office/drawing/2014/main" id="{4B6E89EA-54BB-40D8-BDFB-2D61C62EE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181600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0">
                <a:solidFill>
                  <a:srgbClr val="808080"/>
                </a:solidFill>
                <a:ea typeface="宋体" panose="02010600030101010101" pitchFamily="2" charset="-122"/>
              </a:rPr>
              <a:t>object</a:t>
            </a:r>
          </a:p>
        </p:txBody>
      </p:sp>
      <p:sp>
        <p:nvSpPr>
          <p:cNvPr id="83" name="AutoShape 29">
            <a:extLst>
              <a:ext uri="{FF2B5EF4-FFF2-40B4-BE49-F238E27FC236}">
                <a16:creationId xmlns:a16="http://schemas.microsoft.com/office/drawing/2014/main" id="{090ABE25-867E-4901-A683-7515188C6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657600"/>
            <a:ext cx="3505200" cy="2362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4" name="Text Box 30">
            <a:extLst>
              <a:ext uri="{FF2B5EF4-FFF2-40B4-BE49-F238E27FC236}">
                <a16:creationId xmlns:a16="http://schemas.microsoft.com/office/drawing/2014/main" id="{A5E264B6-C7D6-4EE3-B96A-86CC7A3F9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334000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0">
                <a:solidFill>
                  <a:srgbClr val="808080"/>
                </a:solidFill>
                <a:ea typeface="宋体" panose="02010600030101010101" pitchFamily="2" charset="-122"/>
              </a:rPr>
              <a:t>object</a:t>
            </a:r>
          </a:p>
        </p:txBody>
      </p:sp>
      <p:sp>
        <p:nvSpPr>
          <p:cNvPr id="85" name="Oval 31">
            <a:extLst>
              <a:ext uri="{FF2B5EF4-FFF2-40B4-BE49-F238E27FC236}">
                <a16:creationId xmlns:a16="http://schemas.microsoft.com/office/drawing/2014/main" id="{3BAC2186-A451-4262-ADC9-F9AE0E893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257800"/>
            <a:ext cx="838200" cy="3810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6" name="Oval 32">
            <a:extLst>
              <a:ext uri="{FF2B5EF4-FFF2-40B4-BE49-F238E27FC236}">
                <a16:creationId xmlns:a16="http://schemas.microsoft.com/office/drawing/2014/main" id="{155A26A9-B0B8-4F1F-B3B7-FFB5ED3A8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4648200"/>
            <a:ext cx="838200" cy="381000"/>
          </a:xfrm>
          <a:prstGeom prst="ellipse">
            <a:avLst/>
          </a:prstGeom>
          <a:solidFill>
            <a:srgbClr val="CCC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7" name="Freeform 33">
            <a:extLst>
              <a:ext uri="{FF2B5EF4-FFF2-40B4-BE49-F238E27FC236}">
                <a16:creationId xmlns:a16="http://schemas.microsoft.com/office/drawing/2014/main" id="{9B260B9C-B75D-49E0-A4A2-2BBCE6605BEF}"/>
              </a:ext>
            </a:extLst>
          </p:cNvPr>
          <p:cNvSpPr>
            <a:spLocks/>
          </p:cNvSpPr>
          <p:nvPr/>
        </p:nvSpPr>
        <p:spPr bwMode="auto">
          <a:xfrm>
            <a:off x="5343525" y="2578100"/>
            <a:ext cx="227013" cy="44132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8" name="Freeform 34">
            <a:extLst>
              <a:ext uri="{FF2B5EF4-FFF2-40B4-BE49-F238E27FC236}">
                <a16:creationId xmlns:a16="http://schemas.microsoft.com/office/drawing/2014/main" id="{9F89981A-6CF8-4277-9467-FA758C85D52B}"/>
              </a:ext>
            </a:extLst>
          </p:cNvPr>
          <p:cNvSpPr>
            <a:spLocks/>
          </p:cNvSpPr>
          <p:nvPr/>
        </p:nvSpPr>
        <p:spPr bwMode="auto">
          <a:xfrm>
            <a:off x="5292725" y="2276475"/>
            <a:ext cx="136525" cy="350838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9" name="Freeform 35">
            <a:extLst>
              <a:ext uri="{FF2B5EF4-FFF2-40B4-BE49-F238E27FC236}">
                <a16:creationId xmlns:a16="http://schemas.microsoft.com/office/drawing/2014/main" id="{B8AC3D00-647A-47AA-B895-78DA24B62D97}"/>
              </a:ext>
            </a:extLst>
          </p:cNvPr>
          <p:cNvSpPr>
            <a:spLocks/>
          </p:cNvSpPr>
          <p:nvPr/>
        </p:nvSpPr>
        <p:spPr bwMode="auto">
          <a:xfrm>
            <a:off x="5241925" y="2032000"/>
            <a:ext cx="80963" cy="28257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1270354788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0" name="Freeform 36">
            <a:extLst>
              <a:ext uri="{FF2B5EF4-FFF2-40B4-BE49-F238E27FC236}">
                <a16:creationId xmlns:a16="http://schemas.microsoft.com/office/drawing/2014/main" id="{FC021181-0360-43B1-9429-FADDB84BF892}"/>
              </a:ext>
            </a:extLst>
          </p:cNvPr>
          <p:cNvSpPr>
            <a:spLocks/>
          </p:cNvSpPr>
          <p:nvPr/>
        </p:nvSpPr>
        <p:spPr bwMode="auto">
          <a:xfrm>
            <a:off x="5191125" y="1892300"/>
            <a:ext cx="74613" cy="247650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994231628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1" name="Freeform 37">
            <a:extLst>
              <a:ext uri="{FF2B5EF4-FFF2-40B4-BE49-F238E27FC236}">
                <a16:creationId xmlns:a16="http://schemas.microsoft.com/office/drawing/2014/main" id="{559721AC-6BC8-4DE9-9C7F-E82E66370CF5}"/>
              </a:ext>
            </a:extLst>
          </p:cNvPr>
          <p:cNvSpPr>
            <a:spLocks/>
          </p:cNvSpPr>
          <p:nvPr/>
        </p:nvSpPr>
        <p:spPr bwMode="auto">
          <a:xfrm flipH="1">
            <a:off x="4191000" y="2584450"/>
            <a:ext cx="227013" cy="44132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2" name="Freeform 38">
            <a:extLst>
              <a:ext uri="{FF2B5EF4-FFF2-40B4-BE49-F238E27FC236}">
                <a16:creationId xmlns:a16="http://schemas.microsoft.com/office/drawing/2014/main" id="{2FCABB06-C0FC-4DE7-B372-96FC452B0A80}"/>
              </a:ext>
            </a:extLst>
          </p:cNvPr>
          <p:cNvSpPr>
            <a:spLocks/>
          </p:cNvSpPr>
          <p:nvPr/>
        </p:nvSpPr>
        <p:spPr bwMode="auto">
          <a:xfrm flipH="1">
            <a:off x="4333875" y="2306638"/>
            <a:ext cx="136525" cy="350837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3" name="Freeform 39">
            <a:extLst>
              <a:ext uri="{FF2B5EF4-FFF2-40B4-BE49-F238E27FC236}">
                <a16:creationId xmlns:a16="http://schemas.microsoft.com/office/drawing/2014/main" id="{648A7673-881C-4554-9B51-E0F01B9BE795}"/>
              </a:ext>
            </a:extLst>
          </p:cNvPr>
          <p:cNvSpPr>
            <a:spLocks/>
          </p:cNvSpPr>
          <p:nvPr/>
        </p:nvSpPr>
        <p:spPr bwMode="auto">
          <a:xfrm flipH="1">
            <a:off x="4510088" y="1947863"/>
            <a:ext cx="80962" cy="28257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1270323245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4" name="Freeform 40">
            <a:extLst>
              <a:ext uri="{FF2B5EF4-FFF2-40B4-BE49-F238E27FC236}">
                <a16:creationId xmlns:a16="http://schemas.microsoft.com/office/drawing/2014/main" id="{A792BD38-2078-40E8-98F5-4685F1EEA26D}"/>
              </a:ext>
            </a:extLst>
          </p:cNvPr>
          <p:cNvSpPr>
            <a:spLocks/>
          </p:cNvSpPr>
          <p:nvPr/>
        </p:nvSpPr>
        <p:spPr bwMode="auto">
          <a:xfrm flipH="1">
            <a:off x="4446588" y="2114550"/>
            <a:ext cx="74612" cy="247650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99420473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5" name="AutoShape 41">
            <a:extLst>
              <a:ext uri="{FF2B5EF4-FFF2-40B4-BE49-F238E27FC236}">
                <a16:creationId xmlns:a16="http://schemas.microsoft.com/office/drawing/2014/main" id="{297EBB64-3A58-4218-A505-A57A676CA70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81500" y="1851025"/>
            <a:ext cx="1042988" cy="884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6" name="Rectangle 42">
            <a:extLst>
              <a:ext uri="{FF2B5EF4-FFF2-40B4-BE49-F238E27FC236}">
                <a16:creationId xmlns:a16="http://schemas.microsoft.com/office/drawing/2014/main" id="{9E952363-438E-4B8A-BE6A-71F8EBECD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2746375"/>
            <a:ext cx="1042988" cy="24923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7" name="Freeform 43">
            <a:extLst>
              <a:ext uri="{FF2B5EF4-FFF2-40B4-BE49-F238E27FC236}">
                <a16:creationId xmlns:a16="http://schemas.microsoft.com/office/drawing/2014/main" id="{85A396EF-C822-4DE1-A994-AC8771693E08}"/>
              </a:ext>
            </a:extLst>
          </p:cNvPr>
          <p:cNvSpPr>
            <a:spLocks/>
          </p:cNvSpPr>
          <p:nvPr/>
        </p:nvSpPr>
        <p:spPr bwMode="auto">
          <a:xfrm>
            <a:off x="7248525" y="2578100"/>
            <a:ext cx="227013" cy="44132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8" name="Freeform 44">
            <a:extLst>
              <a:ext uri="{FF2B5EF4-FFF2-40B4-BE49-F238E27FC236}">
                <a16:creationId xmlns:a16="http://schemas.microsoft.com/office/drawing/2014/main" id="{87D53B43-AE5F-48E3-A7A8-DE559DB7F47F}"/>
              </a:ext>
            </a:extLst>
          </p:cNvPr>
          <p:cNvSpPr>
            <a:spLocks/>
          </p:cNvSpPr>
          <p:nvPr/>
        </p:nvSpPr>
        <p:spPr bwMode="auto">
          <a:xfrm>
            <a:off x="7197725" y="2276475"/>
            <a:ext cx="136525" cy="350838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9" name="Freeform 45">
            <a:extLst>
              <a:ext uri="{FF2B5EF4-FFF2-40B4-BE49-F238E27FC236}">
                <a16:creationId xmlns:a16="http://schemas.microsoft.com/office/drawing/2014/main" id="{09A87E80-56F3-4921-9264-3AEB08063168}"/>
              </a:ext>
            </a:extLst>
          </p:cNvPr>
          <p:cNvSpPr>
            <a:spLocks/>
          </p:cNvSpPr>
          <p:nvPr/>
        </p:nvSpPr>
        <p:spPr bwMode="auto">
          <a:xfrm>
            <a:off x="7146925" y="2032000"/>
            <a:ext cx="80963" cy="28257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1270354788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0" name="Freeform 46">
            <a:extLst>
              <a:ext uri="{FF2B5EF4-FFF2-40B4-BE49-F238E27FC236}">
                <a16:creationId xmlns:a16="http://schemas.microsoft.com/office/drawing/2014/main" id="{91F0A678-FFCC-4CBB-B574-43E327D8D617}"/>
              </a:ext>
            </a:extLst>
          </p:cNvPr>
          <p:cNvSpPr>
            <a:spLocks/>
          </p:cNvSpPr>
          <p:nvPr/>
        </p:nvSpPr>
        <p:spPr bwMode="auto">
          <a:xfrm>
            <a:off x="7096125" y="1892300"/>
            <a:ext cx="74613" cy="247650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994231628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1" name="Freeform 47">
            <a:extLst>
              <a:ext uri="{FF2B5EF4-FFF2-40B4-BE49-F238E27FC236}">
                <a16:creationId xmlns:a16="http://schemas.microsoft.com/office/drawing/2014/main" id="{94FCE7A2-577E-4C3B-B0E2-D6348461A787}"/>
              </a:ext>
            </a:extLst>
          </p:cNvPr>
          <p:cNvSpPr>
            <a:spLocks/>
          </p:cNvSpPr>
          <p:nvPr/>
        </p:nvSpPr>
        <p:spPr bwMode="auto">
          <a:xfrm flipH="1">
            <a:off x="6096000" y="2584450"/>
            <a:ext cx="227013" cy="44132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2" name="Freeform 48">
            <a:extLst>
              <a:ext uri="{FF2B5EF4-FFF2-40B4-BE49-F238E27FC236}">
                <a16:creationId xmlns:a16="http://schemas.microsoft.com/office/drawing/2014/main" id="{311FD8ED-8FB8-4C16-90CA-49667C5DDFB9}"/>
              </a:ext>
            </a:extLst>
          </p:cNvPr>
          <p:cNvSpPr>
            <a:spLocks/>
          </p:cNvSpPr>
          <p:nvPr/>
        </p:nvSpPr>
        <p:spPr bwMode="auto">
          <a:xfrm flipH="1">
            <a:off x="6238875" y="2306638"/>
            <a:ext cx="136525" cy="350837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3" name="Freeform 49">
            <a:extLst>
              <a:ext uri="{FF2B5EF4-FFF2-40B4-BE49-F238E27FC236}">
                <a16:creationId xmlns:a16="http://schemas.microsoft.com/office/drawing/2014/main" id="{E9DC1D89-4DF0-4C40-B1AA-8E4AF852AFAD}"/>
              </a:ext>
            </a:extLst>
          </p:cNvPr>
          <p:cNvSpPr>
            <a:spLocks/>
          </p:cNvSpPr>
          <p:nvPr/>
        </p:nvSpPr>
        <p:spPr bwMode="auto">
          <a:xfrm flipH="1">
            <a:off x="6415088" y="1947863"/>
            <a:ext cx="80962" cy="28257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1270323245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4" name="Freeform 50">
            <a:extLst>
              <a:ext uri="{FF2B5EF4-FFF2-40B4-BE49-F238E27FC236}">
                <a16:creationId xmlns:a16="http://schemas.microsoft.com/office/drawing/2014/main" id="{E5821A39-1F6C-4875-8F39-1E0FD710004B}"/>
              </a:ext>
            </a:extLst>
          </p:cNvPr>
          <p:cNvSpPr>
            <a:spLocks/>
          </p:cNvSpPr>
          <p:nvPr/>
        </p:nvSpPr>
        <p:spPr bwMode="auto">
          <a:xfrm flipH="1">
            <a:off x="6351588" y="2114550"/>
            <a:ext cx="74612" cy="247650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99420473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5" name="AutoShape 51">
            <a:extLst>
              <a:ext uri="{FF2B5EF4-FFF2-40B4-BE49-F238E27FC236}">
                <a16:creationId xmlns:a16="http://schemas.microsoft.com/office/drawing/2014/main" id="{19A1FB7E-DB67-4A68-97EB-083FE1DB9CF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0" y="1851025"/>
            <a:ext cx="1042988" cy="884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33CC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6" name="Rectangle 52">
            <a:extLst>
              <a:ext uri="{FF2B5EF4-FFF2-40B4-BE49-F238E27FC236}">
                <a16:creationId xmlns:a16="http://schemas.microsoft.com/office/drawing/2014/main" id="{449BE212-1078-45A3-A099-D50830D91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2746375"/>
            <a:ext cx="1042988" cy="249238"/>
          </a:xfrm>
          <a:prstGeom prst="rect">
            <a:avLst/>
          </a:prstGeom>
          <a:solidFill>
            <a:srgbClr val="3333CC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7" name="Freeform 53">
            <a:extLst>
              <a:ext uri="{FF2B5EF4-FFF2-40B4-BE49-F238E27FC236}">
                <a16:creationId xmlns:a16="http://schemas.microsoft.com/office/drawing/2014/main" id="{38185683-F4B2-4F0A-9A12-51BA05E804B5}"/>
              </a:ext>
            </a:extLst>
          </p:cNvPr>
          <p:cNvSpPr>
            <a:spLocks/>
          </p:cNvSpPr>
          <p:nvPr/>
        </p:nvSpPr>
        <p:spPr bwMode="auto">
          <a:xfrm>
            <a:off x="4191000" y="2928938"/>
            <a:ext cx="1397000" cy="1846262"/>
          </a:xfrm>
          <a:custGeom>
            <a:avLst/>
            <a:gdLst>
              <a:gd name="T0" fmla="*/ 2147483647 w 880"/>
              <a:gd name="T1" fmla="*/ 0 h 1136"/>
              <a:gd name="T2" fmla="*/ 2147483647 w 880"/>
              <a:gd name="T3" fmla="*/ 2147483647 h 1136"/>
              <a:gd name="T4" fmla="*/ 0 w 880"/>
              <a:gd name="T5" fmla="*/ 2147483647 h 1136"/>
              <a:gd name="T6" fmla="*/ 0 60000 65536"/>
              <a:gd name="T7" fmla="*/ 0 60000 65536"/>
              <a:gd name="T8" fmla="*/ 0 60000 65536"/>
              <a:gd name="T9" fmla="*/ 0 w 880"/>
              <a:gd name="T10" fmla="*/ 0 h 1136"/>
              <a:gd name="T11" fmla="*/ 880 w 880"/>
              <a:gd name="T12" fmla="*/ 1136 h 1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0" h="1136">
                <a:moveTo>
                  <a:pt x="48" y="0"/>
                </a:moveTo>
                <a:lnTo>
                  <a:pt x="880" y="1136"/>
                </a:lnTo>
                <a:lnTo>
                  <a:pt x="0" y="48"/>
                </a:lnTo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8" name="Freeform 54">
            <a:extLst>
              <a:ext uri="{FF2B5EF4-FFF2-40B4-BE49-F238E27FC236}">
                <a16:creationId xmlns:a16="http://schemas.microsoft.com/office/drawing/2014/main" id="{ACA5690C-83A3-44D5-ADF7-D222CDCD8842}"/>
              </a:ext>
            </a:extLst>
          </p:cNvPr>
          <p:cNvSpPr>
            <a:spLocks/>
          </p:cNvSpPr>
          <p:nvPr/>
        </p:nvSpPr>
        <p:spPr bwMode="auto">
          <a:xfrm>
            <a:off x="6516688" y="2914650"/>
            <a:ext cx="976312" cy="1222375"/>
          </a:xfrm>
          <a:custGeom>
            <a:avLst/>
            <a:gdLst>
              <a:gd name="T0" fmla="*/ 2147483647 w 596"/>
              <a:gd name="T1" fmla="*/ 2147483647 h 734"/>
              <a:gd name="T2" fmla="*/ 0 w 596"/>
              <a:gd name="T3" fmla="*/ 2147483647 h 734"/>
              <a:gd name="T4" fmla="*/ 2147483647 w 596"/>
              <a:gd name="T5" fmla="*/ 0 h 734"/>
              <a:gd name="T6" fmla="*/ 0 60000 65536"/>
              <a:gd name="T7" fmla="*/ 0 60000 65536"/>
              <a:gd name="T8" fmla="*/ 0 60000 65536"/>
              <a:gd name="T9" fmla="*/ 0 w 596"/>
              <a:gd name="T10" fmla="*/ 0 h 734"/>
              <a:gd name="T11" fmla="*/ 596 w 596"/>
              <a:gd name="T12" fmla="*/ 734 h 7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6" h="734">
                <a:moveTo>
                  <a:pt x="596" y="35"/>
                </a:moveTo>
                <a:lnTo>
                  <a:pt x="0" y="734"/>
                </a:lnTo>
                <a:lnTo>
                  <a:pt x="551" y="0"/>
                </a:lnTo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9" name="Text Box 55">
            <a:extLst>
              <a:ext uri="{FF2B5EF4-FFF2-40B4-BE49-F238E27FC236}">
                <a16:creationId xmlns:a16="http://schemas.microsoft.com/office/drawing/2014/main" id="{9F695B3C-B620-40E4-A9E8-8C2057438164}"/>
              </a:ext>
            </a:extLst>
          </p:cNvPr>
          <p:cNvSpPr txBox="1">
            <a:spLocks noChangeArrowheads="1"/>
          </p:cNvSpPr>
          <p:nvPr/>
        </p:nvSpPr>
        <p:spPr bwMode="auto">
          <a:xfrm rot="-3848018">
            <a:off x="1066006" y="1859757"/>
            <a:ext cx="1673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0">
                <a:solidFill>
                  <a:srgbClr val="FF0000"/>
                </a:solidFill>
                <a:ea typeface="宋体" panose="02010600030101010101" pitchFamily="2" charset="-122"/>
              </a:rPr>
              <a:t>threads</a:t>
            </a:r>
          </a:p>
        </p:txBody>
      </p:sp>
    </p:spTree>
    <p:extLst>
      <p:ext uri="{BB962C8B-B14F-4D97-AF65-F5344CB8AC3E}">
        <p14:creationId xmlns:p14="http://schemas.microsoft.com/office/powerpoint/2010/main" val="804831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D3F9C0-2EBF-4CE1-B408-CF7A8EEE0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Programmers’ View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95D398-9789-4CF8-B0D7-DAF1EA6B8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Parallel composition, shared memory &amp; interleaving semantics</a:t>
            </a:r>
          </a:p>
          <a:p>
            <a:endParaRPr lang="en-US" altLang="zh-CN" dirty="0"/>
          </a:p>
          <a:p>
            <a:r>
              <a:rPr lang="en-US" altLang="zh-CN" dirty="0"/>
              <a:t>Locks &amp; synchronization operations</a:t>
            </a:r>
          </a:p>
          <a:p>
            <a:endParaRPr lang="en-US" altLang="zh-CN" dirty="0"/>
          </a:p>
          <a:p>
            <a:r>
              <a:rPr lang="en-US" altLang="zh-CN" dirty="0"/>
              <a:t>Concurrent objects and their clients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2AC8D7F-AF5E-43E0-9367-EE7C9348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041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DDA2BE-14F6-4BE4-A905-656162DC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 Models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9B3EC9-501F-471B-BB31-101F1220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9EF77F5-1D79-4148-9A9A-BDA0EE541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177415"/>
            <a:ext cx="6562725" cy="154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D32BB46-3B29-429F-8F42-40084593DBD9}"/>
              </a:ext>
            </a:extLst>
          </p:cNvPr>
          <p:cNvSpPr txBox="1"/>
          <p:nvPr/>
        </p:nvSpPr>
        <p:spPr>
          <a:xfrm>
            <a:off x="2628900" y="4484410"/>
            <a:ext cx="605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3"/>
              </a:rPr>
              <a:t>https://en.wikipedia.org/wiki/Memory_model_(programming)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7626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7183DD-AD2E-4E7F-B7D3-DC77AE29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 Models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EEAF9C-754B-46D1-B21D-A0F3FB5B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Interleaving semantics </a:t>
            </a:r>
          </a:p>
          <a:p>
            <a:pPr marL="0" indent="0" algn="r">
              <a:buNone/>
            </a:pPr>
            <a:r>
              <a:rPr lang="en-US" altLang="zh-CN" dirty="0"/>
              <a:t>– Sequential Consistency (SC) model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256DBF-A09A-4E91-8FFE-B4D72982F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393DC48-9FC3-4CF5-9186-0A0B236B2FF2}"/>
              </a:ext>
            </a:extLst>
          </p:cNvPr>
          <p:cNvSpPr/>
          <p:nvPr/>
        </p:nvSpPr>
        <p:spPr>
          <a:xfrm>
            <a:off x="1115616" y="306896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E72491C-B5A4-4F40-93F8-A51F7F76021A}"/>
              </a:ext>
            </a:extLst>
          </p:cNvPr>
          <p:cNvSpPr/>
          <p:nvPr/>
        </p:nvSpPr>
        <p:spPr>
          <a:xfrm>
            <a:off x="2699792" y="306896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43260347-559F-4E36-95F3-EAA645162763}"/>
              </a:ext>
            </a:extLst>
          </p:cNvPr>
          <p:cNvSpPr/>
          <p:nvPr/>
        </p:nvSpPr>
        <p:spPr>
          <a:xfrm>
            <a:off x="4355976" y="306896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820B471-5C36-428E-BC9B-1341041EAA6E}"/>
              </a:ext>
            </a:extLst>
          </p:cNvPr>
          <p:cNvSpPr/>
          <p:nvPr/>
        </p:nvSpPr>
        <p:spPr>
          <a:xfrm>
            <a:off x="7236296" y="306896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9">
            <a:extLst>
              <a:ext uri="{FF2B5EF4-FFF2-40B4-BE49-F238E27FC236}">
                <a16:creationId xmlns:a16="http://schemas.microsoft.com/office/drawing/2014/main" id="{735B93A8-C9A7-4FBD-B7F6-6FE30E57FFE2}"/>
              </a:ext>
            </a:extLst>
          </p:cNvPr>
          <p:cNvSpPr/>
          <p:nvPr/>
        </p:nvSpPr>
        <p:spPr>
          <a:xfrm>
            <a:off x="971600" y="4715426"/>
            <a:ext cx="7344816" cy="729798"/>
          </a:xfrm>
          <a:custGeom>
            <a:avLst/>
            <a:gdLst>
              <a:gd name="connsiteX0" fmla="*/ 0 w 8287657"/>
              <a:gd name="connsiteY0" fmla="*/ 1016590 h 1016590"/>
              <a:gd name="connsiteX1" fmla="*/ 3831771 w 8287657"/>
              <a:gd name="connsiteY1" fmla="*/ 590 h 1016590"/>
              <a:gd name="connsiteX2" fmla="*/ 8287657 w 8287657"/>
              <a:gd name="connsiteY2" fmla="*/ 900476 h 101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87657" h="1016590">
                <a:moveTo>
                  <a:pt x="0" y="1016590"/>
                </a:moveTo>
                <a:cubicBezTo>
                  <a:pt x="1225247" y="518266"/>
                  <a:pt x="2450495" y="19942"/>
                  <a:pt x="3831771" y="590"/>
                </a:cubicBezTo>
                <a:cubicBezTo>
                  <a:pt x="5213047" y="-18762"/>
                  <a:pt x="6750352" y="440857"/>
                  <a:pt x="8287657" y="90047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1E5FCCC-827A-4A5C-BC66-4B33D6AB4D7B}"/>
              </a:ext>
            </a:extLst>
          </p:cNvPr>
          <p:cNvSpPr/>
          <p:nvPr/>
        </p:nvSpPr>
        <p:spPr>
          <a:xfrm>
            <a:off x="3330116" y="5685319"/>
            <a:ext cx="2610036" cy="576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52DF15A1-58C7-4801-A88A-B9C8E50EDBDF}"/>
              </a:ext>
            </a:extLst>
          </p:cNvPr>
          <p:cNvSpPr txBox="1"/>
          <p:nvPr/>
        </p:nvSpPr>
        <p:spPr>
          <a:xfrm>
            <a:off x="3978188" y="574251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Memory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98A8661C-A5E0-4873-9254-59FCEEB53837}"/>
              </a:ext>
            </a:extLst>
          </p:cNvPr>
          <p:cNvCxnSpPr>
            <a:stCxn id="5" idx="4"/>
          </p:cNvCxnSpPr>
          <p:nvPr/>
        </p:nvCxnSpPr>
        <p:spPr>
          <a:xfrm>
            <a:off x="1475656" y="3789040"/>
            <a:ext cx="720080" cy="129128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9A0011C-9351-49FD-9159-48B7DC3254BE}"/>
              </a:ext>
            </a:extLst>
          </p:cNvPr>
          <p:cNvCxnSpPr>
            <a:stCxn id="6" idx="4"/>
          </p:cNvCxnSpPr>
          <p:nvPr/>
        </p:nvCxnSpPr>
        <p:spPr>
          <a:xfrm>
            <a:off x="3059832" y="3789040"/>
            <a:ext cx="360040" cy="1008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1A18582-C44D-4E76-8BF9-AFA2A902C640}"/>
              </a:ext>
            </a:extLst>
          </p:cNvPr>
          <p:cNvCxnSpPr>
            <a:stCxn id="7" idx="4"/>
          </p:cNvCxnSpPr>
          <p:nvPr/>
        </p:nvCxnSpPr>
        <p:spPr>
          <a:xfrm>
            <a:off x="4716016" y="3789040"/>
            <a:ext cx="180020" cy="92638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8EBF8BCF-232C-4ED4-B05F-C4BEC678A3FB}"/>
              </a:ext>
            </a:extLst>
          </p:cNvPr>
          <p:cNvCxnSpPr>
            <a:stCxn id="8" idx="4"/>
          </p:cNvCxnSpPr>
          <p:nvPr/>
        </p:nvCxnSpPr>
        <p:spPr>
          <a:xfrm flipH="1">
            <a:off x="7020272" y="3789040"/>
            <a:ext cx="576064" cy="129128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AA31891A-2CE8-4B63-9477-46A56C6C268B}"/>
              </a:ext>
            </a:extLst>
          </p:cNvPr>
          <p:cNvCxnSpPr>
            <a:stCxn id="10" idx="0"/>
          </p:cNvCxnSpPr>
          <p:nvPr/>
        </p:nvCxnSpPr>
        <p:spPr>
          <a:xfrm flipV="1">
            <a:off x="4635134" y="4715426"/>
            <a:ext cx="260902" cy="969893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0">
            <a:extLst>
              <a:ext uri="{FF2B5EF4-FFF2-40B4-BE49-F238E27FC236}">
                <a16:creationId xmlns:a16="http://schemas.microsoft.com/office/drawing/2014/main" id="{1ED230B4-7FE0-47B9-B18A-98D1511D3471}"/>
              </a:ext>
            </a:extLst>
          </p:cNvPr>
          <p:cNvSpPr txBox="1"/>
          <p:nvPr/>
        </p:nvSpPr>
        <p:spPr>
          <a:xfrm>
            <a:off x="1245118" y="318394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T1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DC26786D-6432-4E90-AD78-AB7A9438F071}"/>
              </a:ext>
            </a:extLst>
          </p:cNvPr>
          <p:cNvSpPr txBox="1"/>
          <p:nvPr/>
        </p:nvSpPr>
        <p:spPr>
          <a:xfrm>
            <a:off x="2843808" y="321297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T2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TextBox 32">
            <a:extLst>
              <a:ext uri="{FF2B5EF4-FFF2-40B4-BE49-F238E27FC236}">
                <a16:creationId xmlns:a16="http://schemas.microsoft.com/office/drawing/2014/main" id="{FE23DF5D-478D-4873-A8EF-7B99ED96E8AA}"/>
              </a:ext>
            </a:extLst>
          </p:cNvPr>
          <p:cNvSpPr txBox="1"/>
          <p:nvPr/>
        </p:nvSpPr>
        <p:spPr>
          <a:xfrm>
            <a:off x="4499992" y="321297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T3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TextBox 33">
            <a:extLst>
              <a:ext uri="{FF2B5EF4-FFF2-40B4-BE49-F238E27FC236}">
                <a16:creationId xmlns:a16="http://schemas.microsoft.com/office/drawing/2014/main" id="{9E12DAF0-8002-4403-85AC-F631A4C309C2}"/>
              </a:ext>
            </a:extLst>
          </p:cNvPr>
          <p:cNvSpPr txBox="1"/>
          <p:nvPr/>
        </p:nvSpPr>
        <p:spPr>
          <a:xfrm>
            <a:off x="7380312" y="321297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Tn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60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A61A96-046A-4DAE-9F8C-58A291095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(Weak/Relaxed) Memory Models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BE1A71-105A-46DA-BFDC-17D235879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Java memory model</a:t>
            </a:r>
          </a:p>
          <a:p>
            <a:r>
              <a:rPr lang="en-US" altLang="zh-CN" dirty="0"/>
              <a:t>C/C++11 memory model</a:t>
            </a:r>
          </a:p>
          <a:p>
            <a:endParaRPr lang="en-US" altLang="zh-CN" dirty="0"/>
          </a:p>
          <a:p>
            <a:r>
              <a:rPr lang="en-US" altLang="zh-CN" dirty="0"/>
              <a:t>x86-TSO memory model</a:t>
            </a:r>
          </a:p>
          <a:p>
            <a:r>
              <a:rPr lang="en-US" altLang="zh-CN" dirty="0"/>
              <a:t>ARMv8 memory model</a:t>
            </a:r>
          </a:p>
          <a:p>
            <a:r>
              <a:rPr lang="en-US" altLang="zh-CN" dirty="0"/>
              <a:t>…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6A90F0-389B-4E9D-829B-6E76B631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789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8AB104-45F9-42D7-A995-4343A829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1C186B8-56E6-412E-B619-30A966E1B597}"/>
              </a:ext>
            </a:extLst>
          </p:cNvPr>
          <p:cNvSpPr txBox="1"/>
          <p:nvPr/>
        </p:nvSpPr>
        <p:spPr>
          <a:xfrm>
            <a:off x="281778" y="3131820"/>
            <a:ext cx="2961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Will the assertion fail?</a:t>
            </a:r>
            <a:endParaRPr lang="zh-CN" altLang="en-US" sz="2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98F5AF4-EF65-41C1-83DA-7BB1DC6E27E3}"/>
              </a:ext>
            </a:extLst>
          </p:cNvPr>
          <p:cNvSpPr txBox="1"/>
          <p:nvPr/>
        </p:nvSpPr>
        <p:spPr>
          <a:xfrm>
            <a:off x="3939540" y="724040"/>
            <a:ext cx="349326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ourier"/>
              </a:rPr>
              <a:t>#include &lt;thread&gt;</a:t>
            </a:r>
          </a:p>
          <a:p>
            <a:r>
              <a:rPr lang="en-US" altLang="zh-CN" dirty="0">
                <a:latin typeface="Courier"/>
              </a:rPr>
              <a:t>#include &lt;</a:t>
            </a:r>
            <a:r>
              <a:rPr lang="en-US" altLang="zh-CN" dirty="0" err="1">
                <a:latin typeface="Courier"/>
              </a:rPr>
              <a:t>assert.h</a:t>
            </a:r>
            <a:r>
              <a:rPr lang="en-US" altLang="zh-CN" dirty="0">
                <a:latin typeface="Courier"/>
              </a:rPr>
              <a:t>&gt;</a:t>
            </a:r>
          </a:p>
          <a:p>
            <a:endParaRPr lang="en-US" altLang="zh-CN" dirty="0">
              <a:latin typeface="Courier"/>
            </a:endParaRPr>
          </a:p>
          <a:p>
            <a:r>
              <a:rPr lang="en-US" altLang="zh-CN" dirty="0">
                <a:latin typeface="Courier"/>
              </a:rPr>
              <a:t>int x = 0;</a:t>
            </a:r>
          </a:p>
          <a:p>
            <a:endParaRPr lang="en-US" altLang="zh-CN" dirty="0">
              <a:latin typeface="Courier"/>
            </a:endParaRPr>
          </a:p>
          <a:p>
            <a:r>
              <a:rPr lang="en-US" altLang="zh-CN" dirty="0">
                <a:latin typeface="Courier"/>
              </a:rPr>
              <a:t>void foo() {</a:t>
            </a:r>
          </a:p>
          <a:p>
            <a:r>
              <a:rPr lang="en-US" altLang="zh-CN" dirty="0">
                <a:latin typeface="Courier"/>
              </a:rPr>
              <a:t>    while (true) {</a:t>
            </a:r>
          </a:p>
          <a:p>
            <a:r>
              <a:rPr lang="en-US" altLang="zh-CN" dirty="0">
                <a:latin typeface="Courier"/>
              </a:rPr>
              <a:t>        x = 1;</a:t>
            </a:r>
          </a:p>
          <a:p>
            <a:r>
              <a:rPr lang="en-US" altLang="zh-CN" dirty="0">
                <a:latin typeface="Courier"/>
              </a:rPr>
              <a:t>        x = 0;</a:t>
            </a:r>
          </a:p>
          <a:p>
            <a:r>
              <a:rPr lang="en-US" altLang="zh-CN" dirty="0">
                <a:latin typeface="Courier"/>
              </a:rPr>
              <a:t>        </a:t>
            </a:r>
            <a:r>
              <a:rPr lang="en-US" altLang="zh-CN" dirty="0">
                <a:solidFill>
                  <a:srgbClr val="FF0000"/>
                </a:solidFill>
                <a:latin typeface="Courier"/>
              </a:rPr>
              <a:t>assert(x == 0);</a:t>
            </a:r>
          </a:p>
          <a:p>
            <a:r>
              <a:rPr lang="en-US" altLang="zh-CN" dirty="0">
                <a:latin typeface="Courier"/>
              </a:rPr>
              <a:t>    }</a:t>
            </a:r>
          </a:p>
          <a:p>
            <a:r>
              <a:rPr lang="en-US" altLang="zh-CN" dirty="0">
                <a:latin typeface="Courier"/>
              </a:rPr>
              <a:t>}</a:t>
            </a:r>
          </a:p>
          <a:p>
            <a:endParaRPr lang="en-US" altLang="zh-CN" dirty="0">
              <a:latin typeface="Courier"/>
            </a:endParaRPr>
          </a:p>
          <a:p>
            <a:r>
              <a:rPr lang="en-US" altLang="zh-CN" dirty="0">
                <a:latin typeface="Courier"/>
              </a:rPr>
              <a:t>int main() {</a:t>
            </a:r>
          </a:p>
          <a:p>
            <a:r>
              <a:rPr lang="en-US" altLang="zh-CN" dirty="0">
                <a:latin typeface="Courier"/>
              </a:rPr>
              <a:t>    std::thread t(foo);</a:t>
            </a:r>
          </a:p>
          <a:p>
            <a:r>
              <a:rPr lang="en-US" altLang="zh-CN" dirty="0">
                <a:latin typeface="Courier"/>
              </a:rPr>
              <a:t>    std::thread t2(foo);</a:t>
            </a:r>
          </a:p>
          <a:p>
            <a:endParaRPr lang="en-US" altLang="zh-CN" dirty="0">
              <a:latin typeface="Courier"/>
            </a:endParaRPr>
          </a:p>
          <a:p>
            <a:r>
              <a:rPr lang="en-US" altLang="zh-CN" dirty="0">
                <a:latin typeface="Courier"/>
              </a:rPr>
              <a:t>    </a:t>
            </a:r>
            <a:r>
              <a:rPr lang="en-US" altLang="zh-CN" dirty="0" err="1">
                <a:latin typeface="Courier"/>
              </a:rPr>
              <a:t>t.join</a:t>
            </a:r>
            <a:r>
              <a:rPr lang="en-US" altLang="zh-CN" dirty="0">
                <a:latin typeface="Courier"/>
              </a:rPr>
              <a:t>();</a:t>
            </a:r>
          </a:p>
          <a:p>
            <a:r>
              <a:rPr lang="en-US" altLang="zh-CN" dirty="0">
                <a:latin typeface="Courier"/>
              </a:rPr>
              <a:t>    t2.join();</a:t>
            </a:r>
          </a:p>
          <a:p>
            <a:r>
              <a:rPr lang="en-US" altLang="zh-CN" dirty="0">
                <a:latin typeface="Courier"/>
              </a:rPr>
              <a:t>}</a:t>
            </a:r>
            <a:endParaRPr lang="zh-CN" altLang="en-US" dirty="0">
              <a:latin typeface="Courier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458FF4-1371-426D-B4E9-E95F3067E95C}"/>
              </a:ext>
            </a:extLst>
          </p:cNvPr>
          <p:cNvSpPr txBox="1"/>
          <p:nvPr/>
        </p:nvSpPr>
        <p:spPr>
          <a:xfrm>
            <a:off x="411480" y="571500"/>
            <a:ext cx="201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</a:t>
            </a:r>
            <a:r>
              <a:rPr lang="en-US" altLang="zh-CN" sz="2400"/>
              <a:t>++ Program 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98867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8AB104-45F9-42D7-A995-4343A829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1C186B8-56E6-412E-B619-30A966E1B597}"/>
              </a:ext>
            </a:extLst>
          </p:cNvPr>
          <p:cNvSpPr txBox="1"/>
          <p:nvPr/>
        </p:nvSpPr>
        <p:spPr>
          <a:xfrm>
            <a:off x="196998" y="4785691"/>
            <a:ext cx="2441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Will the assertion </a:t>
            </a:r>
          </a:p>
          <a:p>
            <a:r>
              <a:rPr lang="en-US" altLang="zh-CN" sz="2400" dirty="0"/>
              <a:t>fail?</a:t>
            </a:r>
            <a:endParaRPr lang="zh-CN" altLang="en-US" sz="2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98F5AF4-EF65-41C1-83DA-7BB1DC6E27E3}"/>
              </a:ext>
            </a:extLst>
          </p:cNvPr>
          <p:cNvSpPr txBox="1"/>
          <p:nvPr/>
        </p:nvSpPr>
        <p:spPr>
          <a:xfrm>
            <a:off x="2757807" y="889843"/>
            <a:ext cx="5974713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ourier"/>
              </a:rPr>
              <a:t>#include &lt;thread&gt;</a:t>
            </a:r>
          </a:p>
          <a:p>
            <a:r>
              <a:rPr lang="en-US" altLang="zh-CN" dirty="0">
                <a:latin typeface="Courier"/>
              </a:rPr>
              <a:t>#include &lt;</a:t>
            </a:r>
            <a:r>
              <a:rPr lang="en-US" altLang="zh-CN" dirty="0" err="1">
                <a:latin typeface="Courier"/>
              </a:rPr>
              <a:t>assert.h</a:t>
            </a:r>
            <a:r>
              <a:rPr lang="en-US" altLang="zh-CN" dirty="0">
                <a:latin typeface="Courier"/>
              </a:rPr>
              <a:t>&gt;</a:t>
            </a:r>
          </a:p>
          <a:p>
            <a:endParaRPr lang="en-US" altLang="zh-CN" dirty="0">
              <a:latin typeface="Courier"/>
            </a:endParaRPr>
          </a:p>
          <a:p>
            <a:r>
              <a:rPr lang="en-US" altLang="zh-CN" dirty="0">
                <a:latin typeface="Courier"/>
              </a:rPr>
              <a:t>int x = 0;</a:t>
            </a:r>
          </a:p>
          <a:p>
            <a:endParaRPr lang="en-US" altLang="zh-CN" dirty="0">
              <a:latin typeface="Courier"/>
            </a:endParaRPr>
          </a:p>
          <a:p>
            <a:r>
              <a:rPr lang="en-US" altLang="zh-CN" dirty="0">
                <a:latin typeface="Courier"/>
              </a:rPr>
              <a:t>void foo() {</a:t>
            </a:r>
          </a:p>
          <a:p>
            <a:r>
              <a:rPr lang="en-US" altLang="zh-CN" dirty="0">
                <a:latin typeface="Courier"/>
              </a:rPr>
              <a:t>    for ( int 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 = 0; 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 &lt; 10000000; 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++ ) {</a:t>
            </a:r>
          </a:p>
          <a:p>
            <a:r>
              <a:rPr lang="en-US" altLang="zh-CN" dirty="0">
                <a:latin typeface="Courier"/>
              </a:rPr>
              <a:t>       x = x + 1; </a:t>
            </a:r>
          </a:p>
          <a:p>
            <a:r>
              <a:rPr lang="en-US" altLang="zh-CN" dirty="0">
                <a:latin typeface="Courier"/>
              </a:rPr>
              <a:t>    }</a:t>
            </a:r>
          </a:p>
          <a:p>
            <a:r>
              <a:rPr lang="en-US" altLang="zh-CN" dirty="0">
                <a:latin typeface="Courier"/>
              </a:rPr>
              <a:t>}</a:t>
            </a:r>
          </a:p>
          <a:p>
            <a:endParaRPr lang="en-US" altLang="zh-CN" dirty="0">
              <a:latin typeface="Courier"/>
            </a:endParaRPr>
          </a:p>
          <a:p>
            <a:r>
              <a:rPr lang="en-US" altLang="zh-CN" dirty="0">
                <a:latin typeface="Courier"/>
              </a:rPr>
              <a:t>int main() {</a:t>
            </a:r>
          </a:p>
          <a:p>
            <a:r>
              <a:rPr lang="en-US" altLang="zh-CN" dirty="0">
                <a:latin typeface="Courier"/>
              </a:rPr>
              <a:t>    std::thread t1(foo);</a:t>
            </a:r>
          </a:p>
          <a:p>
            <a:r>
              <a:rPr lang="en-US" altLang="zh-CN" dirty="0">
                <a:latin typeface="Courier"/>
              </a:rPr>
              <a:t>    std::thread t2(foo);</a:t>
            </a:r>
          </a:p>
          <a:p>
            <a:r>
              <a:rPr lang="en-US" altLang="zh-CN" dirty="0">
                <a:latin typeface="Courier"/>
              </a:rPr>
              <a:t>    t1.join();</a:t>
            </a:r>
          </a:p>
          <a:p>
            <a:r>
              <a:rPr lang="en-US" altLang="zh-CN" dirty="0">
                <a:latin typeface="Courier"/>
              </a:rPr>
              <a:t>    t2.join();</a:t>
            </a:r>
          </a:p>
          <a:p>
            <a:r>
              <a:rPr lang="en-US" altLang="zh-CN" dirty="0">
                <a:latin typeface="Courier"/>
              </a:rPr>
              <a:t>    assert(x == 20000000);</a:t>
            </a:r>
          </a:p>
          <a:p>
            <a:r>
              <a:rPr lang="en-US" altLang="zh-CN" dirty="0">
                <a:latin typeface="Courier"/>
              </a:rPr>
              <a:t>}</a:t>
            </a:r>
            <a:endParaRPr lang="zh-CN" altLang="en-US" dirty="0">
              <a:latin typeface="Courier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C5973D3-535C-44AB-B51A-C9E8BCE11B00}"/>
              </a:ext>
            </a:extLst>
          </p:cNvPr>
          <p:cNvSpPr txBox="1"/>
          <p:nvPr/>
        </p:nvSpPr>
        <p:spPr>
          <a:xfrm>
            <a:off x="411480" y="571500"/>
            <a:ext cx="201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C++ Program 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0144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CAF3F0-3630-4FA7-99FF-E0AF07FA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C++ Programmers’ View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DF9737-B210-48C4-94FF-B6789F1170FC}"/>
              </a:ext>
            </a:extLst>
          </p:cNvPr>
          <p:cNvSpPr txBox="1"/>
          <p:nvPr/>
        </p:nvSpPr>
        <p:spPr>
          <a:xfrm>
            <a:off x="821531" y="2114549"/>
            <a:ext cx="597471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latin typeface="Courier"/>
              </a:rPr>
              <a:t>#include &lt;iostream&gt;</a:t>
            </a:r>
          </a:p>
          <a:p>
            <a:pPr algn="l"/>
            <a:r>
              <a:rPr lang="en-US" altLang="zh-CN" sz="1800" b="0" i="0" u="none" strike="noStrike" baseline="0" dirty="0">
                <a:latin typeface="Courier"/>
              </a:rPr>
              <a:t>#include &lt;thread&gt;</a:t>
            </a:r>
          </a:p>
          <a:p>
            <a:pPr algn="l"/>
            <a:endParaRPr lang="en-US" altLang="zh-CN" sz="1800" b="0" i="0" u="none" strike="noStrike" baseline="0" dirty="0">
              <a:latin typeface="Courier"/>
            </a:endParaRPr>
          </a:p>
          <a:p>
            <a:pPr algn="l"/>
            <a:r>
              <a:rPr lang="en-US" altLang="zh-CN" sz="1800" b="0" i="0" u="none" strike="noStrike" baseline="0" dirty="0">
                <a:latin typeface="Courier"/>
              </a:rPr>
              <a:t>void hello()</a:t>
            </a:r>
          </a:p>
          <a:p>
            <a:pPr algn="l"/>
            <a:r>
              <a:rPr lang="en-US" altLang="zh-CN" sz="1800" b="0" i="0" u="none" strike="noStrike" baseline="0" dirty="0">
                <a:latin typeface="Courier"/>
              </a:rPr>
              <a:t>{</a:t>
            </a:r>
          </a:p>
          <a:p>
            <a:pPr algn="l"/>
            <a:r>
              <a:rPr lang="en-US" altLang="zh-CN" sz="1800" b="0" i="0" u="none" strike="noStrike" baseline="0" dirty="0">
                <a:latin typeface="Courier"/>
              </a:rPr>
              <a:t>    std::</a:t>
            </a:r>
            <a:r>
              <a:rPr lang="en-US" altLang="zh-CN" sz="1800" b="0" i="0" u="none" strike="noStrike" baseline="0" dirty="0" err="1">
                <a:latin typeface="Courier"/>
              </a:rPr>
              <a:t>cout</a:t>
            </a:r>
            <a:r>
              <a:rPr lang="en-US" altLang="zh-CN" sz="1800" b="0" i="0" u="none" strike="noStrike" baseline="0" dirty="0">
                <a:latin typeface="Courier"/>
              </a:rPr>
              <a:t>&lt;&lt;"Hello Concurrent World\n";</a:t>
            </a:r>
          </a:p>
          <a:p>
            <a:pPr algn="l"/>
            <a:r>
              <a:rPr lang="en-US" altLang="zh-CN" sz="1800" b="0" i="0" u="none" strike="noStrike" baseline="0" dirty="0">
                <a:latin typeface="Courier"/>
              </a:rPr>
              <a:t>}</a:t>
            </a:r>
          </a:p>
          <a:p>
            <a:pPr algn="l"/>
            <a:endParaRPr lang="en-US" altLang="zh-CN" sz="1800" b="0" i="0" u="none" strike="noStrike" baseline="0" dirty="0">
              <a:latin typeface="Courier"/>
            </a:endParaRPr>
          </a:p>
          <a:p>
            <a:pPr algn="l"/>
            <a:r>
              <a:rPr lang="en-US" altLang="zh-CN" sz="1800" b="0" i="0" u="none" strike="noStrike" baseline="0" dirty="0">
                <a:latin typeface="Courier"/>
              </a:rPr>
              <a:t>int main()</a:t>
            </a:r>
          </a:p>
          <a:p>
            <a:pPr algn="l"/>
            <a:r>
              <a:rPr lang="en-US" altLang="zh-CN" sz="1800" b="0" i="0" u="none" strike="noStrike" baseline="0" dirty="0">
                <a:latin typeface="Courier"/>
              </a:rPr>
              <a:t>{</a:t>
            </a:r>
          </a:p>
          <a:p>
            <a:pPr algn="l"/>
            <a:r>
              <a:rPr lang="en-US" altLang="zh-CN" sz="1800" b="0" i="0" u="none" strike="noStrike" baseline="0" dirty="0">
                <a:latin typeface="Courier"/>
              </a:rPr>
              <a:t>    std::thread t(hello);</a:t>
            </a:r>
          </a:p>
          <a:p>
            <a:pPr algn="l"/>
            <a:r>
              <a:rPr lang="en-US" altLang="zh-CN" sz="1800" b="0" i="0" u="none" strike="noStrike" baseline="0" dirty="0">
                <a:latin typeface="Courier"/>
              </a:rPr>
              <a:t>    </a:t>
            </a:r>
            <a:r>
              <a:rPr lang="en-US" altLang="zh-CN" sz="1800" b="0" i="0" u="none" strike="noStrike" baseline="0" dirty="0" err="1">
                <a:latin typeface="Courier"/>
              </a:rPr>
              <a:t>t.join</a:t>
            </a:r>
            <a:r>
              <a:rPr lang="en-US" altLang="zh-CN" sz="1800" b="0" i="0" u="none" strike="noStrike" baseline="0" dirty="0">
                <a:latin typeface="Courier"/>
              </a:rPr>
              <a:t>();</a:t>
            </a:r>
          </a:p>
          <a:p>
            <a:pPr algn="l"/>
            <a:r>
              <a:rPr lang="en-US" altLang="zh-CN" dirty="0">
                <a:latin typeface="Courier"/>
              </a:rPr>
              <a:t>    return 0;</a:t>
            </a:r>
            <a:endParaRPr lang="en-US" altLang="zh-CN" sz="1800" b="0" i="0" u="none" strike="noStrike" baseline="0" dirty="0">
              <a:latin typeface="Courier"/>
            </a:endParaRPr>
          </a:p>
          <a:p>
            <a:pPr algn="l"/>
            <a:r>
              <a:rPr lang="en-US" altLang="zh-CN" sz="1800" b="0" i="0" u="none" strike="noStrike" baseline="0" dirty="0">
                <a:latin typeface="Courier"/>
              </a:rPr>
              <a:t>}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E50E15-11FA-4FB9-932F-C192982F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600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>
            <a:extLst>
              <a:ext uri="{FF2B5EF4-FFF2-40B4-BE49-F238E27FC236}">
                <a16:creationId xmlns:a16="http://schemas.microsoft.com/office/drawing/2014/main" id="{E677A430-C492-4362-B82F-7DECE11CD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zh-CN" dirty="0"/>
              <a:t>Course Overview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>
            <a:extLst>
              <a:ext uri="{FF2B5EF4-FFF2-40B4-BE49-F238E27FC236}">
                <a16:creationId xmlns:a16="http://schemas.microsoft.com/office/drawing/2014/main" id="{BF016FFD-E147-4974-A3AC-0C0C08BA9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Goals of the Course</a:t>
            </a:r>
          </a:p>
        </p:txBody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31B7F272-3B31-44AC-84C9-05C938559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/>
              <a:t>Understanding concurrent programs</a:t>
            </a:r>
          </a:p>
          <a:p>
            <a:pPr lvl="1" eaLnBrk="1" hangingPunct="1"/>
            <a:r>
              <a:rPr lang="en-US" altLang="zh-CN" sz="2400" dirty="0"/>
              <a:t>Interleaving semantics </a:t>
            </a:r>
          </a:p>
          <a:p>
            <a:pPr lvl="1" eaLnBrk="1" hangingPunct="1"/>
            <a:r>
              <a:rPr lang="en-US" altLang="zh-CN" dirty="0"/>
              <a:t>Some feelings of </a:t>
            </a:r>
            <a:r>
              <a:rPr lang="en-US" altLang="zh-CN" sz="2400" dirty="0"/>
              <a:t>weak memory models </a:t>
            </a:r>
          </a:p>
          <a:p>
            <a:pPr lvl="1" eaLnBrk="1" hangingPunct="1"/>
            <a:endParaRPr lang="en-US" altLang="zh-CN" sz="2400" dirty="0"/>
          </a:p>
          <a:p>
            <a:pPr eaLnBrk="1" hangingPunct="1"/>
            <a:r>
              <a:rPr lang="en-US" altLang="zh-CN" sz="2800" dirty="0"/>
              <a:t>Understanding concurrent objects (algorithms)</a:t>
            </a:r>
          </a:p>
          <a:p>
            <a:pPr lvl="1" eaLnBrk="1" hangingPunct="1"/>
            <a:r>
              <a:rPr lang="en-US" altLang="zh-CN" sz="2400" dirty="0"/>
              <a:t>Correctness criteria</a:t>
            </a:r>
          </a:p>
          <a:p>
            <a:pPr lvl="1" eaLnBrk="1" hangingPunct="1"/>
            <a:r>
              <a:rPr lang="en-US" altLang="zh-CN" dirty="0"/>
              <a:t>Design ideas</a:t>
            </a:r>
            <a:endParaRPr lang="en-US" altLang="zh-CN" sz="2400" dirty="0"/>
          </a:p>
          <a:p>
            <a:pPr lvl="1" eaLnBrk="1" hangingPunct="1"/>
            <a:r>
              <a:rPr lang="en-US" altLang="zh-CN" sz="2400" dirty="0"/>
              <a:t>Why they are correct</a:t>
            </a:r>
          </a:p>
          <a:p>
            <a:pPr lvl="1" eaLnBrk="1" hangingPunct="1"/>
            <a:r>
              <a:rPr lang="en-US" altLang="zh-CN" dirty="0"/>
              <a:t>Some impossibility results</a:t>
            </a:r>
            <a:endParaRPr lang="en-US" altLang="zh-CN" sz="2400" dirty="0"/>
          </a:p>
          <a:p>
            <a:pPr eaLnBrk="1" hangingPunct="1"/>
            <a:endParaRPr lang="en-US" altLang="zh-CN" sz="28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58DAA6E-CDF7-4F2C-81D9-21AF324C5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>
            <a:extLst>
              <a:ext uri="{FF2B5EF4-FFF2-40B4-BE49-F238E27FC236}">
                <a16:creationId xmlns:a16="http://schemas.microsoft.com/office/drawing/2014/main" id="{594F1BB5-DFA4-4786-B5F0-DF81E8E84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36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dirty="0"/>
              <a:t>Preliminary Syllabus</a:t>
            </a:r>
          </a:p>
        </p:txBody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2ECB3B37-244E-42BE-8731-7202F7350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76539"/>
            <a:ext cx="8229600" cy="5486400"/>
          </a:xfrm>
        </p:spPr>
        <p:txBody>
          <a:bodyPr/>
          <a:lstStyle/>
          <a:p>
            <a:pPr eaLnBrk="1" hangingPunct="1"/>
            <a:r>
              <a:rPr lang="en-US" altLang="zh-CN" sz="2800" dirty="0"/>
              <a:t>Weak memory models</a:t>
            </a:r>
          </a:p>
          <a:p>
            <a:pPr lvl="1" eaLnBrk="1" hangingPunct="1"/>
            <a:r>
              <a:rPr lang="en-US" altLang="zh-CN" sz="2400" dirty="0"/>
              <a:t>Java, C11</a:t>
            </a:r>
          </a:p>
          <a:p>
            <a:pPr eaLnBrk="1" hangingPunct="1"/>
            <a:r>
              <a:rPr lang="en-US" altLang="zh-CN" sz="2800" dirty="0"/>
              <a:t>Locks Implemented by Read/Write</a:t>
            </a:r>
          </a:p>
          <a:p>
            <a:pPr lvl="1" eaLnBrk="1" hangingPunct="1"/>
            <a:r>
              <a:rPr lang="en-US" altLang="zh-CN" sz="2400" dirty="0"/>
              <a:t>Peterson Lock, Filter Lock, </a:t>
            </a:r>
            <a:r>
              <a:rPr lang="en-US" altLang="zh-CN" sz="2400" dirty="0" err="1"/>
              <a:t>Lamport’s</a:t>
            </a:r>
            <a:r>
              <a:rPr lang="en-US" altLang="zh-CN" sz="2400" dirty="0"/>
              <a:t> Bakery Lock</a:t>
            </a:r>
          </a:p>
          <a:p>
            <a:pPr eaLnBrk="1" hangingPunct="1"/>
            <a:r>
              <a:rPr lang="en-US" altLang="zh-CN" sz="2800" dirty="0"/>
              <a:t>Linearizability</a:t>
            </a:r>
          </a:p>
          <a:p>
            <a:pPr eaLnBrk="1" hangingPunct="1"/>
            <a:r>
              <a:rPr lang="en-US" altLang="zh-CN" sz="2800" dirty="0"/>
              <a:t>Synchronization Operations</a:t>
            </a:r>
          </a:p>
          <a:p>
            <a:pPr eaLnBrk="1" hangingPunct="1"/>
            <a:r>
              <a:rPr lang="en-US" altLang="zh-CN" sz="2800" dirty="0"/>
              <a:t>Practical Locks</a:t>
            </a:r>
          </a:p>
          <a:p>
            <a:pPr lvl="1" eaLnBrk="1" hangingPunct="1"/>
            <a:r>
              <a:rPr lang="en-US" altLang="zh-CN" sz="2400" dirty="0"/>
              <a:t>TAS Lock, Queue Locks</a:t>
            </a:r>
          </a:p>
          <a:p>
            <a:pPr eaLnBrk="1" hangingPunct="1"/>
            <a:r>
              <a:rPr lang="en-US" altLang="zh-CN" sz="2800" dirty="0"/>
              <a:t>List-Based Sets</a:t>
            </a:r>
          </a:p>
          <a:p>
            <a:pPr eaLnBrk="1" hangingPunct="1"/>
            <a:r>
              <a:rPr lang="en-US" altLang="zh-CN" sz="2800" dirty="0"/>
              <a:t>Concurrent Queues and Stacks</a:t>
            </a:r>
          </a:p>
          <a:p>
            <a:pPr eaLnBrk="1" hangingPunct="1"/>
            <a:r>
              <a:rPr lang="en-US" altLang="zh-CN" sz="2800" dirty="0"/>
              <a:t>Snapshot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09E81F0-0D52-433A-81B2-0A750F0C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1E083-A2F0-4E18-A2CB-E3279C5EE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2F875-04ED-40CE-A761-A714E8E99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Maurice Herlihy and Nir </a:t>
            </a:r>
            <a:r>
              <a:rPr lang="en-US" altLang="zh-CN" dirty="0" err="1"/>
              <a:t>Shavit</a:t>
            </a:r>
            <a:r>
              <a:rPr lang="en-US" altLang="zh-CN" dirty="0"/>
              <a:t>. </a:t>
            </a:r>
            <a:r>
              <a:rPr lang="en-US" altLang="zh-CN" dirty="0">
                <a:solidFill>
                  <a:schemeClr val="tx1"/>
                </a:solidFill>
              </a:rPr>
              <a:t>The Art of Multiprocessor Programming. </a:t>
            </a:r>
            <a:r>
              <a:rPr lang="en-US" altLang="zh-CN" dirty="0"/>
              <a:t>Morgan Kaufmann. 2008 / 2012.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745425-F500-4226-A07F-BB7BF39B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42" y="3707722"/>
            <a:ext cx="2150249" cy="280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8134C1A-34A8-44EF-8475-99333B11F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455" y="3688748"/>
            <a:ext cx="1977545" cy="28814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BA2D05B-25A3-4F89-AE5D-46BD44112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564" y="3707722"/>
            <a:ext cx="2093044" cy="2709551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20820E-FB36-474C-8621-F200A2DE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33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EC5DF3E-707A-410D-BE24-AD5FCA8D8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172" y="3664674"/>
            <a:ext cx="2006727" cy="28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53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3">
            <a:extLst>
              <a:ext uri="{FF2B5EF4-FFF2-40B4-BE49-F238E27FC236}">
                <a16:creationId xmlns:a16="http://schemas.microsoft.com/office/drawing/2014/main" id="{852E4842-3996-4496-AD38-1F6E4091E8F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95544" y="3266403"/>
            <a:ext cx="8229600" cy="317878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dirty="0"/>
              <a:t>Lecture notes, homework and notifications will be posted on the course webpage.</a:t>
            </a:r>
          </a:p>
          <a:p>
            <a:pPr eaLnBrk="1" hangingPunct="1">
              <a:buFontTx/>
              <a:buNone/>
            </a:pPr>
            <a:endParaRPr lang="en-US" altLang="zh-CN" sz="2000" dirty="0"/>
          </a:p>
          <a:p>
            <a:pPr eaLnBrk="1" hangingPunct="1">
              <a:buFontTx/>
              <a:buNone/>
            </a:pPr>
            <a:r>
              <a:rPr lang="en-US" altLang="zh-CN" sz="2800" dirty="0"/>
              <a:t>You can ask questions in QQ group, or email me your questions.</a:t>
            </a:r>
          </a:p>
          <a:p>
            <a:pPr eaLnBrk="1" hangingPunct="1">
              <a:buFontTx/>
              <a:buNone/>
            </a:pPr>
            <a:endParaRPr lang="en-US" altLang="zh-CN" sz="2000" dirty="0"/>
          </a:p>
          <a:p>
            <a:pPr eaLnBrk="1" hangingPunct="1">
              <a:buFontTx/>
              <a:buNone/>
            </a:pPr>
            <a:r>
              <a:rPr lang="en-US" altLang="zh-CN" sz="2800" dirty="0"/>
              <a:t>Please pay attention to the updates.</a:t>
            </a:r>
          </a:p>
        </p:txBody>
      </p:sp>
      <p:sp>
        <p:nvSpPr>
          <p:cNvPr id="135174" name="Text Box 4">
            <a:extLst>
              <a:ext uri="{FF2B5EF4-FFF2-40B4-BE49-F238E27FC236}">
                <a16:creationId xmlns:a16="http://schemas.microsoft.com/office/drawing/2014/main" id="{77E8D2B0-94DA-4829-8580-8123D7D4E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44" y="1349257"/>
            <a:ext cx="8382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600" b="1" u="sng" dirty="0">
                <a:solidFill>
                  <a:srgbClr val="0000CC"/>
                </a:solidFill>
              </a:rPr>
              <a:t>https://cs.nju.edu.cn/hongjin/teaching/concurrency/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5C2FE3B-C73A-4A67-B6DB-53C4ECF62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44" y="2227422"/>
            <a:ext cx="50913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/>
              <a:t>QQ Group: </a:t>
            </a:r>
            <a:r>
              <a:rPr lang="en-US" altLang="zh-CN" sz="2800" u="sng" dirty="0">
                <a:solidFill>
                  <a:srgbClr val="0000CC"/>
                </a:solidFill>
              </a:rPr>
              <a:t>813314572 </a:t>
            </a:r>
            <a:endParaRPr lang="en-US" altLang="zh-CN" sz="2600" u="sng" dirty="0">
              <a:solidFill>
                <a:srgbClr val="0000CC"/>
              </a:solidFill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9A6D1BC-8A89-4837-8063-2D16962AA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44" y="646430"/>
            <a:ext cx="36797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/>
              <a:t>Course Webpage: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F83823-0BF2-4F39-BE4D-4290D2DA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2">
            <a:extLst>
              <a:ext uri="{FF2B5EF4-FFF2-40B4-BE49-F238E27FC236}">
                <a16:creationId xmlns:a16="http://schemas.microsoft.com/office/drawing/2014/main" id="{CD198CEE-E8A5-4225-B968-B620B041B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Course Requirements</a:t>
            </a:r>
          </a:p>
        </p:txBody>
      </p:sp>
      <p:sp>
        <p:nvSpPr>
          <p:cNvPr id="134149" name="Rectangle 3">
            <a:extLst>
              <a:ext uri="{FF2B5EF4-FFF2-40B4-BE49-F238E27FC236}">
                <a16:creationId xmlns:a16="http://schemas.microsoft.com/office/drawing/2014/main" id="{210268A9-9B25-4E7F-8FAF-0B1B54DE5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42300" cy="4959350"/>
          </a:xfrm>
        </p:spPr>
        <p:txBody>
          <a:bodyPr/>
          <a:lstStyle/>
          <a:p>
            <a:r>
              <a:rPr lang="en-US" altLang="zh-CN" dirty="0"/>
              <a:t>Grading</a:t>
            </a:r>
          </a:p>
          <a:p>
            <a:pPr lvl="1"/>
            <a:r>
              <a:rPr lang="en-US" altLang="zh-CN" dirty="0"/>
              <a:t>40% attendance and homework</a:t>
            </a:r>
          </a:p>
          <a:p>
            <a:pPr lvl="1"/>
            <a:r>
              <a:rPr lang="en-US" altLang="zh-CN" dirty="0"/>
              <a:t>60% final exam (in the last class)</a:t>
            </a:r>
          </a:p>
          <a:p>
            <a:pPr lvl="5"/>
            <a:endParaRPr lang="en-US" altLang="zh-CN" dirty="0"/>
          </a:p>
          <a:p>
            <a:r>
              <a:rPr lang="en-US" altLang="zh-CN" dirty="0"/>
              <a:t>Class attendance is highly recommended</a:t>
            </a:r>
          </a:p>
          <a:p>
            <a:pPr lvl="5"/>
            <a:endParaRPr lang="en-US" altLang="zh-CN" dirty="0"/>
          </a:p>
          <a:p>
            <a:r>
              <a:rPr lang="en-US" altLang="zh-CN" dirty="0"/>
              <a:t>Homework: Problem sets</a:t>
            </a:r>
          </a:p>
          <a:p>
            <a:pPr lvl="1"/>
            <a:r>
              <a:rPr lang="en-US" altLang="zh-CN" dirty="0"/>
              <a:t>No cheating!  </a:t>
            </a:r>
          </a:p>
          <a:p>
            <a:pPr lvl="1"/>
            <a:r>
              <a:rPr lang="en-US" altLang="zh-CN" dirty="0"/>
              <a:t>No late (unless special reasons provided)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F316D7A-92D5-46D1-8B2C-47A38492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DC0E12-B6D1-4A11-80D1-0EFC9B4F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C++ Programmers’ View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7C7DBAF-0BCB-4DDA-9EAE-5544526AE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" y="1470844"/>
            <a:ext cx="4948931" cy="51942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DDB7A9C-02C1-4FAF-835A-07E49EE57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256" y="2031629"/>
            <a:ext cx="1893094" cy="446124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330FC83-1760-4A49-BDA4-6C96C1A94790}"/>
              </a:ext>
            </a:extLst>
          </p:cNvPr>
          <p:cNvSpPr txBox="1"/>
          <p:nvPr/>
        </p:nvSpPr>
        <p:spPr>
          <a:xfrm>
            <a:off x="6622256" y="1662297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Outputs</a:t>
            </a:r>
            <a:endParaRPr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5B2EC4C5-6A3B-4A02-AD0C-DC64569F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687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BB3A80-B278-4E8C-ACB5-E4DFE0C81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Taking a More Abstract 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97690F-CBC5-4A27-A93D-1996FA75A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Parallel composition</a:t>
            </a:r>
            <a:endParaRPr lang="zh-CN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4CB69A7-4F33-4834-ACE5-72242DE5F06A}"/>
              </a:ext>
            </a:extLst>
          </p:cNvPr>
          <p:cNvSpPr txBox="1"/>
          <p:nvPr/>
        </p:nvSpPr>
        <p:spPr>
          <a:xfrm>
            <a:off x="4572000" y="182562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C1 </a:t>
            </a:r>
            <a:r>
              <a:rPr lang="en-US" altLang="zh-CN" sz="2400" b="1" dirty="0">
                <a:latin typeface="+mj-ea"/>
                <a:ea typeface="+mj-ea"/>
              </a:rPr>
              <a:t>||</a:t>
            </a:r>
            <a:r>
              <a:rPr lang="en-US" altLang="zh-CN" sz="2400" b="1" dirty="0"/>
              <a:t> C2</a:t>
            </a:r>
            <a:endParaRPr lang="zh-CN" altLang="en-US" b="1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0D6A18-DFFF-45F0-9A90-4B635154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D0B700-D549-4845-B9C4-2791B172D1C8}"/>
              </a:ext>
            </a:extLst>
          </p:cNvPr>
          <p:cNvSpPr txBox="1"/>
          <p:nvPr/>
        </p:nvSpPr>
        <p:spPr>
          <a:xfrm>
            <a:off x="292894" y="2967335"/>
            <a:ext cx="4182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latin typeface="Courier"/>
              </a:rPr>
              <a:t>for(int </a:t>
            </a:r>
            <a:r>
              <a:rPr lang="en-US" altLang="zh-CN" sz="1800" b="0" i="0" u="none" strike="noStrike" baseline="0" dirty="0" err="1">
                <a:latin typeface="Courier"/>
              </a:rPr>
              <a:t>i</a:t>
            </a:r>
            <a:r>
              <a:rPr lang="en-US" altLang="zh-CN" sz="1800" b="0" i="0" u="none" strike="noStrike" baseline="0" dirty="0">
                <a:latin typeface="Courier"/>
              </a:rPr>
              <a:t>=0; </a:t>
            </a:r>
            <a:r>
              <a:rPr lang="en-US" altLang="zh-CN" sz="1800" b="0" i="0" u="none" strike="noStrike" baseline="0" dirty="0" err="1">
                <a:latin typeface="Courier"/>
              </a:rPr>
              <a:t>i</a:t>
            </a:r>
            <a:r>
              <a:rPr lang="en-US" altLang="zh-CN" sz="1800" b="0" i="0" u="none" strike="noStrike" baseline="0" dirty="0">
                <a:latin typeface="Courier"/>
              </a:rPr>
              <a:t> &lt; 10; </a:t>
            </a:r>
            <a:r>
              <a:rPr lang="en-US" altLang="zh-CN" sz="1800" b="0" i="0" u="none" strike="noStrike" baseline="0" dirty="0" err="1">
                <a:latin typeface="Courier"/>
              </a:rPr>
              <a:t>i</a:t>
            </a:r>
            <a:r>
              <a:rPr lang="en-US" altLang="zh-CN" sz="1800" b="0" i="0" u="none" strike="noStrike" baseline="0" dirty="0">
                <a:latin typeface="Courier"/>
              </a:rPr>
              <a:t>++) {</a:t>
            </a:r>
          </a:p>
          <a:p>
            <a:pPr algn="l"/>
            <a:r>
              <a:rPr lang="en-US" altLang="zh-CN" sz="1800" b="0" i="0" u="none" strike="noStrike" baseline="0" dirty="0">
                <a:latin typeface="Courier"/>
              </a:rPr>
              <a:t>  </a:t>
            </a:r>
            <a:r>
              <a:rPr lang="en-US" altLang="zh-CN" sz="1800" b="0" i="0" u="none" strike="noStrike" baseline="0" dirty="0" err="1">
                <a:latin typeface="Courier"/>
              </a:rPr>
              <a:t>cout</a:t>
            </a:r>
            <a:r>
              <a:rPr lang="en-US" altLang="zh-CN" sz="1800" b="0" i="0" u="none" strike="noStrike" baseline="0" dirty="0">
                <a:latin typeface="Courier"/>
              </a:rPr>
              <a:t>&lt;&lt;“main concurrent\n";</a:t>
            </a:r>
          </a:p>
          <a:p>
            <a:pPr algn="l"/>
            <a:r>
              <a:rPr lang="en-US" altLang="zh-CN" sz="1800" b="0" i="0" u="none" strike="noStrike" baseline="0" dirty="0">
                <a:latin typeface="Courier"/>
              </a:rPr>
              <a:t>}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14FDA00-53B7-4974-AC28-4179C9DD75F6}"/>
              </a:ext>
            </a:extLst>
          </p:cNvPr>
          <p:cNvSpPr txBox="1"/>
          <p:nvPr/>
        </p:nvSpPr>
        <p:spPr>
          <a:xfrm>
            <a:off x="4738687" y="2967335"/>
            <a:ext cx="4320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latin typeface="Courier"/>
              </a:rPr>
              <a:t>for(int </a:t>
            </a:r>
            <a:r>
              <a:rPr lang="en-US" altLang="zh-CN" sz="1800" b="0" i="0" u="none" strike="noStrike" baseline="0" dirty="0" err="1">
                <a:latin typeface="Courier"/>
              </a:rPr>
              <a:t>i</a:t>
            </a:r>
            <a:r>
              <a:rPr lang="en-US" altLang="zh-CN" sz="1800" b="0" i="0" u="none" strike="noStrike" baseline="0" dirty="0">
                <a:latin typeface="Courier"/>
              </a:rPr>
              <a:t>=0; </a:t>
            </a:r>
            <a:r>
              <a:rPr lang="en-US" altLang="zh-CN" sz="1800" b="0" i="0" u="none" strike="noStrike" baseline="0" dirty="0" err="1">
                <a:latin typeface="Courier"/>
              </a:rPr>
              <a:t>i</a:t>
            </a:r>
            <a:r>
              <a:rPr lang="en-US" altLang="zh-CN" sz="1800" b="0" i="0" u="none" strike="noStrike" baseline="0" dirty="0">
                <a:latin typeface="Courier"/>
              </a:rPr>
              <a:t> &lt; 10; </a:t>
            </a:r>
            <a:r>
              <a:rPr lang="en-US" altLang="zh-CN" sz="1800" b="0" i="0" u="none" strike="noStrike" baseline="0" dirty="0" err="1">
                <a:latin typeface="Courier"/>
              </a:rPr>
              <a:t>i</a:t>
            </a:r>
            <a:r>
              <a:rPr lang="en-US" altLang="zh-CN" sz="1800" b="0" i="0" u="none" strike="noStrike" baseline="0" dirty="0">
                <a:latin typeface="Courier"/>
              </a:rPr>
              <a:t>++) {</a:t>
            </a:r>
          </a:p>
          <a:p>
            <a:pPr algn="l"/>
            <a:r>
              <a:rPr lang="en-US" altLang="zh-CN" sz="1800" b="0" i="0" u="none" strike="noStrike" baseline="0" dirty="0">
                <a:latin typeface="Courier"/>
              </a:rPr>
              <a:t>  </a:t>
            </a:r>
            <a:r>
              <a:rPr lang="en-US" altLang="zh-CN" sz="1800" b="0" i="0" u="none" strike="noStrike" baseline="0" dirty="0" err="1">
                <a:latin typeface="Courier"/>
              </a:rPr>
              <a:t>cout</a:t>
            </a:r>
            <a:r>
              <a:rPr lang="en-US" altLang="zh-CN" sz="1800" b="0" i="0" u="none" strike="noStrike" baseline="0" dirty="0">
                <a:latin typeface="Courier"/>
              </a:rPr>
              <a:t>&lt;&lt;“hello concurrent\n";</a:t>
            </a:r>
          </a:p>
          <a:p>
            <a:pPr algn="l"/>
            <a:r>
              <a:rPr lang="en-US" altLang="zh-CN" sz="1800" b="0" i="0" u="none" strike="noStrike" baseline="0" dirty="0">
                <a:latin typeface="Courier"/>
              </a:rPr>
              <a:t>}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309245C-D4A1-4775-B357-8B528EEB7A1B}"/>
              </a:ext>
            </a:extLst>
          </p:cNvPr>
          <p:cNvGrpSpPr/>
          <p:nvPr/>
        </p:nvGrpSpPr>
        <p:grpSpPr>
          <a:xfrm>
            <a:off x="4475449" y="2962572"/>
            <a:ext cx="75119" cy="928093"/>
            <a:chOff x="4475449" y="2962572"/>
            <a:chExt cx="75119" cy="928093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90993502-B0F8-4A89-97B9-4F2826E58E87}"/>
                </a:ext>
              </a:extLst>
            </p:cNvPr>
            <p:cNvCxnSpPr/>
            <p:nvPr/>
          </p:nvCxnSpPr>
          <p:spPr>
            <a:xfrm>
              <a:off x="4475449" y="2967335"/>
              <a:ext cx="0" cy="92333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28741E7E-A086-4D8C-83C4-D0781479DCEC}"/>
                </a:ext>
              </a:extLst>
            </p:cNvPr>
            <p:cNvCxnSpPr/>
            <p:nvPr/>
          </p:nvCxnSpPr>
          <p:spPr>
            <a:xfrm>
              <a:off x="4550568" y="2962572"/>
              <a:ext cx="0" cy="92333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166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BB3A80-B278-4E8C-ACB5-E4DFE0C81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Taking a More Abstract 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97690F-CBC5-4A27-A93D-1996FA75A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Shared memory &amp; interleaving semantics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0D6A18-DFFF-45F0-9A90-4B635154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9C66F4E1-305E-47B4-96DD-5577E945384F}"/>
              </a:ext>
            </a:extLst>
          </p:cNvPr>
          <p:cNvSpPr/>
          <p:nvPr/>
        </p:nvSpPr>
        <p:spPr>
          <a:xfrm>
            <a:off x="1115616" y="306896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30DC4EF-669B-4B64-8E03-B4C2E84669DF}"/>
              </a:ext>
            </a:extLst>
          </p:cNvPr>
          <p:cNvSpPr/>
          <p:nvPr/>
        </p:nvSpPr>
        <p:spPr>
          <a:xfrm>
            <a:off x="2699792" y="306896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2E0DC1FC-25A5-44DE-8663-A4BA3B65443D}"/>
              </a:ext>
            </a:extLst>
          </p:cNvPr>
          <p:cNvSpPr/>
          <p:nvPr/>
        </p:nvSpPr>
        <p:spPr>
          <a:xfrm>
            <a:off x="4355976" y="306896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B1925E29-FB7D-4B24-B122-7157CBE93B1A}"/>
              </a:ext>
            </a:extLst>
          </p:cNvPr>
          <p:cNvSpPr/>
          <p:nvPr/>
        </p:nvSpPr>
        <p:spPr>
          <a:xfrm>
            <a:off x="7236296" y="306896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8">
            <a:extLst>
              <a:ext uri="{FF2B5EF4-FFF2-40B4-BE49-F238E27FC236}">
                <a16:creationId xmlns:a16="http://schemas.microsoft.com/office/drawing/2014/main" id="{B5A875F8-FD29-4108-8537-59ABC1E2A6A5}"/>
              </a:ext>
            </a:extLst>
          </p:cNvPr>
          <p:cNvSpPr txBox="1"/>
          <p:nvPr/>
        </p:nvSpPr>
        <p:spPr>
          <a:xfrm>
            <a:off x="5652120" y="2676195"/>
            <a:ext cx="1224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/>
              <a:t>. . .</a:t>
            </a:r>
            <a:endParaRPr lang="zh-CN" altLang="en-US" sz="6600" dirty="0"/>
          </a:p>
        </p:txBody>
      </p:sp>
      <p:sp>
        <p:nvSpPr>
          <p:cNvPr id="50" name="任意多边形 9">
            <a:extLst>
              <a:ext uri="{FF2B5EF4-FFF2-40B4-BE49-F238E27FC236}">
                <a16:creationId xmlns:a16="http://schemas.microsoft.com/office/drawing/2014/main" id="{7288FABF-FCD9-4EA6-923B-6040F7E1CE7B}"/>
              </a:ext>
            </a:extLst>
          </p:cNvPr>
          <p:cNvSpPr/>
          <p:nvPr/>
        </p:nvSpPr>
        <p:spPr>
          <a:xfrm>
            <a:off x="971600" y="4715426"/>
            <a:ext cx="7344816" cy="729798"/>
          </a:xfrm>
          <a:custGeom>
            <a:avLst/>
            <a:gdLst>
              <a:gd name="connsiteX0" fmla="*/ 0 w 8287657"/>
              <a:gd name="connsiteY0" fmla="*/ 1016590 h 1016590"/>
              <a:gd name="connsiteX1" fmla="*/ 3831771 w 8287657"/>
              <a:gd name="connsiteY1" fmla="*/ 590 h 1016590"/>
              <a:gd name="connsiteX2" fmla="*/ 8287657 w 8287657"/>
              <a:gd name="connsiteY2" fmla="*/ 900476 h 101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87657" h="1016590">
                <a:moveTo>
                  <a:pt x="0" y="1016590"/>
                </a:moveTo>
                <a:cubicBezTo>
                  <a:pt x="1225247" y="518266"/>
                  <a:pt x="2450495" y="19942"/>
                  <a:pt x="3831771" y="590"/>
                </a:cubicBezTo>
                <a:cubicBezTo>
                  <a:pt x="5213047" y="-18762"/>
                  <a:pt x="6750352" y="440857"/>
                  <a:pt x="8287657" y="90047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F8C47138-8E22-4B95-A469-2A6FED2AF796}"/>
              </a:ext>
            </a:extLst>
          </p:cNvPr>
          <p:cNvSpPr/>
          <p:nvPr/>
        </p:nvSpPr>
        <p:spPr>
          <a:xfrm>
            <a:off x="3330116" y="5685319"/>
            <a:ext cx="2610036" cy="576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11">
            <a:extLst>
              <a:ext uri="{FF2B5EF4-FFF2-40B4-BE49-F238E27FC236}">
                <a16:creationId xmlns:a16="http://schemas.microsoft.com/office/drawing/2014/main" id="{1A44BFFE-3058-40E9-AB8D-817356738431}"/>
              </a:ext>
            </a:extLst>
          </p:cNvPr>
          <p:cNvSpPr txBox="1"/>
          <p:nvPr/>
        </p:nvSpPr>
        <p:spPr>
          <a:xfrm>
            <a:off x="3978188" y="574251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Memory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DCAEE99C-3662-4E46-B0A0-C869FBA5409B}"/>
              </a:ext>
            </a:extLst>
          </p:cNvPr>
          <p:cNvCxnSpPr>
            <a:stCxn id="45" idx="4"/>
          </p:cNvCxnSpPr>
          <p:nvPr/>
        </p:nvCxnSpPr>
        <p:spPr>
          <a:xfrm>
            <a:off x="1475656" y="3789040"/>
            <a:ext cx="720080" cy="129128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0C9F1D9D-3F07-412E-8481-5BE74B3EEC30}"/>
              </a:ext>
            </a:extLst>
          </p:cNvPr>
          <p:cNvCxnSpPr>
            <a:stCxn id="46" idx="4"/>
          </p:cNvCxnSpPr>
          <p:nvPr/>
        </p:nvCxnSpPr>
        <p:spPr>
          <a:xfrm>
            <a:off x="3059832" y="3789040"/>
            <a:ext cx="360040" cy="1008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7C00A1EF-6FCF-4D3E-A332-A941A8BA596D}"/>
              </a:ext>
            </a:extLst>
          </p:cNvPr>
          <p:cNvCxnSpPr>
            <a:stCxn id="47" idx="4"/>
          </p:cNvCxnSpPr>
          <p:nvPr/>
        </p:nvCxnSpPr>
        <p:spPr>
          <a:xfrm>
            <a:off x="4716016" y="3789040"/>
            <a:ext cx="180020" cy="92638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D5F5D184-A918-4A90-9922-97EB4E3D5FFA}"/>
              </a:ext>
            </a:extLst>
          </p:cNvPr>
          <p:cNvCxnSpPr>
            <a:stCxn id="48" idx="4"/>
          </p:cNvCxnSpPr>
          <p:nvPr/>
        </p:nvCxnSpPr>
        <p:spPr>
          <a:xfrm flipH="1">
            <a:off x="7020272" y="3789040"/>
            <a:ext cx="576064" cy="129128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254EE7C5-DC2B-4512-9F7F-0A395F12FEA6}"/>
              </a:ext>
            </a:extLst>
          </p:cNvPr>
          <p:cNvCxnSpPr>
            <a:stCxn id="51" idx="0"/>
          </p:cNvCxnSpPr>
          <p:nvPr/>
        </p:nvCxnSpPr>
        <p:spPr>
          <a:xfrm flipV="1">
            <a:off x="4635134" y="4715426"/>
            <a:ext cx="260902" cy="969893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30">
            <a:extLst>
              <a:ext uri="{FF2B5EF4-FFF2-40B4-BE49-F238E27FC236}">
                <a16:creationId xmlns:a16="http://schemas.microsoft.com/office/drawing/2014/main" id="{AB181F54-160D-403F-962A-F71488B9CE66}"/>
              </a:ext>
            </a:extLst>
          </p:cNvPr>
          <p:cNvSpPr txBox="1"/>
          <p:nvPr/>
        </p:nvSpPr>
        <p:spPr>
          <a:xfrm>
            <a:off x="1245118" y="318394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T1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59" name="TextBox 31">
            <a:extLst>
              <a:ext uri="{FF2B5EF4-FFF2-40B4-BE49-F238E27FC236}">
                <a16:creationId xmlns:a16="http://schemas.microsoft.com/office/drawing/2014/main" id="{F87085EB-187D-4F26-A21F-B6B05FE173B7}"/>
              </a:ext>
            </a:extLst>
          </p:cNvPr>
          <p:cNvSpPr txBox="1"/>
          <p:nvPr/>
        </p:nvSpPr>
        <p:spPr>
          <a:xfrm>
            <a:off x="2843808" y="321297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T2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id="{8D1845BA-7FBD-43F4-AFD8-1752B80F521B}"/>
              </a:ext>
            </a:extLst>
          </p:cNvPr>
          <p:cNvSpPr txBox="1"/>
          <p:nvPr/>
        </p:nvSpPr>
        <p:spPr>
          <a:xfrm>
            <a:off x="4499992" y="321297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T3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1" name="TextBox 33">
            <a:extLst>
              <a:ext uri="{FF2B5EF4-FFF2-40B4-BE49-F238E27FC236}">
                <a16:creationId xmlns:a16="http://schemas.microsoft.com/office/drawing/2014/main" id="{94C43553-5868-4091-8F11-5B2C112B94CE}"/>
              </a:ext>
            </a:extLst>
          </p:cNvPr>
          <p:cNvSpPr txBox="1"/>
          <p:nvPr/>
        </p:nvSpPr>
        <p:spPr>
          <a:xfrm>
            <a:off x="7380312" y="321297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Tn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9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BB3A80-B278-4E8C-ACB5-E4DFE0C81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Taking a More Abstract 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97690F-CBC5-4A27-A93D-1996FA75A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Shared memory &amp; interleaving semantics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0D6A18-DFFF-45F0-9A90-4B635154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D0B700-D549-4845-B9C4-2791B172D1C8}"/>
              </a:ext>
            </a:extLst>
          </p:cNvPr>
          <p:cNvSpPr txBox="1"/>
          <p:nvPr/>
        </p:nvSpPr>
        <p:spPr>
          <a:xfrm>
            <a:off x="292894" y="2967335"/>
            <a:ext cx="4182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latin typeface="Courier"/>
              </a:rPr>
              <a:t>for(int </a:t>
            </a:r>
            <a:r>
              <a:rPr lang="en-US" altLang="zh-CN" sz="1800" b="0" i="0" u="none" strike="noStrike" baseline="0" dirty="0" err="1">
                <a:latin typeface="Courier"/>
              </a:rPr>
              <a:t>i</a:t>
            </a:r>
            <a:r>
              <a:rPr lang="en-US" altLang="zh-CN" sz="1800" b="0" i="0" u="none" strike="noStrike" baseline="0" dirty="0">
                <a:latin typeface="Courier"/>
              </a:rPr>
              <a:t>=0; </a:t>
            </a:r>
            <a:r>
              <a:rPr lang="en-US" altLang="zh-CN" sz="1800" b="0" i="0" u="none" strike="noStrike" baseline="0" dirty="0" err="1">
                <a:latin typeface="Courier"/>
              </a:rPr>
              <a:t>i</a:t>
            </a:r>
            <a:r>
              <a:rPr lang="en-US" altLang="zh-CN" sz="1800" b="0" i="0" u="none" strike="noStrike" baseline="0" dirty="0">
                <a:latin typeface="Courier"/>
              </a:rPr>
              <a:t> &lt; 10; </a:t>
            </a:r>
            <a:r>
              <a:rPr lang="en-US" altLang="zh-CN" sz="1800" b="0" i="0" u="none" strike="noStrike" baseline="0" dirty="0" err="1">
                <a:latin typeface="Courier"/>
              </a:rPr>
              <a:t>i</a:t>
            </a:r>
            <a:r>
              <a:rPr lang="en-US" altLang="zh-CN" sz="1800" b="0" i="0" u="none" strike="noStrike" baseline="0" dirty="0">
                <a:latin typeface="Courier"/>
              </a:rPr>
              <a:t>++) {</a:t>
            </a:r>
          </a:p>
          <a:p>
            <a:pPr algn="l"/>
            <a:r>
              <a:rPr lang="en-US" altLang="zh-CN" sz="1800" b="0" i="0" u="none" strike="noStrike" baseline="0" dirty="0">
                <a:latin typeface="Courier"/>
              </a:rPr>
              <a:t>  </a:t>
            </a:r>
            <a:r>
              <a:rPr lang="en-US" altLang="zh-CN" sz="1800" b="0" i="0" u="none" strike="noStrike" baseline="0" dirty="0" err="1">
                <a:latin typeface="Courier"/>
              </a:rPr>
              <a:t>cout</a:t>
            </a:r>
            <a:r>
              <a:rPr lang="en-US" altLang="zh-CN" sz="1800" b="0" i="0" u="none" strike="noStrike" baseline="0" dirty="0">
                <a:latin typeface="Courier"/>
              </a:rPr>
              <a:t>&lt;&lt;“main concurrent\n";</a:t>
            </a:r>
          </a:p>
          <a:p>
            <a:pPr algn="l"/>
            <a:r>
              <a:rPr lang="en-US" altLang="zh-CN" sz="1800" b="0" i="0" u="none" strike="noStrike" baseline="0" dirty="0">
                <a:latin typeface="Courier"/>
              </a:rPr>
              <a:t>}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14FDA00-53B7-4974-AC28-4179C9DD75F6}"/>
              </a:ext>
            </a:extLst>
          </p:cNvPr>
          <p:cNvSpPr txBox="1"/>
          <p:nvPr/>
        </p:nvSpPr>
        <p:spPr>
          <a:xfrm>
            <a:off x="4738687" y="2967335"/>
            <a:ext cx="4320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latin typeface="Courier"/>
              </a:rPr>
              <a:t>for(int </a:t>
            </a:r>
            <a:r>
              <a:rPr lang="en-US" altLang="zh-CN" sz="1800" b="0" i="0" u="none" strike="noStrike" baseline="0" dirty="0" err="1">
                <a:latin typeface="Courier"/>
              </a:rPr>
              <a:t>i</a:t>
            </a:r>
            <a:r>
              <a:rPr lang="en-US" altLang="zh-CN" sz="1800" b="0" i="0" u="none" strike="noStrike" baseline="0" dirty="0">
                <a:latin typeface="Courier"/>
              </a:rPr>
              <a:t>=0; </a:t>
            </a:r>
            <a:r>
              <a:rPr lang="en-US" altLang="zh-CN" sz="1800" b="0" i="0" u="none" strike="noStrike" baseline="0" dirty="0" err="1">
                <a:latin typeface="Courier"/>
              </a:rPr>
              <a:t>i</a:t>
            </a:r>
            <a:r>
              <a:rPr lang="en-US" altLang="zh-CN" sz="1800" b="0" i="0" u="none" strike="noStrike" baseline="0" dirty="0">
                <a:latin typeface="Courier"/>
              </a:rPr>
              <a:t> &lt; 10; </a:t>
            </a:r>
            <a:r>
              <a:rPr lang="en-US" altLang="zh-CN" sz="1800" b="0" i="0" u="none" strike="noStrike" baseline="0" dirty="0" err="1">
                <a:latin typeface="Courier"/>
              </a:rPr>
              <a:t>i</a:t>
            </a:r>
            <a:r>
              <a:rPr lang="en-US" altLang="zh-CN" sz="1800" b="0" i="0" u="none" strike="noStrike" baseline="0" dirty="0">
                <a:latin typeface="Courier"/>
              </a:rPr>
              <a:t>++) {</a:t>
            </a:r>
          </a:p>
          <a:p>
            <a:pPr algn="l"/>
            <a:r>
              <a:rPr lang="en-US" altLang="zh-CN" sz="1800" b="0" i="0" u="none" strike="noStrike" baseline="0" dirty="0">
                <a:latin typeface="Courier"/>
              </a:rPr>
              <a:t>  </a:t>
            </a:r>
            <a:r>
              <a:rPr lang="en-US" altLang="zh-CN" sz="1800" b="0" i="0" u="none" strike="noStrike" baseline="0" dirty="0" err="1">
                <a:latin typeface="Courier"/>
              </a:rPr>
              <a:t>cout</a:t>
            </a:r>
            <a:r>
              <a:rPr lang="en-US" altLang="zh-CN" sz="1800" b="0" i="0" u="none" strike="noStrike" baseline="0" dirty="0">
                <a:latin typeface="Courier"/>
              </a:rPr>
              <a:t>&lt;&lt;“hello concurrent\n";</a:t>
            </a:r>
          </a:p>
          <a:p>
            <a:pPr algn="l"/>
            <a:r>
              <a:rPr lang="en-US" altLang="zh-CN" sz="1800" b="0" i="0" u="none" strike="noStrike" baseline="0" dirty="0">
                <a:latin typeface="Courier"/>
              </a:rPr>
              <a:t>}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309245C-D4A1-4775-B357-8B528EEB7A1B}"/>
              </a:ext>
            </a:extLst>
          </p:cNvPr>
          <p:cNvGrpSpPr/>
          <p:nvPr/>
        </p:nvGrpSpPr>
        <p:grpSpPr>
          <a:xfrm>
            <a:off x="4475449" y="2962572"/>
            <a:ext cx="75119" cy="928093"/>
            <a:chOff x="4475449" y="2962572"/>
            <a:chExt cx="75119" cy="928093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90993502-B0F8-4A89-97B9-4F2826E58E87}"/>
                </a:ext>
              </a:extLst>
            </p:cNvPr>
            <p:cNvCxnSpPr/>
            <p:nvPr/>
          </p:nvCxnSpPr>
          <p:spPr>
            <a:xfrm>
              <a:off x="4475449" y="2967335"/>
              <a:ext cx="0" cy="92333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28741E7E-A086-4D8C-83C4-D0781479DCEC}"/>
                </a:ext>
              </a:extLst>
            </p:cNvPr>
            <p:cNvCxnSpPr/>
            <p:nvPr/>
          </p:nvCxnSpPr>
          <p:spPr>
            <a:xfrm>
              <a:off x="4550568" y="2962572"/>
              <a:ext cx="0" cy="92333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椭圆 63">
            <a:extLst>
              <a:ext uri="{FF2B5EF4-FFF2-40B4-BE49-F238E27FC236}">
                <a16:creationId xmlns:a16="http://schemas.microsoft.com/office/drawing/2014/main" id="{EF2DE93E-9722-4C85-A70A-50206FFF32DD}"/>
              </a:ext>
            </a:extLst>
          </p:cNvPr>
          <p:cNvSpPr/>
          <p:nvPr/>
        </p:nvSpPr>
        <p:spPr>
          <a:xfrm>
            <a:off x="947057" y="3980087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262C69DD-A712-4405-A768-EAFB3616D134}"/>
              </a:ext>
            </a:extLst>
          </p:cNvPr>
          <p:cNvSpPr/>
          <p:nvPr/>
        </p:nvSpPr>
        <p:spPr>
          <a:xfrm>
            <a:off x="6195977" y="4017627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任意多边形 9">
            <a:extLst>
              <a:ext uri="{FF2B5EF4-FFF2-40B4-BE49-F238E27FC236}">
                <a16:creationId xmlns:a16="http://schemas.microsoft.com/office/drawing/2014/main" id="{F983F0EE-6B35-42C6-B120-1482DA6FFF15}"/>
              </a:ext>
            </a:extLst>
          </p:cNvPr>
          <p:cNvSpPr/>
          <p:nvPr/>
        </p:nvSpPr>
        <p:spPr>
          <a:xfrm>
            <a:off x="794167" y="5149294"/>
            <a:ext cx="7344816" cy="729798"/>
          </a:xfrm>
          <a:custGeom>
            <a:avLst/>
            <a:gdLst>
              <a:gd name="connsiteX0" fmla="*/ 0 w 8287657"/>
              <a:gd name="connsiteY0" fmla="*/ 1016590 h 1016590"/>
              <a:gd name="connsiteX1" fmla="*/ 3831771 w 8287657"/>
              <a:gd name="connsiteY1" fmla="*/ 590 h 1016590"/>
              <a:gd name="connsiteX2" fmla="*/ 8287657 w 8287657"/>
              <a:gd name="connsiteY2" fmla="*/ 900476 h 101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87657" h="1016590">
                <a:moveTo>
                  <a:pt x="0" y="1016590"/>
                </a:moveTo>
                <a:cubicBezTo>
                  <a:pt x="1225247" y="518266"/>
                  <a:pt x="2450495" y="19942"/>
                  <a:pt x="3831771" y="590"/>
                </a:cubicBezTo>
                <a:cubicBezTo>
                  <a:pt x="5213047" y="-18762"/>
                  <a:pt x="6750352" y="440857"/>
                  <a:pt x="8287657" y="90047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2EB9A491-3B81-4942-80D3-602691CA5C2A}"/>
              </a:ext>
            </a:extLst>
          </p:cNvPr>
          <p:cNvSpPr/>
          <p:nvPr/>
        </p:nvSpPr>
        <p:spPr>
          <a:xfrm>
            <a:off x="3161557" y="5796811"/>
            <a:ext cx="2610036" cy="576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TextBox 11">
            <a:extLst>
              <a:ext uri="{FF2B5EF4-FFF2-40B4-BE49-F238E27FC236}">
                <a16:creationId xmlns:a16="http://schemas.microsoft.com/office/drawing/2014/main" id="{899FEC59-21C2-495F-9BED-6B5BCD69DC88}"/>
              </a:ext>
            </a:extLst>
          </p:cNvPr>
          <p:cNvSpPr txBox="1"/>
          <p:nvPr/>
        </p:nvSpPr>
        <p:spPr>
          <a:xfrm>
            <a:off x="3161557" y="5850234"/>
            <a:ext cx="270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Memory (e.g. </a:t>
            </a:r>
            <a:r>
              <a:rPr lang="en-US" altLang="zh-CN" sz="2400" b="1" dirty="0" err="1">
                <a:solidFill>
                  <a:schemeClr val="bg1"/>
                </a:solidFill>
              </a:rPr>
              <a:t>cout</a:t>
            </a:r>
            <a:r>
              <a:rPr lang="en-US" altLang="zh-CN" sz="2400" b="1" dirty="0">
                <a:solidFill>
                  <a:schemeClr val="bg1"/>
                </a:solidFill>
              </a:rPr>
              <a:t>)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4116BF7B-5B94-49E3-AAD8-57C45C9EEB5C}"/>
              </a:ext>
            </a:extLst>
          </p:cNvPr>
          <p:cNvCxnSpPr>
            <a:cxnSpLocks/>
            <a:stCxn id="64" idx="4"/>
          </p:cNvCxnSpPr>
          <p:nvPr/>
        </p:nvCxnSpPr>
        <p:spPr>
          <a:xfrm>
            <a:off x="1307097" y="4700167"/>
            <a:ext cx="1429005" cy="6505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8079670C-4664-4684-9289-FBB1EC2941E0}"/>
              </a:ext>
            </a:extLst>
          </p:cNvPr>
          <p:cNvCxnSpPr>
            <a:cxnSpLocks/>
            <a:stCxn id="65" idx="4"/>
          </p:cNvCxnSpPr>
          <p:nvPr/>
        </p:nvCxnSpPr>
        <p:spPr>
          <a:xfrm flipH="1">
            <a:off x="5979319" y="4737707"/>
            <a:ext cx="576698" cy="6129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30">
            <a:extLst>
              <a:ext uri="{FF2B5EF4-FFF2-40B4-BE49-F238E27FC236}">
                <a16:creationId xmlns:a16="http://schemas.microsoft.com/office/drawing/2014/main" id="{94FD579B-8B9F-4B69-8B12-0D657C453B03}"/>
              </a:ext>
            </a:extLst>
          </p:cNvPr>
          <p:cNvSpPr txBox="1"/>
          <p:nvPr/>
        </p:nvSpPr>
        <p:spPr>
          <a:xfrm>
            <a:off x="1076559" y="409507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T1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73" name="TextBox 31">
            <a:extLst>
              <a:ext uri="{FF2B5EF4-FFF2-40B4-BE49-F238E27FC236}">
                <a16:creationId xmlns:a16="http://schemas.microsoft.com/office/drawing/2014/main" id="{F0F38FEE-AD51-4B07-BEE6-4B56EC8AC52C}"/>
              </a:ext>
            </a:extLst>
          </p:cNvPr>
          <p:cNvSpPr txBox="1"/>
          <p:nvPr/>
        </p:nvSpPr>
        <p:spPr>
          <a:xfrm>
            <a:off x="6339993" y="416164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T2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575B211D-B398-4F93-92A5-6F5676A23716}"/>
              </a:ext>
            </a:extLst>
          </p:cNvPr>
          <p:cNvCxnSpPr>
            <a:cxnSpLocks/>
            <a:stCxn id="67" idx="0"/>
          </p:cNvCxnSpPr>
          <p:nvPr/>
        </p:nvCxnSpPr>
        <p:spPr>
          <a:xfrm flipV="1">
            <a:off x="4466575" y="5149295"/>
            <a:ext cx="168559" cy="64751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41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943274-82B8-473D-AD66-DD2D83CE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Java Threads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5000C9-7646-4C8C-AA5B-2FDCDFE6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F3C05FE-2338-450D-87D1-569D332B3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767840"/>
            <a:ext cx="77914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10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D615FF-959D-4F6F-B624-9E59C5CA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</p:spPr>
        <p:txBody>
          <a:bodyPr/>
          <a:lstStyle/>
          <a:p>
            <a:r>
              <a:rPr lang="en-US" altLang="zh-CN" dirty="0"/>
              <a:t>Java Threads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70F4F5-6D30-4492-9E1E-A22CC372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57C6-D16D-4518-A676-362FD63C87B3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B91A00F-BE1C-447E-B359-FEA60397040F}"/>
              </a:ext>
            </a:extLst>
          </p:cNvPr>
          <p:cNvSpPr txBox="1"/>
          <p:nvPr/>
        </p:nvSpPr>
        <p:spPr>
          <a:xfrm>
            <a:off x="697786" y="1225689"/>
            <a:ext cx="625042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ourier"/>
              </a:rPr>
              <a:t>public class </a:t>
            </a:r>
            <a:r>
              <a:rPr lang="en-US" altLang="zh-CN" dirty="0" err="1">
                <a:latin typeface="Courier"/>
              </a:rPr>
              <a:t>MyRunnable</a:t>
            </a:r>
            <a:r>
              <a:rPr lang="en-US" altLang="zh-CN" dirty="0">
                <a:latin typeface="Courier"/>
              </a:rPr>
              <a:t> implements Runnable{</a:t>
            </a:r>
          </a:p>
          <a:p>
            <a:r>
              <a:rPr lang="en-US" altLang="zh-CN" dirty="0">
                <a:latin typeface="Courier"/>
              </a:rPr>
              <a:t>    @Override</a:t>
            </a:r>
          </a:p>
          <a:p>
            <a:r>
              <a:rPr lang="en-US" altLang="zh-CN" dirty="0">
                <a:latin typeface="Courier"/>
              </a:rPr>
              <a:t>    public void run(){</a:t>
            </a:r>
          </a:p>
          <a:p>
            <a:r>
              <a:rPr lang="en-US" altLang="zh-CN" dirty="0">
                <a:latin typeface="Courier"/>
              </a:rPr>
              <a:t>        for(int 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 = 0; 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 &lt; 10; 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++){</a:t>
            </a:r>
          </a:p>
          <a:p>
            <a:r>
              <a:rPr lang="en-US" altLang="zh-CN" dirty="0">
                <a:latin typeface="Courier"/>
              </a:rPr>
              <a:t>            </a:t>
            </a:r>
            <a:r>
              <a:rPr lang="en-US" altLang="zh-CN" dirty="0" err="1">
                <a:latin typeface="Courier"/>
              </a:rPr>
              <a:t>System.out.println</a:t>
            </a:r>
            <a:r>
              <a:rPr lang="en-US" altLang="zh-CN" dirty="0">
                <a:latin typeface="Courier"/>
              </a:rPr>
              <a:t>(</a:t>
            </a:r>
            <a:r>
              <a:rPr lang="en-US" altLang="zh-CN" dirty="0" err="1">
                <a:latin typeface="Courier"/>
              </a:rPr>
              <a:t>i</a:t>
            </a:r>
            <a:r>
              <a:rPr lang="en-US" altLang="zh-CN" dirty="0">
                <a:latin typeface="Courier"/>
              </a:rPr>
              <a:t>);</a:t>
            </a:r>
          </a:p>
          <a:p>
            <a:r>
              <a:rPr lang="en-US" altLang="zh-CN" dirty="0">
                <a:latin typeface="Courier"/>
              </a:rPr>
              <a:t>        }</a:t>
            </a:r>
          </a:p>
          <a:p>
            <a:r>
              <a:rPr lang="en-US" altLang="zh-CN" dirty="0">
                <a:latin typeface="Courier"/>
              </a:rPr>
              <a:t>    }</a:t>
            </a:r>
          </a:p>
          <a:p>
            <a:r>
              <a:rPr lang="en-US" altLang="zh-CN" dirty="0">
                <a:latin typeface="Courier"/>
              </a:rPr>
              <a:t>}</a:t>
            </a:r>
          </a:p>
          <a:p>
            <a:endParaRPr lang="en-US" altLang="zh-CN" dirty="0">
              <a:latin typeface="Courier"/>
            </a:endParaRPr>
          </a:p>
          <a:p>
            <a:r>
              <a:rPr lang="en-US" altLang="zh-CN" dirty="0">
                <a:latin typeface="Courier"/>
              </a:rPr>
              <a:t>public class </a:t>
            </a:r>
            <a:r>
              <a:rPr lang="en-US" altLang="zh-CN" dirty="0" err="1">
                <a:latin typeface="Courier"/>
              </a:rPr>
              <a:t>MyRunnableTest</a:t>
            </a:r>
            <a:r>
              <a:rPr lang="en-US" altLang="zh-CN" dirty="0">
                <a:latin typeface="Courier"/>
              </a:rPr>
              <a:t>{</a:t>
            </a:r>
          </a:p>
          <a:p>
            <a:r>
              <a:rPr lang="en-US" altLang="zh-CN" dirty="0">
                <a:latin typeface="Courier"/>
              </a:rPr>
              <a:t>    public static void main(String[] </a:t>
            </a:r>
            <a:r>
              <a:rPr lang="en-US" altLang="zh-CN" dirty="0" err="1">
                <a:latin typeface="Courier"/>
              </a:rPr>
              <a:t>args</a:t>
            </a:r>
            <a:r>
              <a:rPr lang="en-US" altLang="zh-CN" dirty="0">
                <a:latin typeface="Courier"/>
              </a:rPr>
              <a:t>){</a:t>
            </a:r>
          </a:p>
          <a:p>
            <a:r>
              <a:rPr lang="en-US" altLang="zh-CN" dirty="0">
                <a:latin typeface="Courier"/>
              </a:rPr>
              <a:t>        </a:t>
            </a:r>
            <a:r>
              <a:rPr lang="en-US" altLang="zh-CN" dirty="0" err="1">
                <a:latin typeface="Courier"/>
              </a:rPr>
              <a:t>MyRunnable</a:t>
            </a:r>
            <a:r>
              <a:rPr lang="en-US" altLang="zh-CN" dirty="0">
                <a:latin typeface="Courier"/>
              </a:rPr>
              <a:t> mr1 = new </a:t>
            </a:r>
            <a:r>
              <a:rPr lang="en-US" altLang="zh-CN" dirty="0" err="1">
                <a:latin typeface="Courier"/>
              </a:rPr>
              <a:t>MyRunnable</a:t>
            </a:r>
            <a:r>
              <a:rPr lang="en-US" altLang="zh-CN" dirty="0">
                <a:latin typeface="Courier"/>
              </a:rPr>
              <a:t>();</a:t>
            </a:r>
          </a:p>
          <a:p>
            <a:r>
              <a:rPr lang="en-US" altLang="zh-CN" dirty="0">
                <a:latin typeface="Courier"/>
              </a:rPr>
              <a:t>        </a:t>
            </a:r>
            <a:r>
              <a:rPr lang="en-US" altLang="zh-CN" dirty="0" err="1">
                <a:latin typeface="Courier"/>
              </a:rPr>
              <a:t>MyRunnable</a:t>
            </a:r>
            <a:r>
              <a:rPr lang="en-US" altLang="zh-CN" dirty="0">
                <a:latin typeface="Courier"/>
              </a:rPr>
              <a:t> mr2 = new </a:t>
            </a:r>
            <a:r>
              <a:rPr lang="en-US" altLang="zh-CN" dirty="0" err="1">
                <a:latin typeface="Courier"/>
              </a:rPr>
              <a:t>MyRunnable</a:t>
            </a:r>
            <a:r>
              <a:rPr lang="en-US" altLang="zh-CN" dirty="0">
                <a:latin typeface="Courier"/>
              </a:rPr>
              <a:t>();</a:t>
            </a:r>
          </a:p>
          <a:p>
            <a:r>
              <a:rPr lang="en-US" altLang="zh-CN" dirty="0">
                <a:latin typeface="Courier"/>
              </a:rPr>
              <a:t>        Thread t1 = new Thread(mr1);</a:t>
            </a:r>
          </a:p>
          <a:p>
            <a:r>
              <a:rPr lang="en-US" altLang="zh-CN" dirty="0">
                <a:latin typeface="Courier"/>
              </a:rPr>
              <a:t>        Thread t2 = new Thread(mr2);</a:t>
            </a:r>
          </a:p>
          <a:p>
            <a:r>
              <a:rPr lang="en-US" altLang="zh-CN" dirty="0">
                <a:latin typeface="Courier"/>
              </a:rPr>
              <a:t>        </a:t>
            </a:r>
          </a:p>
          <a:p>
            <a:r>
              <a:rPr lang="en-US" altLang="zh-CN" dirty="0">
                <a:latin typeface="Courier"/>
              </a:rPr>
              <a:t>        t1.start();</a:t>
            </a:r>
          </a:p>
          <a:p>
            <a:r>
              <a:rPr lang="en-US" altLang="zh-CN" dirty="0">
                <a:latin typeface="Courier"/>
              </a:rPr>
              <a:t>        t2.start();</a:t>
            </a:r>
          </a:p>
          <a:p>
            <a:r>
              <a:rPr lang="en-US" altLang="zh-CN" dirty="0">
                <a:latin typeface="Courier"/>
              </a:rPr>
              <a:t>    }</a:t>
            </a:r>
          </a:p>
          <a:p>
            <a:r>
              <a:rPr lang="en-US" altLang="zh-CN" dirty="0">
                <a:latin typeface="Courier"/>
              </a:rPr>
              <a:t>}</a:t>
            </a:r>
            <a:endParaRPr lang="zh-CN" altLang="en-US" dirty="0"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647137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1831</Words>
  <Application>Microsoft Office PowerPoint</Application>
  <PresentationFormat>全屏显示(4:3)</PresentationFormat>
  <Paragraphs>430</Paragraphs>
  <Slides>35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-apple-system</vt:lpstr>
      <vt:lpstr>Courier</vt:lpstr>
      <vt:lpstr>等线</vt:lpstr>
      <vt:lpstr>等线 Light</vt:lpstr>
      <vt:lpstr>Arial</vt:lpstr>
      <vt:lpstr>Calibri</vt:lpstr>
      <vt:lpstr>Calibri Light</vt:lpstr>
      <vt:lpstr>Comic Sans MS</vt:lpstr>
      <vt:lpstr>Wingdings 2</vt:lpstr>
      <vt:lpstr>Office 主题​​</vt:lpstr>
      <vt:lpstr>并发算法与理论 Concurrency: Algorithms and Theories</vt:lpstr>
      <vt:lpstr>Programmers’ View</vt:lpstr>
      <vt:lpstr>C++ Programmers’ View</vt:lpstr>
      <vt:lpstr>C++ Programmers’ View</vt:lpstr>
      <vt:lpstr>Taking a More Abstract View</vt:lpstr>
      <vt:lpstr>Taking a More Abstract View</vt:lpstr>
      <vt:lpstr>Taking a More Abstract View</vt:lpstr>
      <vt:lpstr>Java Threads</vt:lpstr>
      <vt:lpstr>Java Threads</vt:lpstr>
      <vt:lpstr>Python Threads</vt:lpstr>
      <vt:lpstr>Python Threads</vt:lpstr>
      <vt:lpstr>Problems with Concurrency</vt:lpstr>
      <vt:lpstr>Problems with Concurrency</vt:lpstr>
      <vt:lpstr>More C++</vt:lpstr>
      <vt:lpstr>Using Locks </vt:lpstr>
      <vt:lpstr>Using Locks </vt:lpstr>
      <vt:lpstr>More Locks in C++</vt:lpstr>
      <vt:lpstr>More Locks in C++</vt:lpstr>
      <vt:lpstr>Taking a More Abstract View </vt:lpstr>
      <vt:lpstr>PowerPoint 演示文稿</vt:lpstr>
      <vt:lpstr>Programmers’ View</vt:lpstr>
      <vt:lpstr>Programmers’ View</vt:lpstr>
      <vt:lpstr>Concurrent Objects</vt:lpstr>
      <vt:lpstr>Programmers’ View</vt:lpstr>
      <vt:lpstr>Memory Models</vt:lpstr>
      <vt:lpstr>Memory Models</vt:lpstr>
      <vt:lpstr>(Weak/Relaxed) Memory Models</vt:lpstr>
      <vt:lpstr>PowerPoint 演示文稿</vt:lpstr>
      <vt:lpstr>PowerPoint 演示文稿</vt:lpstr>
      <vt:lpstr>Course Overview</vt:lpstr>
      <vt:lpstr>Goals of the Course</vt:lpstr>
      <vt:lpstr>Preliminary Syllabus</vt:lpstr>
      <vt:lpstr>References</vt:lpstr>
      <vt:lpstr>PowerPoint 演示文稿</vt:lpstr>
      <vt:lpstr>Course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Hongjin</dc:creator>
  <cp:lastModifiedBy>Hongjin</cp:lastModifiedBy>
  <cp:revision>191</cp:revision>
  <dcterms:created xsi:type="dcterms:W3CDTF">2021-08-31T01:03:41Z</dcterms:created>
  <dcterms:modified xsi:type="dcterms:W3CDTF">2021-08-31T08:59:26Z</dcterms:modified>
</cp:coreProperties>
</file>