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74" r:id="rId4"/>
    <p:sldId id="275" r:id="rId5"/>
    <p:sldId id="259" r:id="rId6"/>
    <p:sldId id="260" r:id="rId7"/>
    <p:sldId id="262" r:id="rId8"/>
    <p:sldId id="263" r:id="rId9"/>
    <p:sldId id="264" r:id="rId10"/>
    <p:sldId id="267" r:id="rId11"/>
    <p:sldId id="273" r:id="rId12"/>
    <p:sldId id="27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58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569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954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41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86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769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651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95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382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29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90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89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9B9C0-1732-48FC-A1EE-0A8CC1B1CCFA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237E-1BBA-4658-A1A9-6462D5571A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64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D3A114-8C9E-4DC1-BF4B-954AE4C91A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Review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7F8E49E-D12F-4F57-8000-DA828CA4ED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6443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8BDC5F-7158-440C-8971-92B8532FF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Operational semantics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30FF1E-BD04-4F2B-AB1C-EE20DFCC4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Small-step</a:t>
            </a:r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57F274E9-F672-474E-9B3F-2264A81B3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880" y="1458835"/>
            <a:ext cx="6470332" cy="52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48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80C2D0-B4EA-44D4-B7D5-ECB257EA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Operational semantics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9C8253-D5A4-4EE4-9CC1-192CD0F0D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Big-step</a:t>
            </a:r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A67D3B1-A014-4081-8390-F6416B0F9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861" y="2572056"/>
            <a:ext cx="6158882" cy="332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510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4E50DA-8437-4179-A0EC-3347EA5C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Hoare logic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922E32-CA66-4400-B68C-11C0CFA3A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137"/>
            <a:ext cx="7886700" cy="5176300"/>
          </a:xfrm>
        </p:spPr>
        <p:txBody>
          <a:bodyPr>
            <a:normAutofit/>
          </a:bodyPr>
          <a:lstStyle/>
          <a:p>
            <a:r>
              <a:rPr lang="en-US" altLang="zh-CN" dirty="0"/>
              <a:t>Inference rules for partial correctness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Judgement semantics (validity </a:t>
            </a:r>
            <a:r>
              <a:rPr lang="en-US" altLang="zh-CN"/>
              <a:t>of Hoare triples)</a:t>
            </a:r>
            <a:endParaRPr lang="en-US" altLang="zh-CN" dirty="0"/>
          </a:p>
          <a:p>
            <a:r>
              <a:rPr lang="en-US" altLang="zh-CN" dirty="0"/>
              <a:t>Soundness theorem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CFFECDC-178D-4CC7-AB71-6473CC41B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052" y="2017635"/>
            <a:ext cx="3085057" cy="72033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E770740-36B0-4744-B423-4F2BA878C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7905" y="1921113"/>
            <a:ext cx="5425217" cy="77075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62C47A9-B2C7-41CE-97B7-9AE537A577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3686" y="4733873"/>
            <a:ext cx="4536627" cy="69021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5F0D366-B3DB-4881-A997-9FF67D59A3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7232" y="2800127"/>
            <a:ext cx="2962637" cy="76182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FCB214DD-0688-4177-8588-AD205E663D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8581" y="2928219"/>
            <a:ext cx="2065130" cy="63378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E55A028-7502-4ED3-AD85-DE762D3F37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303" y="3710536"/>
            <a:ext cx="4252832" cy="87469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87A17D8E-CA0B-4D6C-98F4-657D35D600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61763" y="3720282"/>
            <a:ext cx="3453587" cy="76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17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7390F-2177-4CAF-9F2F-3253BEB19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8134350" cy="831214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Formal Semantics of Prog. Lang.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9D5F5D-12CB-41A9-80BE-FB13FB926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4480"/>
            <a:ext cx="7886700" cy="5166360"/>
          </a:xfrm>
        </p:spPr>
        <p:txBody>
          <a:bodyPr/>
          <a:lstStyle/>
          <a:p>
            <a:r>
              <a:rPr lang="en-US" altLang="zh-CN" dirty="0"/>
              <a:t>Lambda Calculus</a:t>
            </a:r>
          </a:p>
          <a:p>
            <a:pPr lvl="1"/>
            <a:r>
              <a:rPr lang="en-US" altLang="zh-CN" dirty="0"/>
              <a:t>Untyped</a:t>
            </a:r>
          </a:p>
          <a:p>
            <a:pPr lvl="2"/>
            <a:r>
              <a:rPr lang="en-US" altLang="zh-CN" dirty="0"/>
              <a:t>Reduction</a:t>
            </a:r>
          </a:p>
          <a:p>
            <a:pPr lvl="1"/>
            <a:r>
              <a:rPr lang="en-US" altLang="zh-CN" dirty="0"/>
              <a:t>Simply typed</a:t>
            </a:r>
          </a:p>
          <a:p>
            <a:pPr lvl="2"/>
            <a:r>
              <a:rPr lang="en-US" altLang="zh-CN" dirty="0"/>
              <a:t>Reduction vs typing : progress &amp; preservation</a:t>
            </a:r>
          </a:p>
          <a:p>
            <a:r>
              <a:rPr lang="en-US" altLang="zh-CN" dirty="0"/>
              <a:t>Imperative languages</a:t>
            </a:r>
          </a:p>
          <a:p>
            <a:pPr lvl="1"/>
            <a:r>
              <a:rPr lang="en-US" altLang="zh-CN" dirty="0"/>
              <a:t>Operational semantics</a:t>
            </a:r>
          </a:p>
          <a:p>
            <a:pPr lvl="2"/>
            <a:r>
              <a:rPr lang="en-US" altLang="zh-CN" dirty="0"/>
              <a:t>Small-step &amp; big-step</a:t>
            </a:r>
          </a:p>
          <a:p>
            <a:pPr lvl="1"/>
            <a:r>
              <a:rPr lang="en-US" altLang="zh-CN" dirty="0"/>
              <a:t>Hoare logic</a:t>
            </a:r>
          </a:p>
          <a:p>
            <a:pPr lvl="2"/>
            <a:r>
              <a:rPr lang="en-US" altLang="zh-CN" dirty="0"/>
              <a:t>Users: reasoning using logic rules; Designers: logic soundness</a:t>
            </a:r>
          </a:p>
          <a:p>
            <a:pPr lvl="1"/>
            <a:r>
              <a:rPr lang="en-US" altLang="zh-CN" dirty="0">
                <a:solidFill>
                  <a:schemeClr val="bg2">
                    <a:lumMod val="90000"/>
                  </a:schemeClr>
                </a:solidFill>
              </a:rPr>
              <a:t>Separation logic</a:t>
            </a:r>
          </a:p>
          <a:p>
            <a:pPr lvl="2"/>
            <a:r>
              <a:rPr lang="en-US" altLang="zh-CN" dirty="0">
                <a:solidFill>
                  <a:schemeClr val="bg2">
                    <a:lumMod val="90000"/>
                  </a:schemeClr>
                </a:solidFill>
              </a:rPr>
              <a:t>Assertion semantics &amp; locality</a:t>
            </a:r>
          </a:p>
        </p:txBody>
      </p:sp>
    </p:spTree>
    <p:extLst>
      <p:ext uri="{BB962C8B-B14F-4D97-AF65-F5344CB8AC3E}">
        <p14:creationId xmlns:p14="http://schemas.microsoft.com/office/powerpoint/2010/main" val="328517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441932-95B3-4E7D-8D0C-0C7965E06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84161"/>
          </a:xfrm>
        </p:spPr>
        <p:txBody>
          <a:bodyPr/>
          <a:lstStyle/>
          <a:p>
            <a:r>
              <a:rPr lang="zh-CN" altLang="en-US" dirty="0"/>
              <a:t>期末考试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CCD0F2-D21D-4C65-A8F1-8D332C014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799"/>
            <a:ext cx="7886700" cy="4492487"/>
          </a:xfrm>
        </p:spPr>
        <p:txBody>
          <a:bodyPr>
            <a:normAutofit/>
          </a:bodyPr>
          <a:lstStyle/>
          <a:p>
            <a:r>
              <a:rPr lang="zh-CN" altLang="en-US" dirty="0"/>
              <a:t>时间：</a:t>
            </a:r>
            <a:r>
              <a:rPr lang="en-US" altLang="zh-CN" b="1">
                <a:solidFill>
                  <a:srgbClr val="FF0000"/>
                </a:solidFill>
              </a:rPr>
              <a:t>2023</a:t>
            </a:r>
            <a:r>
              <a:rPr lang="zh-CN" altLang="en-US" b="1">
                <a:solidFill>
                  <a:srgbClr val="FF0000"/>
                </a:solidFill>
              </a:rPr>
              <a:t>年</a:t>
            </a:r>
            <a:r>
              <a:rPr lang="en-US" altLang="zh-CN" b="1" dirty="0">
                <a:solidFill>
                  <a:srgbClr val="FF0000"/>
                </a:solidFill>
              </a:rPr>
              <a:t>12</a:t>
            </a:r>
            <a:r>
              <a:rPr lang="zh-CN" altLang="en-US" b="1" dirty="0">
                <a:solidFill>
                  <a:srgbClr val="FF0000"/>
                </a:solidFill>
              </a:rPr>
              <a:t>月</a:t>
            </a:r>
            <a:r>
              <a:rPr lang="en-US" altLang="zh-CN" b="1" dirty="0">
                <a:solidFill>
                  <a:srgbClr val="FF0000"/>
                </a:solidFill>
              </a:rPr>
              <a:t>27</a:t>
            </a:r>
            <a:r>
              <a:rPr lang="zh-CN" altLang="en-US" b="1" dirty="0">
                <a:solidFill>
                  <a:srgbClr val="FF0000"/>
                </a:solidFill>
              </a:rPr>
              <a:t>日周三</a:t>
            </a:r>
            <a:r>
              <a:rPr lang="en-US" altLang="zh-CN" b="1" dirty="0">
                <a:solidFill>
                  <a:srgbClr val="FF0000"/>
                </a:solidFill>
              </a:rPr>
              <a:t>1-2</a:t>
            </a:r>
            <a:r>
              <a:rPr lang="zh-CN" altLang="en-US" b="1" dirty="0">
                <a:solidFill>
                  <a:srgbClr val="FF0000"/>
                </a:solidFill>
              </a:rPr>
              <a:t>节，</a:t>
            </a:r>
            <a:r>
              <a:rPr lang="en-US" altLang="zh-CN" b="1" dirty="0">
                <a:solidFill>
                  <a:srgbClr val="FF0000"/>
                </a:solidFill>
              </a:rPr>
              <a:t>8:00-9:50</a:t>
            </a:r>
          </a:p>
          <a:p>
            <a:r>
              <a:rPr lang="zh-CN" altLang="en-US" dirty="0"/>
              <a:t>地点：上课教室（仙</a:t>
            </a:r>
            <a:r>
              <a:rPr lang="en-US" altLang="zh-CN" dirty="0"/>
              <a:t>II-110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endParaRPr lang="en-US" altLang="zh-CN" sz="2400" dirty="0"/>
          </a:p>
          <a:p>
            <a:r>
              <a:rPr lang="zh-CN" altLang="en-US" dirty="0"/>
              <a:t>闭卷</a:t>
            </a:r>
            <a:endParaRPr lang="en-US" altLang="zh-CN" dirty="0"/>
          </a:p>
          <a:p>
            <a:r>
              <a:rPr lang="zh-CN" altLang="en-US" dirty="0"/>
              <a:t>总成绩</a:t>
            </a:r>
            <a:endParaRPr lang="en-US" altLang="zh-CN" dirty="0"/>
          </a:p>
          <a:p>
            <a:pPr lvl="1"/>
            <a:r>
              <a:rPr lang="zh-CN" altLang="en-US" sz="2200" dirty="0"/>
              <a:t>不参加考试的同学无成绩，请及时联系教务员退选</a:t>
            </a:r>
            <a:endParaRPr lang="en-US" altLang="zh-CN" sz="2200" dirty="0"/>
          </a:p>
          <a:p>
            <a:pPr lvl="1"/>
            <a:r>
              <a:rPr lang="zh-CN" altLang="en-US" sz="2200" dirty="0"/>
              <a:t>参加考试的同学：作业</a:t>
            </a:r>
            <a:r>
              <a:rPr lang="en-US" altLang="zh-CN" sz="2200" dirty="0"/>
              <a:t>40% + </a:t>
            </a:r>
            <a:r>
              <a:rPr lang="zh-CN" altLang="en-US" sz="2200" dirty="0"/>
              <a:t>考试</a:t>
            </a:r>
            <a:r>
              <a:rPr lang="en-US" altLang="zh-CN" sz="2200" dirty="0"/>
              <a:t>60%</a:t>
            </a:r>
          </a:p>
        </p:txBody>
      </p:sp>
    </p:spTree>
    <p:extLst>
      <p:ext uri="{BB962C8B-B14F-4D97-AF65-F5344CB8AC3E}">
        <p14:creationId xmlns:p14="http://schemas.microsoft.com/office/powerpoint/2010/main" val="202387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F80DA5-3109-42DE-A499-9819547E8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阅读理解</a:t>
            </a:r>
            <a:r>
              <a:rPr lang="en-US" altLang="zh-CN"/>
              <a:t>&amp;</a:t>
            </a:r>
            <a:r>
              <a:rPr lang="zh-CN" altLang="en-US"/>
              <a:t>写作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A591B9-0006-43A5-8BA1-DDF9451E4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21665"/>
          </a:xfrm>
        </p:spPr>
        <p:txBody>
          <a:bodyPr>
            <a:normAutofit/>
          </a:bodyPr>
          <a:lstStyle/>
          <a:p>
            <a:r>
              <a:rPr lang="en-US" altLang="zh-CN" dirty="0"/>
              <a:t>If I show you a formal system, can you apply it to examples?</a:t>
            </a:r>
          </a:p>
          <a:p>
            <a:pPr lvl="1"/>
            <a:r>
              <a:rPr lang="en-US" altLang="zh-CN" dirty="0"/>
              <a:t>Given a small-step operational semantics, write down the execution paths of a configuration </a:t>
            </a:r>
          </a:p>
          <a:p>
            <a:pPr lvl="1"/>
            <a:r>
              <a:rPr lang="en-US" altLang="zh-CN" dirty="0"/>
              <a:t>Given a big-step operational semantics, write down the derivation of a </a:t>
            </a:r>
            <a:r>
              <a:rPr lang="en-US" altLang="zh-CN"/>
              <a:t>big-step transition</a:t>
            </a:r>
            <a:endParaRPr lang="en-US" altLang="zh-CN" dirty="0"/>
          </a:p>
          <a:p>
            <a:pPr lvl="1"/>
            <a:r>
              <a:rPr lang="en-US" altLang="zh-CN" dirty="0"/>
              <a:t>Given a program logic, write down the proof of a specification</a:t>
            </a:r>
          </a:p>
          <a:p>
            <a:pPr lvl="1"/>
            <a:r>
              <a:rPr lang="en-US" altLang="zh-CN" dirty="0"/>
              <a:t>Given a definition of a property, tell whether it holds</a:t>
            </a:r>
          </a:p>
          <a:p>
            <a:r>
              <a:rPr lang="en-US" altLang="zh-CN" dirty="0"/>
              <a:t> If I tell you the informal meaning of a property, can you formalize it? </a:t>
            </a:r>
            <a:endParaRPr lang="en-US" altLang="zh-CN" sz="1600" dirty="0"/>
          </a:p>
          <a:p>
            <a:pPr lvl="1"/>
            <a:r>
              <a:rPr lang="en-US" altLang="zh-CN" dirty="0"/>
              <a:t>Please do not use natural language in your formalization.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9407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74C663-B112-45EE-870A-4B669A7F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a programming language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1604C8-4CBE-484D-ADF4-A37A228FC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Syntax</a:t>
            </a:r>
          </a:p>
          <a:p>
            <a:r>
              <a:rPr lang="en-US" altLang="zh-CN" dirty="0"/>
              <a:t>Operational semantics</a:t>
            </a:r>
          </a:p>
          <a:p>
            <a:pPr lvl="1"/>
            <a:r>
              <a:rPr lang="en-US" altLang="zh-CN" dirty="0"/>
              <a:t>Small-step operational semantics</a:t>
            </a:r>
          </a:p>
          <a:p>
            <a:pPr lvl="1"/>
            <a:r>
              <a:rPr lang="en-US" altLang="zh-CN" dirty="0"/>
              <a:t>Big-step operational semantics</a:t>
            </a:r>
          </a:p>
          <a:p>
            <a:pPr lvl="1"/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----------------------------------------------------</a:t>
            </a:r>
          </a:p>
          <a:p>
            <a:r>
              <a:rPr lang="en-US" altLang="zh-CN" dirty="0"/>
              <a:t>Ensuring correctness: type system / program logic</a:t>
            </a:r>
          </a:p>
          <a:p>
            <a:pPr lvl="1"/>
            <a:r>
              <a:rPr lang="en-US" altLang="zh-CN" dirty="0"/>
              <a:t>Typing rules / logic rules</a:t>
            </a:r>
          </a:p>
          <a:p>
            <a:pPr lvl="1"/>
            <a:r>
              <a:rPr lang="en-US" altLang="zh-CN" dirty="0"/>
              <a:t>Soundness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4678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7390F-2177-4CAF-9F2F-3253BEB19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Course Contents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9D5F5D-12CB-41A9-80BE-FB13FB926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Lambda Calculus</a:t>
            </a:r>
          </a:p>
          <a:p>
            <a:pPr lvl="1"/>
            <a:r>
              <a:rPr lang="en-US" altLang="zh-CN" dirty="0"/>
              <a:t>Untyped</a:t>
            </a:r>
          </a:p>
          <a:p>
            <a:pPr lvl="1"/>
            <a:r>
              <a:rPr lang="en-US" altLang="zh-CN" dirty="0"/>
              <a:t>Simply typed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Imperative languages</a:t>
            </a:r>
          </a:p>
          <a:p>
            <a:pPr lvl="1"/>
            <a:r>
              <a:rPr lang="en-US" altLang="zh-CN" dirty="0"/>
              <a:t>Operational semantics</a:t>
            </a:r>
          </a:p>
          <a:p>
            <a:pPr lvl="1"/>
            <a:r>
              <a:rPr lang="en-US" altLang="zh-CN" dirty="0"/>
              <a:t>Hoare logic</a:t>
            </a:r>
          </a:p>
          <a:p>
            <a:pPr lvl="1"/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Separation logic</a:t>
            </a:r>
          </a:p>
        </p:txBody>
      </p:sp>
    </p:spTree>
    <p:extLst>
      <p:ext uri="{BB962C8B-B14F-4D97-AF65-F5344CB8AC3E}">
        <p14:creationId xmlns:p14="http://schemas.microsoft.com/office/powerpoint/2010/main" val="409738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2B19C4-C427-48D5-856C-4D521CD51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Untyped lambda calculus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003643-0149-4E12-B85D-13DF32BDE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</a:p>
          <a:p>
            <a:endParaRPr lang="en-US" altLang="zh-CN" dirty="0"/>
          </a:p>
          <a:p>
            <a:r>
              <a:rPr lang="en-US" altLang="zh-CN" dirty="0"/>
              <a:t>Semantics (reduction rules)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CC4ECC4-3B49-4AFD-92F3-965FE9BBF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985" y="2019141"/>
            <a:ext cx="6153150" cy="7715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4D4ADCC-BA32-4924-A388-9F87D21AF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305" y="3421777"/>
            <a:ext cx="75247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63B06E-C36D-4257-90F1-24DBEE9D9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Simply-typed lambda calculus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246A91-C611-4C80-AF82-0F8054B9E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Reduction rules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2FC23FA-CEE2-449C-AF3F-F7F006560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37" y="2376487"/>
            <a:ext cx="679132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31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8C3BDD-DA1E-4F3B-99E2-458550289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Simply-typed lambda calculus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4F1186-4396-4F1B-8FAE-3E55AB236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Typing rules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FE86E19-FA84-4C52-A770-FE21CC7A4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79" y="2679453"/>
            <a:ext cx="8628563" cy="174014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9DE3467-4956-4E6E-811A-A6D060D574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661" y="4942995"/>
            <a:ext cx="8150678" cy="123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642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8FD44E-6F55-41AB-B749-AD48D34F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 simple imperative language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820BB4-FCBF-4978-9110-D31815999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4514AF2-5011-4501-828D-F51E2B8E4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" y="2816315"/>
            <a:ext cx="8633460" cy="17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89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288</Words>
  <Application>Microsoft Office PowerPoint</Application>
  <PresentationFormat>全屏显示(4:3)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等线</vt:lpstr>
      <vt:lpstr>等线 Light</vt:lpstr>
      <vt:lpstr>Arial</vt:lpstr>
      <vt:lpstr>Calibri</vt:lpstr>
      <vt:lpstr>Calibri Light</vt:lpstr>
      <vt:lpstr>Office 主题​​</vt:lpstr>
      <vt:lpstr>Review</vt:lpstr>
      <vt:lpstr>期末考试</vt:lpstr>
      <vt:lpstr>阅读理解&amp;写作</vt:lpstr>
      <vt:lpstr>What is a programming language</vt:lpstr>
      <vt:lpstr>Course Contents</vt:lpstr>
      <vt:lpstr>Untyped lambda calculus</vt:lpstr>
      <vt:lpstr>Simply-typed lambda calculus</vt:lpstr>
      <vt:lpstr>Simply-typed lambda calculus</vt:lpstr>
      <vt:lpstr>A simple imperative language</vt:lpstr>
      <vt:lpstr>Operational semantics</vt:lpstr>
      <vt:lpstr>Operational semantics</vt:lpstr>
      <vt:lpstr>Hoare logic</vt:lpstr>
      <vt:lpstr>Formal Semantics of Prog. Lang.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考试</dc:title>
  <dc:creator>Liang Hongjin</dc:creator>
  <cp:lastModifiedBy>Hongjin</cp:lastModifiedBy>
  <cp:revision>139</cp:revision>
  <dcterms:created xsi:type="dcterms:W3CDTF">2019-12-06T00:39:43Z</dcterms:created>
  <dcterms:modified xsi:type="dcterms:W3CDTF">2023-12-19T23:56:38Z</dcterms:modified>
</cp:coreProperties>
</file>